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3"/>
  </p:notesMasterIdLst>
  <p:handoutMasterIdLst>
    <p:handoutMasterId r:id="rId134"/>
  </p:handoutMasterIdLst>
  <p:sldIdLst>
    <p:sldId id="753" r:id="rId2"/>
    <p:sldId id="579" r:id="rId3"/>
    <p:sldId id="549" r:id="rId4"/>
    <p:sldId id="550" r:id="rId5"/>
    <p:sldId id="542" r:id="rId6"/>
    <p:sldId id="613" r:id="rId7"/>
    <p:sldId id="614" r:id="rId8"/>
    <p:sldId id="538" r:id="rId9"/>
    <p:sldId id="539" r:id="rId10"/>
    <p:sldId id="551" r:id="rId11"/>
    <p:sldId id="616" r:id="rId12"/>
    <p:sldId id="617" r:id="rId13"/>
    <p:sldId id="618" r:id="rId14"/>
    <p:sldId id="619" r:id="rId15"/>
    <p:sldId id="620" r:id="rId16"/>
    <p:sldId id="621" r:id="rId17"/>
    <p:sldId id="622" r:id="rId18"/>
    <p:sldId id="295" r:id="rId19"/>
    <p:sldId id="326" r:id="rId20"/>
    <p:sldId id="460" r:id="rId21"/>
    <p:sldId id="519" r:id="rId22"/>
    <p:sldId id="383" r:id="rId23"/>
    <p:sldId id="575" r:id="rId24"/>
    <p:sldId id="474" r:id="rId25"/>
    <p:sldId id="560" r:id="rId26"/>
    <p:sldId id="443" r:id="rId27"/>
    <p:sldId id="387" r:id="rId28"/>
    <p:sldId id="543" r:id="rId29"/>
    <p:sldId id="392" r:id="rId30"/>
    <p:sldId id="391" r:id="rId31"/>
    <p:sldId id="462" r:id="rId32"/>
    <p:sldId id="577" r:id="rId33"/>
    <p:sldId id="583" r:id="rId34"/>
    <p:sldId id="397" r:id="rId35"/>
    <p:sldId id="580" r:id="rId36"/>
    <p:sldId id="465" r:id="rId37"/>
    <p:sldId id="398" r:id="rId38"/>
    <p:sldId id="399" r:id="rId39"/>
    <p:sldId id="400" r:id="rId40"/>
    <p:sldId id="545" r:id="rId41"/>
    <p:sldId id="402" r:id="rId42"/>
    <p:sldId id="576" r:id="rId43"/>
    <p:sldId id="563" r:id="rId44"/>
    <p:sldId id="564" r:id="rId45"/>
    <p:sldId id="565" r:id="rId46"/>
    <p:sldId id="566" r:id="rId47"/>
    <p:sldId id="432" r:id="rId48"/>
    <p:sldId id="452" r:id="rId49"/>
    <p:sldId id="435" r:id="rId50"/>
    <p:sldId id="408" r:id="rId51"/>
    <p:sldId id="569" r:id="rId52"/>
    <p:sldId id="409" r:id="rId53"/>
    <p:sldId id="410" r:id="rId54"/>
    <p:sldId id="411" r:id="rId55"/>
    <p:sldId id="413" r:id="rId56"/>
    <p:sldId id="623" r:id="rId57"/>
    <p:sldId id="624" r:id="rId58"/>
    <p:sldId id="625" r:id="rId59"/>
    <p:sldId id="626" r:id="rId60"/>
    <p:sldId id="627" r:id="rId61"/>
    <p:sldId id="628" r:id="rId62"/>
    <p:sldId id="629" r:id="rId63"/>
    <p:sldId id="630" r:id="rId64"/>
    <p:sldId id="631" r:id="rId65"/>
    <p:sldId id="632" r:id="rId66"/>
    <p:sldId id="633" r:id="rId67"/>
    <p:sldId id="591" r:id="rId68"/>
    <p:sldId id="592" r:id="rId69"/>
    <p:sldId id="593" r:id="rId70"/>
    <p:sldId id="597" r:id="rId71"/>
    <p:sldId id="638" r:id="rId72"/>
    <p:sldId id="643" r:id="rId73"/>
    <p:sldId id="644" r:id="rId74"/>
    <p:sldId id="645" r:id="rId75"/>
    <p:sldId id="646" r:id="rId76"/>
    <p:sldId id="650" r:id="rId77"/>
    <p:sldId id="895" r:id="rId78"/>
    <p:sldId id="896" r:id="rId79"/>
    <p:sldId id="897" r:id="rId80"/>
    <p:sldId id="898" r:id="rId81"/>
    <p:sldId id="899" r:id="rId82"/>
    <p:sldId id="900" r:id="rId83"/>
    <p:sldId id="901" r:id="rId84"/>
    <p:sldId id="902" r:id="rId85"/>
    <p:sldId id="660" r:id="rId86"/>
    <p:sldId id="606" r:id="rId87"/>
    <p:sldId id="607" r:id="rId88"/>
    <p:sldId id="608" r:id="rId89"/>
    <p:sldId id="609" r:id="rId90"/>
    <p:sldId id="610" r:id="rId91"/>
    <p:sldId id="661" r:id="rId92"/>
    <p:sldId id="662" r:id="rId93"/>
    <p:sldId id="611" r:id="rId94"/>
    <p:sldId id="484" r:id="rId95"/>
    <p:sldId id="369" r:id="rId96"/>
    <p:sldId id="479" r:id="rId97"/>
    <p:sldId id="480" r:id="rId98"/>
    <p:sldId id="485" r:id="rId99"/>
    <p:sldId id="486" r:id="rId100"/>
    <p:sldId id="481" r:id="rId101"/>
    <p:sldId id="482" r:id="rId102"/>
    <p:sldId id="483" r:id="rId103"/>
    <p:sldId id="546" r:id="rId104"/>
    <p:sldId id="690" r:id="rId105"/>
    <p:sldId id="663" r:id="rId106"/>
    <p:sldId id="664" r:id="rId107"/>
    <p:sldId id="665" r:id="rId108"/>
    <p:sldId id="666" r:id="rId109"/>
    <p:sldId id="667" r:id="rId110"/>
    <p:sldId id="668" r:id="rId111"/>
    <p:sldId id="669" r:id="rId112"/>
    <p:sldId id="670" r:id="rId113"/>
    <p:sldId id="671" r:id="rId114"/>
    <p:sldId id="672" r:id="rId115"/>
    <p:sldId id="673" r:id="rId116"/>
    <p:sldId id="674" r:id="rId117"/>
    <p:sldId id="675" r:id="rId118"/>
    <p:sldId id="676" r:id="rId119"/>
    <p:sldId id="677" r:id="rId120"/>
    <p:sldId id="678" r:id="rId121"/>
    <p:sldId id="679" r:id="rId122"/>
    <p:sldId id="680" r:id="rId123"/>
    <p:sldId id="681" r:id="rId124"/>
    <p:sldId id="682" r:id="rId125"/>
    <p:sldId id="683" r:id="rId126"/>
    <p:sldId id="684" r:id="rId127"/>
    <p:sldId id="685" r:id="rId128"/>
    <p:sldId id="686" r:id="rId129"/>
    <p:sldId id="687" r:id="rId130"/>
    <p:sldId id="688" r:id="rId131"/>
    <p:sldId id="689" r:id="rId132"/>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7">
          <p15:clr>
            <a:srgbClr val="A4A3A4"/>
          </p15:clr>
        </p15:guide>
        <p15:guide id="2" pos="28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C8F523"/>
    <a:srgbClr val="006600"/>
    <a:srgbClr val="E8E8E8"/>
    <a:srgbClr val="808080"/>
    <a:srgbClr val="FCFCFC"/>
    <a:srgbClr val="FFD84B"/>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7" autoAdjust="0"/>
    <p:restoredTop sz="94649" autoAdjust="0"/>
  </p:normalViewPr>
  <p:slideViewPr>
    <p:cSldViewPr>
      <p:cViewPr varScale="1">
        <p:scale>
          <a:sx n="108" d="100"/>
          <a:sy n="108" d="100"/>
        </p:scale>
        <p:origin x="114" y="414"/>
      </p:cViewPr>
      <p:guideLst>
        <p:guide orient="horz" pos="2187"/>
        <p:guide pos="283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2022-2-21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7161031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algn="l" eaLnBrk="1" hangingPunct="1">
              <a:lnSpc>
                <a:spcPct val="100000"/>
              </a:lnSpc>
              <a:spcBef>
                <a:spcPct val="0"/>
              </a:spcBef>
              <a:buFontTx/>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lstStyle>
            <a:lvl1pPr algn="r" eaLnBrk="1" hangingPunct="1">
              <a:lnSpc>
                <a:spcPct val="100000"/>
              </a:lnSpc>
              <a:spcBef>
                <a:spcPct val="0"/>
              </a:spcBef>
              <a:buFontTx/>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3076" name="Rectangle 4"/>
          <p:cNvSpPr>
            <a:spLocks noGrp="1" noRot="1" noChangeAspect="1" noChangeArrowheads="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numCol="1" anchor="ctr" anchorCtr="0" compatLnSpc="1"/>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lstStyle>
            <a:lvl1pPr algn="l" eaLnBrk="1" hangingPunct="1">
              <a:lnSpc>
                <a:spcPct val="100000"/>
              </a:lnSpc>
              <a:spcBef>
                <a:spcPct val="0"/>
              </a:spcBef>
              <a:buFontTx/>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sz="1200" noProof="1"/>
            </a:lvl1pPr>
          </a:lstStyle>
          <a:p>
            <a:pPr>
              <a:defRPr/>
            </a:pPr>
            <a:fld id="{41376A34-D4F2-4C91-9874-1F9A05DBF033}" type="slidenum">
              <a:rPr lang="zh-CN" altLang="en-US"/>
              <a:t>‹#›</a:t>
            </a:fld>
            <a:endParaRPr lang="zh-CN" altLang="en-US"/>
          </a:p>
        </p:txBody>
      </p:sp>
    </p:spTree>
    <p:extLst>
      <p:ext uri="{BB962C8B-B14F-4D97-AF65-F5344CB8AC3E}">
        <p14:creationId xmlns:p14="http://schemas.microsoft.com/office/powerpoint/2010/main" val="34686605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D8C0F4D9-8A83-44E8-99F2-941D69B16120}" type="slidenum">
              <a:rPr altLang="zh-CN" smtClean="0"/>
              <a:t>11</a:t>
            </a:fld>
            <a:endParaRPr lang="zh-CN" altLang="zh-CN" smtClean="0"/>
          </a:p>
        </p:txBody>
      </p:sp>
      <p:sp>
        <p:nvSpPr>
          <p:cNvPr id="16386" name="Rectangle 2"/>
          <p:cNvSpPr>
            <a:spLocks noGrp="1" noRot="1" noChangeAspect="1" noChangeArrowheads="1" noTextEdit="1"/>
          </p:cNvSpPr>
          <p:nvPr>
            <p:ph type="sldImg" idx="4294967295"/>
          </p:nvPr>
        </p:nvSpPr>
        <p:spPr/>
      </p:sp>
      <p:sp>
        <p:nvSpPr>
          <p:cNvPr id="16387"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864040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7F942C18-701D-4E4A-857D-1881CB7380C1}" type="slidenum">
              <a:rPr altLang="zh-CN" smtClean="0"/>
              <a:t>59</a:t>
            </a:fld>
            <a:endParaRPr lang="zh-CN" altLang="zh-CN" smtClean="0"/>
          </a:p>
        </p:txBody>
      </p:sp>
      <p:sp>
        <p:nvSpPr>
          <p:cNvPr id="74754" name="Rectangle 2"/>
          <p:cNvSpPr>
            <a:spLocks noGrp="1" noRot="1" noChangeAspect="1" noChangeArrowheads="1" noTextEdit="1"/>
          </p:cNvSpPr>
          <p:nvPr>
            <p:ph type="sldImg" idx="4294967295"/>
          </p:nvPr>
        </p:nvSpPr>
        <p:spPr/>
      </p:sp>
      <p:sp>
        <p:nvSpPr>
          <p:cNvPr id="74755"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3740211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A185F10-0E5F-4AAC-9D54-D86B6ED7CF99}" type="slidenum">
              <a:rPr altLang="zh-CN" smtClean="0"/>
              <a:t>60</a:t>
            </a:fld>
            <a:endParaRPr lang="zh-CN" altLang="zh-CN" smtClean="0"/>
          </a:p>
        </p:txBody>
      </p:sp>
      <p:sp>
        <p:nvSpPr>
          <p:cNvPr id="76802" name="Rectangle 2"/>
          <p:cNvSpPr>
            <a:spLocks noGrp="1" noRot="1" noChangeAspect="1" noChangeArrowheads="1" noTextEdit="1"/>
          </p:cNvSpPr>
          <p:nvPr>
            <p:ph type="sldImg" idx="4294967295"/>
          </p:nvPr>
        </p:nvSpPr>
        <p:spPr/>
      </p:sp>
      <p:sp>
        <p:nvSpPr>
          <p:cNvPr id="76803"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169544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21950780-ADB1-4EF5-A281-391ACB38FD51}" type="slidenum">
              <a:rPr altLang="zh-CN" smtClean="0"/>
              <a:t>62</a:t>
            </a:fld>
            <a:endParaRPr lang="zh-CN" altLang="zh-CN" smtClean="0"/>
          </a:p>
        </p:txBody>
      </p:sp>
      <p:sp>
        <p:nvSpPr>
          <p:cNvPr id="79874" name="Rectangle 2"/>
          <p:cNvSpPr>
            <a:spLocks noGrp="1" noRot="1" noChangeAspect="1" noChangeArrowheads="1" noTextEdit="1"/>
          </p:cNvSpPr>
          <p:nvPr>
            <p:ph type="sldImg" idx="4294967295"/>
          </p:nvPr>
        </p:nvSpPr>
        <p:spPr/>
      </p:sp>
      <p:sp>
        <p:nvSpPr>
          <p:cNvPr id="79875" name="Rectangle 3"/>
          <p:cNvSpPr>
            <a:spLocks noGrp="1" noChangeArrowheads="1"/>
          </p:cNvSpPr>
          <p:nvPr>
            <p:ph type="body" idx="4294967295"/>
          </p:nvPr>
        </p:nvSpPr>
        <p:spPr/>
        <p:txBody>
          <a:bodyPr/>
          <a:lstStyle/>
          <a:p>
            <a:pPr>
              <a:lnSpc>
                <a:spcPct val="120000"/>
              </a:lnSpc>
              <a:spcBef>
                <a:spcPct val="20000"/>
              </a:spcBef>
              <a:buFont typeface="Wingdings" panose="05000000000000000000" pitchFamily="2" charset="2"/>
              <a:buChar char="•"/>
            </a:pPr>
            <a:r>
              <a:rPr lang="zh-CN" altLang="en-US" smtClean="0">
                <a:latin typeface="Times New Roman" panose="02020603050405020304" pitchFamily="18" charset="0"/>
              </a:rPr>
              <a:t>将操作系统的必要部分装入主存并对系统进行初始化工</a:t>
            </a:r>
          </a:p>
          <a:p>
            <a:pPr>
              <a:lnSpc>
                <a:spcPct val="120000"/>
              </a:lnSpc>
              <a:spcBef>
                <a:spcPct val="20000"/>
              </a:spcBef>
              <a:buFont typeface="Wingdings" panose="05000000000000000000" pitchFamily="2" charset="2"/>
              <a:buChar char="•"/>
            </a:pPr>
            <a:r>
              <a:rPr lang="zh-CN" altLang="en-US" smtClean="0">
                <a:latin typeface="Times New Roman" panose="02020603050405020304" pitchFamily="18" charset="0"/>
              </a:rPr>
              <a:t>作，最终使系统处于命令接收状态。</a:t>
            </a:r>
          </a:p>
          <a:p>
            <a:pPr>
              <a:buFontTx/>
              <a:buChar char="•"/>
            </a:pPr>
            <a:endParaRPr lang="zh-CN" altLang="zh-CN" smtClean="0"/>
          </a:p>
        </p:txBody>
      </p:sp>
    </p:spTree>
    <p:extLst>
      <p:ext uri="{BB962C8B-B14F-4D97-AF65-F5344CB8AC3E}">
        <p14:creationId xmlns:p14="http://schemas.microsoft.com/office/powerpoint/2010/main" val="4159765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A7290692-C505-444F-956F-25431DB435D1}" type="slidenum">
              <a:rPr altLang="zh-CN" smtClean="0"/>
              <a:t>63</a:t>
            </a:fld>
            <a:endParaRPr lang="zh-CN" altLang="zh-CN" smtClean="0"/>
          </a:p>
        </p:txBody>
      </p:sp>
      <p:sp>
        <p:nvSpPr>
          <p:cNvPr id="81922" name="Rectangle 2"/>
          <p:cNvSpPr>
            <a:spLocks noGrp="1" noRot="1" noChangeAspect="1" noChangeArrowheads="1" noTextEdit="1"/>
          </p:cNvSpPr>
          <p:nvPr>
            <p:ph type="sldImg" idx="4294967295"/>
          </p:nvPr>
        </p:nvSpPr>
        <p:spPr/>
      </p:sp>
      <p:sp>
        <p:nvSpPr>
          <p:cNvPr id="81923"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154450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201C9250-90AC-4E81-AE71-29003C5E7EF0}" type="slidenum">
              <a:rPr altLang="zh-CN" smtClean="0"/>
              <a:t>64</a:t>
            </a:fld>
            <a:endParaRPr lang="zh-CN" altLang="zh-CN" smtClean="0"/>
          </a:p>
        </p:txBody>
      </p:sp>
      <p:sp>
        <p:nvSpPr>
          <p:cNvPr id="83970" name="Rectangle 2"/>
          <p:cNvSpPr>
            <a:spLocks noGrp="1" noRot="1" noChangeAspect="1" noChangeArrowheads="1" noTextEdit="1"/>
          </p:cNvSpPr>
          <p:nvPr>
            <p:ph type="sldImg" idx="4294967295"/>
          </p:nvPr>
        </p:nvSpPr>
        <p:spPr/>
      </p:sp>
      <p:sp>
        <p:nvSpPr>
          <p:cNvPr id="83971"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366072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FEAA8048-EC3E-44FC-8C32-88FFE69CDBA2}" type="slidenum">
              <a:rPr altLang="zh-CN" smtClean="0"/>
              <a:t>65</a:t>
            </a:fld>
            <a:endParaRPr lang="zh-CN" altLang="zh-CN" smtClean="0"/>
          </a:p>
        </p:txBody>
      </p:sp>
      <p:sp>
        <p:nvSpPr>
          <p:cNvPr id="86018" name="Rectangle 2"/>
          <p:cNvSpPr>
            <a:spLocks noGrp="1" noRot="1" noChangeAspect="1" noChangeArrowheads="1" noTextEdit="1"/>
          </p:cNvSpPr>
          <p:nvPr>
            <p:ph type="sldImg" idx="4294967295"/>
          </p:nvPr>
        </p:nvSpPr>
        <p:spPr/>
      </p:sp>
      <p:sp>
        <p:nvSpPr>
          <p:cNvPr id="86019"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2949030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0E7756FC-BD97-45D0-BD97-FD8312766935}" type="slidenum">
              <a:rPr altLang="zh-CN" smtClean="0"/>
              <a:t>66</a:t>
            </a:fld>
            <a:endParaRPr lang="zh-CN" altLang="zh-CN" smtClean="0"/>
          </a:p>
        </p:txBody>
      </p:sp>
      <p:sp>
        <p:nvSpPr>
          <p:cNvPr id="88066" name="Rectangle 2"/>
          <p:cNvSpPr>
            <a:spLocks noGrp="1" noRot="1" noChangeAspect="1" noChangeArrowheads="1" noTextEdit="1"/>
          </p:cNvSpPr>
          <p:nvPr>
            <p:ph type="sldImg" idx="4294967295"/>
          </p:nvPr>
        </p:nvSpPr>
        <p:spPr/>
      </p:sp>
      <p:sp>
        <p:nvSpPr>
          <p:cNvPr id="88067"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491081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noChangeArrowheads="1" noTextEdit="1"/>
          </p:cNvSpPr>
          <p:nvPr>
            <p:ph type="sldImg" idx="4294967295"/>
          </p:nvPr>
        </p:nvSpPr>
        <p:spPr/>
      </p:sp>
      <p:sp>
        <p:nvSpPr>
          <p:cNvPr id="100354" name="备注占位符 2"/>
          <p:cNvSpPr>
            <a:spLocks noGrp="1" noChangeArrowheads="1"/>
          </p:cNvSpPr>
          <p:nvPr>
            <p:ph type="body" idx="4294967295"/>
          </p:nvPr>
        </p:nvSpPr>
        <p:spPr/>
        <p:txBody>
          <a:bodyPr/>
          <a:lstStyle/>
          <a:p>
            <a:endParaRPr lang="zh-CN" altLang="en-US" smtClean="0"/>
          </a:p>
        </p:txBody>
      </p:sp>
      <p:sp>
        <p:nvSpPr>
          <p:cNvPr id="100355"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17EB9F92-1545-4363-B3B7-6102AE398C21}" type="slidenum">
              <a:rPr altLang="en-US" smtClean="0"/>
              <a:t>71</a:t>
            </a:fld>
            <a:endParaRPr lang="zh-CN" altLang="en-US" smtClean="0"/>
          </a:p>
        </p:txBody>
      </p:sp>
    </p:spTree>
    <p:extLst>
      <p:ext uri="{BB962C8B-B14F-4D97-AF65-F5344CB8AC3E}">
        <p14:creationId xmlns:p14="http://schemas.microsoft.com/office/powerpoint/2010/main" val="3535061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幻灯片图像占位符 1"/>
          <p:cNvSpPr>
            <a:spLocks noGrp="1" noRot="1" noChangeAspect="1" noChangeArrowheads="1" noTextEdit="1"/>
          </p:cNvSpPr>
          <p:nvPr>
            <p:ph type="sldImg" idx="4294967295"/>
          </p:nvPr>
        </p:nvSpPr>
        <p:spPr/>
      </p:sp>
      <p:sp>
        <p:nvSpPr>
          <p:cNvPr id="109570" name="备注占位符 2"/>
          <p:cNvSpPr>
            <a:spLocks noGrp="1" noChangeArrowheads="1"/>
          </p:cNvSpPr>
          <p:nvPr>
            <p:ph type="body" idx="4294967295"/>
          </p:nvPr>
        </p:nvSpPr>
        <p:spPr/>
        <p:txBody>
          <a:bodyPr/>
          <a:lstStyle/>
          <a:p>
            <a:r>
              <a:rPr lang="zh-CN" altLang="en-US" smtClean="0">
                <a:latin typeface="Times New Roman" panose="02020603050405020304" pitchFamily="18" charset="0"/>
                <a:ea typeface="隶书" panose="02010509060101010101" pitchFamily="49" charset="-122"/>
              </a:rPr>
              <a:t>系统调用的</a:t>
            </a:r>
            <a:r>
              <a:rPr lang="zh-CN" altLang="en-US" smtClean="0">
                <a:solidFill>
                  <a:srgbClr val="FF0000"/>
                </a:solidFill>
                <a:latin typeface="Times New Roman" panose="02020603050405020304" pitchFamily="18" charset="0"/>
                <a:ea typeface="隶书" panose="02010509060101010101" pitchFamily="49" charset="-122"/>
              </a:rPr>
              <a:t>主要功能</a:t>
            </a:r>
            <a:r>
              <a:rPr lang="zh-CN" altLang="en-US" smtClean="0">
                <a:latin typeface="Times New Roman" panose="02020603050405020304" pitchFamily="18" charset="0"/>
                <a:ea typeface="隶书" panose="02010509060101010101" pitchFamily="49" charset="-122"/>
              </a:rPr>
              <a:t>是使用户可以使用操作系统提供的有关设备管理、文件系统、进程控制进程通讯以及存储管理方面的功能，而不必要了解操作系统的内部结构和有关硬件的细节问题，从而减轻用户负担和保护系统以及提高资源利用率</a:t>
            </a:r>
          </a:p>
          <a:p>
            <a:endParaRPr lang="en-US" altLang="zh-CN" smtClean="0"/>
          </a:p>
          <a:p>
            <a:r>
              <a:rPr lang="zh-CN" altLang="en-US" smtClean="0">
                <a:solidFill>
                  <a:srgbClr val="FF3300"/>
                </a:solidFill>
              </a:rPr>
              <a:t>系统调用是通过访管指令实现的。</a:t>
            </a:r>
            <a:r>
              <a:rPr lang="zh-CN" altLang="en-US" smtClean="0">
                <a:solidFill>
                  <a:srgbClr val="FF0000"/>
                </a:solidFill>
              </a:rPr>
              <a:t>狭义上的系统调用是用户在程序中能通过访管指令调用的由操作系统提供的子功能（集合）。</a:t>
            </a:r>
          </a:p>
          <a:p>
            <a:r>
              <a:rPr lang="zh-CN" altLang="en-US" smtClean="0"/>
              <a:t>在程序中，如果希望请求操作系统的服务</a:t>
            </a:r>
          </a:p>
          <a:p>
            <a:r>
              <a:rPr lang="zh-CN" altLang="en-US" smtClean="0"/>
              <a:t>例如，打开一个文件，显示某个目录的内容等），就要执行一条访管指令（</a:t>
            </a:r>
            <a:r>
              <a:rPr lang="en-US" altLang="zh-CN" smtClean="0"/>
              <a:t>trap</a:t>
            </a:r>
            <a:r>
              <a:rPr lang="zh-CN" altLang="en-US" smtClean="0"/>
              <a:t>、</a:t>
            </a:r>
            <a:r>
              <a:rPr lang="en-US" altLang="zh-CN" smtClean="0"/>
              <a:t>int</a:t>
            </a:r>
            <a:r>
              <a:rPr lang="zh-CN" altLang="en-US" smtClean="0"/>
              <a:t>）</a:t>
            </a:r>
            <a:r>
              <a:rPr lang="en-US" altLang="zh-CN" smtClean="0"/>
              <a:t>——</a:t>
            </a:r>
            <a:r>
              <a:rPr lang="zh-CN" altLang="en-US" smtClean="0"/>
              <a:t>访管指令（陷入指令）是一条可以在目态下执行的指令，一遇到就发生自愿性中断。</a:t>
            </a:r>
          </a:p>
          <a:p>
            <a:r>
              <a:rPr lang="zh-CN" altLang="en-US" smtClean="0"/>
              <a:t>然后系统处理这个中断，即为用户提供相应的服务（或者称响应用户的请求）。 </a:t>
            </a:r>
          </a:p>
          <a:p>
            <a:r>
              <a:rPr lang="zh-CN" altLang="en-US" smtClean="0"/>
              <a:t>在汇编程序中是显式地使用访管中断命令，</a:t>
            </a:r>
            <a:r>
              <a:rPr lang="en-US" altLang="zh-CN" smtClean="0">
                <a:solidFill>
                  <a:srgbClr val="FF3300"/>
                </a:solidFill>
              </a:rPr>
              <a:t>trap</a:t>
            </a:r>
            <a:r>
              <a:rPr lang="zh-CN" altLang="en-US" smtClean="0">
                <a:solidFill>
                  <a:srgbClr val="FF3300"/>
                </a:solidFill>
              </a:rPr>
              <a:t>、</a:t>
            </a:r>
            <a:r>
              <a:rPr lang="en-US" altLang="zh-CN" smtClean="0">
                <a:solidFill>
                  <a:srgbClr val="FF3300"/>
                </a:solidFill>
              </a:rPr>
              <a:t>INT</a:t>
            </a:r>
            <a:r>
              <a:rPr lang="zh-CN" altLang="en-US" smtClean="0">
                <a:solidFill>
                  <a:srgbClr val="FF3300"/>
                </a:solidFill>
              </a:rPr>
              <a:t>。</a:t>
            </a:r>
          </a:p>
          <a:p>
            <a:r>
              <a:rPr lang="zh-CN" altLang="en-US" smtClean="0"/>
              <a:t>在高级语言中（</a:t>
            </a:r>
            <a:r>
              <a:rPr lang="en-US" altLang="zh-CN" smtClean="0"/>
              <a:t>C</a:t>
            </a:r>
            <a:r>
              <a:rPr lang="zh-CN" altLang="en-US" smtClean="0"/>
              <a:t>语言）是</a:t>
            </a:r>
            <a:r>
              <a:rPr lang="zh-CN" altLang="en-US" smtClean="0">
                <a:solidFill>
                  <a:srgbClr val="FF3300"/>
                </a:solidFill>
              </a:rPr>
              <a:t>隐式使用访管</a:t>
            </a:r>
            <a:r>
              <a:rPr lang="zh-CN" altLang="en-US" smtClean="0"/>
              <a:t>指令。</a:t>
            </a:r>
          </a:p>
          <a:p>
            <a:endParaRPr lang="zh-CN" altLang="en-US" smtClean="0"/>
          </a:p>
        </p:txBody>
      </p:sp>
      <p:sp>
        <p:nvSpPr>
          <p:cNvPr id="109571"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4D30BEE7-98A0-4150-AAA8-86B05CE8505B}" type="slidenum">
              <a:rPr altLang="en-US" smtClean="0"/>
              <a:t>72</a:t>
            </a:fld>
            <a:endParaRPr lang="zh-CN" altLang="en-US" smtClean="0"/>
          </a:p>
        </p:txBody>
      </p:sp>
    </p:spTree>
    <p:extLst>
      <p:ext uri="{BB962C8B-B14F-4D97-AF65-F5344CB8AC3E}">
        <p14:creationId xmlns:p14="http://schemas.microsoft.com/office/powerpoint/2010/main" val="707707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幻灯片图像占位符 1"/>
          <p:cNvSpPr>
            <a:spLocks noGrp="1" noRot="1" noChangeAspect="1" noChangeArrowheads="1" noTextEdit="1"/>
          </p:cNvSpPr>
          <p:nvPr>
            <p:ph type="sldImg" idx="4294967295"/>
          </p:nvPr>
        </p:nvSpPr>
        <p:spPr/>
      </p:sp>
      <p:sp>
        <p:nvSpPr>
          <p:cNvPr id="113666" name="备注占位符 2"/>
          <p:cNvSpPr>
            <a:spLocks noGrp="1" noChangeArrowheads="1"/>
          </p:cNvSpPr>
          <p:nvPr>
            <p:ph type="body" idx="4294967295"/>
          </p:nvPr>
        </p:nvSpPr>
        <p:spPr/>
        <p:txBody>
          <a:bodyPr/>
          <a:lstStyle/>
          <a:p>
            <a:r>
              <a:rPr lang="en-US" altLang="zh-CN" smtClean="0"/>
              <a:t>MOV AH,05H     </a:t>
            </a:r>
            <a:r>
              <a:rPr lang="zh-CN" altLang="en-US" smtClean="0"/>
              <a:t>表示把</a:t>
            </a:r>
            <a:r>
              <a:rPr lang="en-US" altLang="zh-CN" smtClean="0"/>
              <a:t>05</a:t>
            </a:r>
            <a:r>
              <a:rPr lang="zh-CN" altLang="en-US" smtClean="0"/>
              <a:t>这个编号放入</a:t>
            </a:r>
            <a:r>
              <a:rPr lang="en-US" altLang="zh-CN" smtClean="0"/>
              <a:t>AH</a:t>
            </a:r>
            <a:r>
              <a:rPr lang="zh-CN" altLang="en-US" smtClean="0"/>
              <a:t>中，</a:t>
            </a:r>
            <a:br>
              <a:rPr lang="zh-CN" altLang="en-US" smtClean="0"/>
            </a:br>
            <a:r>
              <a:rPr lang="zh-CN" altLang="en-US" smtClean="0"/>
              <a:t/>
            </a:r>
            <a:br>
              <a:rPr lang="zh-CN" altLang="en-US" smtClean="0"/>
            </a:br>
            <a:r>
              <a:rPr lang="en-US" altLang="zh-CN" smtClean="0"/>
              <a:t>INT 21H </a:t>
            </a:r>
            <a:r>
              <a:rPr lang="zh-CN" altLang="en-US" smtClean="0"/>
              <a:t>表示 代码运行到这里，</a:t>
            </a:r>
            <a:r>
              <a:rPr lang="en-US" altLang="zh-CN" smtClean="0"/>
              <a:t>DOS</a:t>
            </a:r>
            <a:r>
              <a:rPr lang="zh-CN" altLang="en-US" smtClean="0"/>
              <a:t>系统会查找</a:t>
            </a:r>
            <a:r>
              <a:rPr lang="en-US" altLang="zh-CN" smtClean="0"/>
              <a:t>AH</a:t>
            </a:r>
            <a:r>
              <a:rPr lang="zh-CN" altLang="en-US" smtClean="0"/>
              <a:t>里面是什么，上例是</a:t>
            </a:r>
            <a:r>
              <a:rPr lang="en-US" altLang="zh-CN" smtClean="0"/>
              <a:t>05, DOS</a:t>
            </a:r>
            <a:r>
              <a:rPr lang="zh-CN" altLang="en-US" smtClean="0"/>
              <a:t>系统就知道要做打印机输出</a:t>
            </a:r>
            <a:endParaRPr lang="en-US" altLang="zh-CN" smtClean="0"/>
          </a:p>
          <a:p>
            <a:endParaRPr lang="en-US" altLang="zh-CN" smtClean="0"/>
          </a:p>
          <a:p>
            <a:pPr lvl="1">
              <a:lnSpc>
                <a:spcPct val="90000"/>
              </a:lnSpc>
              <a:spcBef>
                <a:spcPct val="0"/>
              </a:spcBef>
              <a:spcAft>
                <a:spcPct val="50000"/>
              </a:spcAft>
              <a:buClr>
                <a:schemeClr val="folHlink"/>
              </a:buClr>
              <a:buSzPct val="60000"/>
              <a:buFont typeface="Wingdings" panose="05000000000000000000" pitchFamily="2" charset="2"/>
              <a:buChar char="n"/>
            </a:pPr>
            <a:r>
              <a:rPr lang="zh-CN" altLang="en-US" sz="2000" smtClean="0">
                <a:latin typeface="Times New Roman" panose="02020603050405020304" pitchFamily="18" charset="0"/>
                <a:ea typeface="隶书" panose="02010509060101010101" pitchFamily="49" charset="-122"/>
              </a:rPr>
              <a:t>一是由访管指令或陷入指令自带参数</a:t>
            </a:r>
          </a:p>
          <a:p>
            <a:pPr lvl="2">
              <a:lnSpc>
                <a:spcPct val="90000"/>
              </a:lnSpc>
              <a:spcBef>
                <a:spcPct val="0"/>
              </a:spcBef>
              <a:spcAft>
                <a:spcPct val="50000"/>
              </a:spcAft>
              <a:buClr>
                <a:schemeClr val="folHlink"/>
              </a:buClr>
              <a:buSzPct val="60000"/>
              <a:buFont typeface="Wingdings" panose="05000000000000000000" pitchFamily="2" charset="2"/>
              <a:buChar char="n"/>
            </a:pPr>
            <a:r>
              <a:rPr lang="zh-CN" altLang="en-US" sz="2000" smtClean="0">
                <a:latin typeface="Times New Roman" panose="02020603050405020304" pitchFamily="18" charset="0"/>
                <a:ea typeface="隶书" panose="02010509060101010101" pitchFamily="49" charset="-122"/>
              </a:rPr>
              <a:t>可以规定指令之后的若干个单元存放的是参数，这称为直接参数</a:t>
            </a:r>
          </a:p>
          <a:p>
            <a:pPr lvl="2">
              <a:lnSpc>
                <a:spcPct val="90000"/>
              </a:lnSpc>
              <a:spcBef>
                <a:spcPct val="0"/>
              </a:spcBef>
              <a:spcAft>
                <a:spcPct val="50000"/>
              </a:spcAft>
              <a:buClr>
                <a:schemeClr val="folHlink"/>
              </a:buClr>
              <a:buSzPct val="60000"/>
              <a:buFont typeface="Wingdings" panose="05000000000000000000" pitchFamily="2" charset="2"/>
              <a:buChar char="n"/>
            </a:pPr>
            <a:r>
              <a:rPr lang="zh-CN" altLang="en-US" sz="2000" smtClean="0">
                <a:latin typeface="Times New Roman" panose="02020603050405020304" pitchFamily="18" charset="0"/>
                <a:ea typeface="隶书" panose="02010509060101010101" pitchFamily="49" charset="-122"/>
              </a:rPr>
              <a:t>或者在指令之后紧靠的单元中存放参数的地址，这称为间接参数</a:t>
            </a:r>
          </a:p>
          <a:p>
            <a:pPr lvl="1">
              <a:lnSpc>
                <a:spcPct val="90000"/>
              </a:lnSpc>
              <a:spcBef>
                <a:spcPct val="0"/>
              </a:spcBef>
              <a:spcAft>
                <a:spcPct val="50000"/>
              </a:spcAft>
              <a:buClr>
                <a:schemeClr val="folHlink"/>
              </a:buClr>
              <a:buSzPct val="60000"/>
              <a:buFont typeface="Wingdings" panose="05000000000000000000" pitchFamily="2" charset="2"/>
              <a:buChar char="n"/>
            </a:pPr>
            <a:r>
              <a:rPr lang="zh-CN" altLang="en-US" sz="2000" smtClean="0">
                <a:latin typeface="Times New Roman" panose="02020603050405020304" pitchFamily="18" charset="0"/>
                <a:ea typeface="隶书" panose="02010509060101010101" pitchFamily="49" charset="-122"/>
              </a:rPr>
              <a:t>二是通过</a:t>
            </a:r>
            <a:r>
              <a:rPr lang="en-US" altLang="zh-CN" sz="2000" smtClean="0">
                <a:latin typeface="Times New Roman" panose="02020603050405020304" pitchFamily="18" charset="0"/>
                <a:ea typeface="隶书" panose="02010509060101010101" pitchFamily="49" charset="-122"/>
              </a:rPr>
              <a:t>CPU</a:t>
            </a:r>
            <a:r>
              <a:rPr lang="zh-CN" altLang="en-US" sz="2000" smtClean="0">
                <a:latin typeface="Times New Roman" panose="02020603050405020304" pitchFamily="18" charset="0"/>
                <a:ea typeface="隶书" panose="02010509060101010101" pitchFamily="49" charset="-122"/>
              </a:rPr>
              <a:t>的通用寄存器传递参数，或在内存的一个块或表中存放参数，其首地址送入寄存器，实现参数传递</a:t>
            </a:r>
          </a:p>
          <a:p>
            <a:pPr lvl="1">
              <a:lnSpc>
                <a:spcPct val="90000"/>
              </a:lnSpc>
              <a:spcBef>
                <a:spcPct val="0"/>
              </a:spcBef>
              <a:spcAft>
                <a:spcPct val="50000"/>
              </a:spcAft>
              <a:buClr>
                <a:schemeClr val="folHlink"/>
              </a:buClr>
              <a:buSzPct val="60000"/>
              <a:buFont typeface="Wingdings" panose="05000000000000000000" pitchFamily="2" charset="2"/>
              <a:buChar char="n"/>
            </a:pPr>
            <a:r>
              <a:rPr lang="zh-CN" altLang="en-US" sz="2000" smtClean="0">
                <a:latin typeface="Times New Roman" panose="02020603050405020304" pitchFamily="18" charset="0"/>
                <a:ea typeface="隶书" panose="02010509060101010101" pitchFamily="49" charset="-122"/>
              </a:rPr>
              <a:t>三是在内存中开辟专用堆栈区域传递参数 </a:t>
            </a:r>
          </a:p>
          <a:p>
            <a:endParaRPr lang="zh-CN" altLang="en-US" smtClean="0"/>
          </a:p>
        </p:txBody>
      </p:sp>
      <p:sp>
        <p:nvSpPr>
          <p:cNvPr id="113667"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E00D29B3-4369-47B4-883A-236782903E79}" type="slidenum">
              <a:rPr altLang="en-US" smtClean="0"/>
              <a:t>75</a:t>
            </a:fld>
            <a:endParaRPr lang="zh-CN" altLang="en-US" smtClean="0"/>
          </a:p>
        </p:txBody>
      </p:sp>
    </p:spTree>
    <p:extLst>
      <p:ext uri="{BB962C8B-B14F-4D97-AF65-F5344CB8AC3E}">
        <p14:creationId xmlns:p14="http://schemas.microsoft.com/office/powerpoint/2010/main" val="2955018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C6442866-5E39-4CCF-BD89-80086B8E8F4F}" type="slidenum">
              <a:rPr altLang="zh-CN" smtClean="0"/>
              <a:t>14</a:t>
            </a:fld>
            <a:endParaRPr lang="zh-CN" altLang="zh-CN" smtClean="0"/>
          </a:p>
        </p:txBody>
      </p:sp>
      <p:sp>
        <p:nvSpPr>
          <p:cNvPr id="20482" name="Rectangle 2"/>
          <p:cNvSpPr>
            <a:spLocks noGrp="1" noRot="1" noChangeAspect="1" noChangeArrowheads="1" noTextEdit="1"/>
          </p:cNvSpPr>
          <p:nvPr>
            <p:ph type="sldImg" idx="4294967295"/>
          </p:nvPr>
        </p:nvSpPr>
        <p:spPr/>
      </p:sp>
      <p:sp>
        <p:nvSpPr>
          <p:cNvPr id="20483"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716503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TextEdit="1"/>
          </p:cNvSpPr>
          <p:nvPr>
            <p:ph type="sldImg"/>
          </p:nvPr>
        </p:nvSpPr>
        <p:spPr/>
      </p:sp>
      <p:sp>
        <p:nvSpPr>
          <p:cNvPr id="62466" name="备注占位符 2"/>
          <p:cNvSpPr>
            <a:spLocks noGrp="1"/>
          </p:cNvSpPr>
          <p:nvPr>
            <p:ph type="body"/>
          </p:nvPr>
        </p:nvSpPr>
        <p:spPr/>
        <p:txBody>
          <a:bodyPr wrap="square" lIns="91440" tIns="45720" rIns="91440" bIns="45720" anchor="ctr"/>
          <a:lstStyle/>
          <a:p>
            <a:pPr lvl="0"/>
            <a:endParaRPr lang="zh-CN" altLang="en-US" dirty="0"/>
          </a:p>
        </p:txBody>
      </p:sp>
      <p:sp>
        <p:nvSpPr>
          <p:cNvPr id="6246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indent="0" algn="r" eaLnBrk="1" hangingPunct="1"/>
            <a:fld id="{9A0DB2DC-4C9A-4742-B13C-FB6460FD3503}" type="slidenum">
              <a:rPr lang="zh-CN" altLang="en-US" sz="1200" dirty="0"/>
              <a:t>79</a:t>
            </a:fld>
            <a:endParaRPr lang="zh-CN" altLang="en-US" sz="1200" dirty="0"/>
          </a:p>
        </p:txBody>
      </p:sp>
    </p:spTree>
    <p:extLst>
      <p:ext uri="{BB962C8B-B14F-4D97-AF65-F5344CB8AC3E}">
        <p14:creationId xmlns:p14="http://schemas.microsoft.com/office/powerpoint/2010/main" val="3898954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indent="0" algn="r" eaLnBrk="1" hangingPunct="1"/>
            <a:fld id="{9A0DB2DC-4C9A-4742-B13C-FB6460FD3503}" type="slidenum">
              <a:rPr lang="en-US" altLang="zh-CN" sz="1200" dirty="0">
                <a:latin typeface="Arial" panose="020B0604020202020204" pitchFamily="34" charset="0"/>
                <a:ea typeface="宋体" panose="02010600030101010101" pitchFamily="2" charset="-122"/>
              </a:rPr>
              <a:t>83</a:t>
            </a:fld>
            <a:endParaRPr lang="en-US" altLang="zh-CN" sz="1200" dirty="0">
              <a:latin typeface="Arial" panose="020B0604020202020204" pitchFamily="34" charset="0"/>
              <a:ea typeface="宋体" panose="02010600030101010101" pitchFamily="2" charset="-122"/>
            </a:endParaRPr>
          </a:p>
        </p:txBody>
      </p:sp>
      <p:sp>
        <p:nvSpPr>
          <p:cNvPr id="67586" name="Rectangle 2"/>
          <p:cNvSpPr>
            <a:spLocks noGrp="1" noRot="1" noChangeAspect="1" noTextEdit="1"/>
          </p:cNvSpPr>
          <p:nvPr>
            <p:ph type="sldImg"/>
          </p:nvPr>
        </p:nvSpPr>
        <p:spPr/>
      </p:sp>
      <p:sp>
        <p:nvSpPr>
          <p:cNvPr id="67587" name="Rectangle 3"/>
          <p:cNvSpPr>
            <a:spLocks noGrp="1"/>
          </p:cNvSpPr>
          <p:nvPr>
            <p:ph type="body"/>
          </p:nvPr>
        </p:nvSpPr>
        <p:spPr/>
        <p:txBody>
          <a:bodyPr wrap="square" lIns="91440" tIns="45720" rIns="91440" bIns="45720" anchor="ctr"/>
          <a:lstStyle/>
          <a:p>
            <a:pPr lvl="0"/>
            <a:endParaRPr lang="zh-CN" altLang="zh-CN" dirty="0"/>
          </a:p>
        </p:txBody>
      </p:sp>
    </p:spTree>
    <p:extLst>
      <p:ext uri="{BB962C8B-B14F-4D97-AF65-F5344CB8AC3E}">
        <p14:creationId xmlns:p14="http://schemas.microsoft.com/office/powerpoint/2010/main" val="4186868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幻灯片图像占位符 1"/>
          <p:cNvSpPr>
            <a:spLocks noGrp="1" noRot="1" noChangeAspect="1" noChangeArrowheads="1" noTextEdit="1"/>
          </p:cNvSpPr>
          <p:nvPr>
            <p:ph type="sldImg" idx="4294967295"/>
          </p:nvPr>
        </p:nvSpPr>
        <p:spPr/>
      </p:sp>
      <p:sp>
        <p:nvSpPr>
          <p:cNvPr id="131074" name="备注占位符 2"/>
          <p:cNvSpPr>
            <a:spLocks noGrp="1" noChangeArrowheads="1"/>
          </p:cNvSpPr>
          <p:nvPr>
            <p:ph type="body" idx="4294967295"/>
          </p:nvPr>
        </p:nvSpPr>
        <p:spPr/>
        <p:txBody>
          <a:bodyPr/>
          <a:lstStyle/>
          <a:p>
            <a:endParaRPr lang="zh-CN" altLang="en-US" smtClean="0"/>
          </a:p>
        </p:txBody>
      </p:sp>
      <p:sp>
        <p:nvSpPr>
          <p:cNvPr id="131075"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31BBC5EE-CE7C-4000-B7E7-90032209F416}" type="slidenum">
              <a:rPr altLang="en-US" smtClean="0"/>
              <a:t>85</a:t>
            </a:fld>
            <a:endParaRPr lang="zh-CN" altLang="en-US" smtClean="0"/>
          </a:p>
        </p:txBody>
      </p:sp>
    </p:spTree>
    <p:extLst>
      <p:ext uri="{BB962C8B-B14F-4D97-AF65-F5344CB8AC3E}">
        <p14:creationId xmlns:p14="http://schemas.microsoft.com/office/powerpoint/2010/main" val="3245736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F4D6AE30-71F6-45C1-9DE8-7D01FB28EDF6}" type="slidenum">
              <a:rPr altLang="zh-CN" smtClean="0"/>
              <a:t>91</a:t>
            </a:fld>
            <a:endParaRPr lang="zh-CN" altLang="zh-CN" smtClean="0"/>
          </a:p>
        </p:txBody>
      </p:sp>
      <p:sp>
        <p:nvSpPr>
          <p:cNvPr id="13824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969" tIns="46484" rIns="92969" bIns="46484" anchor="b"/>
          <a:lstStyle>
            <a:lvl1pPr defTabSz="930275" eaLnBrk="0" hangingPunct="0">
              <a:defRPr sz="2400">
                <a:solidFill>
                  <a:schemeClr val="tx1"/>
                </a:solidFill>
                <a:latin typeface="Arial" panose="020B0604020202020204" pitchFamily="34" charset="0"/>
                <a:ea typeface="宋体" panose="02010600030101010101" pitchFamily="2" charset="-122"/>
              </a:defRPr>
            </a:lvl1pPr>
            <a:lvl2pPr defTabSz="930275" eaLnBrk="0" hangingPunct="0">
              <a:defRPr sz="2400">
                <a:solidFill>
                  <a:schemeClr val="tx1"/>
                </a:solidFill>
                <a:latin typeface="Arial" panose="020B0604020202020204" pitchFamily="34" charset="0"/>
                <a:ea typeface="宋体" panose="02010600030101010101" pitchFamily="2" charset="-122"/>
              </a:defRPr>
            </a:lvl2pPr>
            <a:lvl3pPr defTabSz="930275" eaLnBrk="0" hangingPunct="0">
              <a:defRPr sz="2400">
                <a:solidFill>
                  <a:schemeClr val="tx1"/>
                </a:solidFill>
                <a:latin typeface="Arial" panose="020B0604020202020204" pitchFamily="34" charset="0"/>
                <a:ea typeface="宋体" panose="02010600030101010101" pitchFamily="2" charset="-122"/>
              </a:defRPr>
            </a:lvl3pPr>
            <a:lvl4pPr defTabSz="930275" eaLnBrk="0" hangingPunct="0">
              <a:defRPr sz="2400">
                <a:solidFill>
                  <a:schemeClr val="tx1"/>
                </a:solidFill>
                <a:latin typeface="Arial" panose="020B0604020202020204" pitchFamily="34" charset="0"/>
                <a:ea typeface="宋体" panose="02010600030101010101" pitchFamily="2" charset="-122"/>
              </a:defRPr>
            </a:lvl4pPr>
            <a:lvl5pPr defTabSz="930275" eaLnBrk="0" hangingPunct="0">
              <a:defRPr sz="2400">
                <a:solidFill>
                  <a:schemeClr val="tx1"/>
                </a:solidFill>
                <a:latin typeface="Arial" panose="020B0604020202020204" pitchFamily="34" charset="0"/>
                <a:ea typeface="宋体" panose="02010600030101010101" pitchFamily="2" charset="-122"/>
              </a:defRPr>
            </a:lvl5pPr>
            <a:lvl6pPr defTabSz="930275"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defTabSz="930275"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defTabSz="930275"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defTabSz="930275"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a:spcBef>
                <a:spcPct val="50000"/>
              </a:spcBef>
              <a:buClr>
                <a:schemeClr val="tx1"/>
              </a:buClr>
            </a:pPr>
            <a:fld id="{99396115-D109-4022-A955-311072355615}" type="slidenum">
              <a:rPr lang="ar-SA" altLang="zh-CN" b="1">
                <a:latin typeface="Times New Roman" panose="02020603050405020304" pitchFamily="18" charset="0"/>
              </a:rPr>
              <a:t>91</a:t>
            </a:fld>
            <a:endParaRPr lang="en-US" altLang="zh-CN" b="1">
              <a:latin typeface="Times New Roman" panose="02020603050405020304" pitchFamily="18" charset="0"/>
              <a:ea typeface="隶书" panose="02010509060101010101" pitchFamily="49" charset="-122"/>
            </a:endParaRPr>
          </a:p>
        </p:txBody>
      </p:sp>
      <p:sp>
        <p:nvSpPr>
          <p:cNvPr id="138243" name="Rectangle 2"/>
          <p:cNvSpPr>
            <a:spLocks noGrp="1" noRot="1" noChangeAspect="1" noChangeArrowheads="1" noTextEdit="1"/>
          </p:cNvSpPr>
          <p:nvPr>
            <p:ph type="sldImg" idx="4294967295"/>
          </p:nvPr>
        </p:nvSpPr>
        <p:spPr/>
      </p:sp>
      <p:sp>
        <p:nvSpPr>
          <p:cNvPr id="138244" name="Rectangle 3"/>
          <p:cNvSpPr>
            <a:spLocks noGrp="1" noChangeArrowheads="1"/>
          </p:cNvSpPr>
          <p:nvPr>
            <p:ph type="body" idx="4294967295"/>
          </p:nvPr>
        </p:nvSpPr>
        <p:spPr>
          <a:xfrm>
            <a:off x="915988" y="4343400"/>
            <a:ext cx="5026025" cy="4114800"/>
          </a:xfrm>
        </p:spPr>
        <p:txBody>
          <a:bodyPr wrap="none" lIns="92969" tIns="46484" rIns="92969" bIns="46484"/>
          <a:lstStyle/>
          <a:p>
            <a:endParaRPr lang="zh-CN" altLang="zh-CN" smtClean="0"/>
          </a:p>
        </p:txBody>
      </p:sp>
    </p:spTree>
    <p:extLst>
      <p:ext uri="{BB962C8B-B14F-4D97-AF65-F5344CB8AC3E}">
        <p14:creationId xmlns:p14="http://schemas.microsoft.com/office/powerpoint/2010/main" val="1531103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ECCC20D1-2BFE-4CCF-AC67-64055CF340F4}" type="slidenum">
              <a:rPr altLang="zh-CN" smtClean="0"/>
              <a:t>92</a:t>
            </a:fld>
            <a:endParaRPr lang="zh-CN" altLang="zh-CN" smtClean="0"/>
          </a:p>
        </p:txBody>
      </p:sp>
      <p:sp>
        <p:nvSpPr>
          <p:cNvPr id="14029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969" tIns="46484" rIns="92969" bIns="46484" anchor="b"/>
          <a:lstStyle>
            <a:lvl1pPr defTabSz="930275" eaLnBrk="0" hangingPunct="0">
              <a:defRPr sz="2400">
                <a:solidFill>
                  <a:schemeClr val="tx1"/>
                </a:solidFill>
                <a:latin typeface="Arial" panose="020B0604020202020204" pitchFamily="34" charset="0"/>
                <a:ea typeface="宋体" panose="02010600030101010101" pitchFamily="2" charset="-122"/>
              </a:defRPr>
            </a:lvl1pPr>
            <a:lvl2pPr defTabSz="930275" eaLnBrk="0" hangingPunct="0">
              <a:defRPr sz="2400">
                <a:solidFill>
                  <a:schemeClr val="tx1"/>
                </a:solidFill>
                <a:latin typeface="Arial" panose="020B0604020202020204" pitchFamily="34" charset="0"/>
                <a:ea typeface="宋体" panose="02010600030101010101" pitchFamily="2" charset="-122"/>
              </a:defRPr>
            </a:lvl2pPr>
            <a:lvl3pPr defTabSz="930275" eaLnBrk="0" hangingPunct="0">
              <a:defRPr sz="2400">
                <a:solidFill>
                  <a:schemeClr val="tx1"/>
                </a:solidFill>
                <a:latin typeface="Arial" panose="020B0604020202020204" pitchFamily="34" charset="0"/>
                <a:ea typeface="宋体" panose="02010600030101010101" pitchFamily="2" charset="-122"/>
              </a:defRPr>
            </a:lvl3pPr>
            <a:lvl4pPr defTabSz="930275" eaLnBrk="0" hangingPunct="0">
              <a:defRPr sz="2400">
                <a:solidFill>
                  <a:schemeClr val="tx1"/>
                </a:solidFill>
                <a:latin typeface="Arial" panose="020B0604020202020204" pitchFamily="34" charset="0"/>
                <a:ea typeface="宋体" panose="02010600030101010101" pitchFamily="2" charset="-122"/>
              </a:defRPr>
            </a:lvl4pPr>
            <a:lvl5pPr defTabSz="930275" eaLnBrk="0" hangingPunct="0">
              <a:defRPr sz="2400">
                <a:solidFill>
                  <a:schemeClr val="tx1"/>
                </a:solidFill>
                <a:latin typeface="Arial" panose="020B0604020202020204" pitchFamily="34" charset="0"/>
                <a:ea typeface="宋体" panose="02010600030101010101" pitchFamily="2" charset="-122"/>
              </a:defRPr>
            </a:lvl5pPr>
            <a:lvl6pPr defTabSz="930275"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defTabSz="930275"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defTabSz="930275"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defTabSz="930275"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a:spcBef>
                <a:spcPct val="50000"/>
              </a:spcBef>
              <a:buClr>
                <a:schemeClr val="tx1"/>
              </a:buClr>
            </a:pPr>
            <a:fld id="{11957322-DDC5-4843-B2A5-5C948C76C403}" type="slidenum">
              <a:rPr lang="ar-SA" altLang="zh-CN" b="1">
                <a:latin typeface="Times New Roman" panose="02020603050405020304" pitchFamily="18" charset="0"/>
              </a:rPr>
              <a:t>92</a:t>
            </a:fld>
            <a:endParaRPr lang="en-US" altLang="zh-CN" b="1">
              <a:latin typeface="Times New Roman" panose="02020603050405020304" pitchFamily="18" charset="0"/>
              <a:ea typeface="隶书" panose="02010509060101010101" pitchFamily="49" charset="-122"/>
            </a:endParaRPr>
          </a:p>
        </p:txBody>
      </p:sp>
      <p:sp>
        <p:nvSpPr>
          <p:cNvPr id="140291" name="Rectangle 2"/>
          <p:cNvSpPr>
            <a:spLocks noGrp="1" noRot="1" noChangeAspect="1" noChangeArrowheads="1" noTextEdit="1"/>
          </p:cNvSpPr>
          <p:nvPr>
            <p:ph type="sldImg" idx="4294967295"/>
          </p:nvPr>
        </p:nvSpPr>
        <p:spPr/>
      </p:sp>
      <p:sp>
        <p:nvSpPr>
          <p:cNvPr id="140292" name="Rectangle 3"/>
          <p:cNvSpPr>
            <a:spLocks noGrp="1" noChangeArrowheads="1"/>
          </p:cNvSpPr>
          <p:nvPr>
            <p:ph type="body" idx="4294967295"/>
          </p:nvPr>
        </p:nvSpPr>
        <p:spPr>
          <a:xfrm>
            <a:off x="915988" y="4343400"/>
            <a:ext cx="5026025" cy="4114800"/>
          </a:xfrm>
        </p:spPr>
        <p:txBody>
          <a:bodyPr wrap="none" lIns="92969" tIns="46484" rIns="92969" bIns="46484"/>
          <a:lstStyle/>
          <a:p>
            <a:endParaRPr lang="zh-CN" altLang="zh-CN" smtClean="0"/>
          </a:p>
        </p:txBody>
      </p:sp>
    </p:spTree>
    <p:extLst>
      <p:ext uri="{BB962C8B-B14F-4D97-AF65-F5344CB8AC3E}">
        <p14:creationId xmlns:p14="http://schemas.microsoft.com/office/powerpoint/2010/main" val="3928272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3D8FE278-6FDE-4667-94F7-37FB5457A133}" type="slidenum">
              <a:rPr altLang="zh-CN" smtClean="0"/>
              <a:t>96</a:t>
            </a:fld>
            <a:endParaRPr lang="zh-CN" altLang="zh-CN" smtClean="0"/>
          </a:p>
        </p:txBody>
      </p:sp>
      <p:sp>
        <p:nvSpPr>
          <p:cNvPr id="145410" name="Rectangle 2"/>
          <p:cNvSpPr>
            <a:spLocks noGrp="1" noRot="1" noChangeAspect="1" noChangeArrowheads="1" noTextEdit="1"/>
          </p:cNvSpPr>
          <p:nvPr>
            <p:ph type="sldImg" idx="4294967295"/>
          </p:nvPr>
        </p:nvSpPr>
        <p:spPr/>
      </p:sp>
      <p:sp>
        <p:nvSpPr>
          <p:cNvPr id="145411"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1308545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620224CA-C4B7-40B7-8D37-74BD77600E98}" type="slidenum">
              <a:rPr altLang="zh-CN" smtClean="0"/>
              <a:t>97</a:t>
            </a:fld>
            <a:endParaRPr lang="zh-CN" altLang="zh-CN" smtClean="0"/>
          </a:p>
        </p:txBody>
      </p:sp>
      <p:sp>
        <p:nvSpPr>
          <p:cNvPr id="147458" name="Rectangle 2"/>
          <p:cNvSpPr>
            <a:spLocks noGrp="1" noRot="1" noChangeAspect="1" noChangeArrowheads="1" noTextEdit="1"/>
          </p:cNvSpPr>
          <p:nvPr>
            <p:ph type="sldImg" idx="4294967295"/>
          </p:nvPr>
        </p:nvSpPr>
        <p:spPr/>
      </p:sp>
      <p:sp>
        <p:nvSpPr>
          <p:cNvPr id="147459"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2767967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0115471-A7AA-41ED-911A-5B7FA742FBCB}" type="slidenum">
              <a:rPr altLang="zh-CN" smtClean="0"/>
              <a:t>98</a:t>
            </a:fld>
            <a:endParaRPr lang="zh-CN" altLang="zh-CN" smtClean="0"/>
          </a:p>
        </p:txBody>
      </p:sp>
      <p:sp>
        <p:nvSpPr>
          <p:cNvPr id="149506" name="Rectangle 2"/>
          <p:cNvSpPr>
            <a:spLocks noGrp="1" noRot="1" noChangeAspect="1" noChangeArrowheads="1" noTextEdit="1"/>
          </p:cNvSpPr>
          <p:nvPr>
            <p:ph type="sldImg" idx="4294967295"/>
          </p:nvPr>
        </p:nvSpPr>
        <p:spPr/>
      </p:sp>
      <p:sp>
        <p:nvSpPr>
          <p:cNvPr id="149507"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1867192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489E0E48-C1F5-49BC-BC31-6BD6B15A5B7A}" type="slidenum">
              <a:rPr altLang="zh-CN" smtClean="0"/>
              <a:t>100</a:t>
            </a:fld>
            <a:endParaRPr lang="zh-CN" altLang="zh-CN" smtClean="0"/>
          </a:p>
        </p:txBody>
      </p:sp>
      <p:sp>
        <p:nvSpPr>
          <p:cNvPr id="152578" name="Rectangle 2"/>
          <p:cNvSpPr>
            <a:spLocks noGrp="1" noRot="1" noChangeAspect="1" noChangeArrowheads="1" noTextEdit="1"/>
          </p:cNvSpPr>
          <p:nvPr>
            <p:ph type="sldImg" idx="4294967295"/>
          </p:nvPr>
        </p:nvSpPr>
        <p:spPr/>
      </p:sp>
      <p:sp>
        <p:nvSpPr>
          <p:cNvPr id="152579"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2600901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CE489E71-4A87-46A4-B3B1-6CA81658E719}" type="slidenum">
              <a:rPr altLang="zh-CN" smtClean="0"/>
              <a:t>101</a:t>
            </a:fld>
            <a:endParaRPr lang="zh-CN" altLang="zh-CN" smtClean="0"/>
          </a:p>
        </p:txBody>
      </p:sp>
      <p:sp>
        <p:nvSpPr>
          <p:cNvPr id="154626" name="Rectangle 2"/>
          <p:cNvSpPr>
            <a:spLocks noGrp="1" noRot="1" noChangeAspect="1" noChangeArrowheads="1" noTextEdit="1"/>
          </p:cNvSpPr>
          <p:nvPr>
            <p:ph type="sldImg" idx="4294967295"/>
          </p:nvPr>
        </p:nvSpPr>
        <p:spPr/>
      </p:sp>
      <p:sp>
        <p:nvSpPr>
          <p:cNvPr id="154627"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60705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691C6A9A-1A2D-4D01-982B-49183E198E93}" type="slidenum">
              <a:rPr altLang="zh-CN" smtClean="0"/>
              <a:t>15</a:t>
            </a:fld>
            <a:endParaRPr lang="zh-CN" altLang="zh-CN" smtClean="0"/>
          </a:p>
        </p:txBody>
      </p:sp>
      <p:sp>
        <p:nvSpPr>
          <p:cNvPr id="22530" name="Rectangle 2"/>
          <p:cNvSpPr>
            <a:spLocks noGrp="1" noRot="1" noChangeAspect="1" noChangeArrowheads="1" noTextEdit="1"/>
          </p:cNvSpPr>
          <p:nvPr>
            <p:ph type="sldImg" idx="4294967295"/>
          </p:nvPr>
        </p:nvSpPr>
        <p:spPr/>
      </p:sp>
      <p:sp>
        <p:nvSpPr>
          <p:cNvPr id="22531"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3126613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2454DFA2-5B88-41C0-BA88-C453B84B44E1}" type="slidenum">
              <a:rPr altLang="zh-CN" smtClean="0"/>
              <a:t>102</a:t>
            </a:fld>
            <a:endParaRPr lang="zh-CN" altLang="zh-CN" smtClean="0"/>
          </a:p>
        </p:txBody>
      </p:sp>
      <p:sp>
        <p:nvSpPr>
          <p:cNvPr id="156674" name="Rectangle 2"/>
          <p:cNvSpPr>
            <a:spLocks noGrp="1" noRot="1" noChangeAspect="1" noChangeArrowheads="1" noTextEdit="1"/>
          </p:cNvSpPr>
          <p:nvPr>
            <p:ph type="sldImg" idx="4294967295"/>
          </p:nvPr>
        </p:nvSpPr>
        <p:spPr/>
      </p:sp>
      <p:sp>
        <p:nvSpPr>
          <p:cNvPr id="156675"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991176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D0EA4AB6-7D7A-451B-9724-D9B64B6C07EC}" type="slidenum">
              <a:rPr altLang="zh-CN" smtClean="0"/>
              <a:t>106</a:t>
            </a:fld>
            <a:endParaRPr lang="zh-CN" altLang="zh-CN" smtClean="0"/>
          </a:p>
        </p:txBody>
      </p:sp>
      <p:sp>
        <p:nvSpPr>
          <p:cNvPr id="161794" name="Rectangle 2"/>
          <p:cNvSpPr>
            <a:spLocks noGrp="1" noRot="1" noChangeAspect="1" noChangeArrowheads="1" noTextEdit="1"/>
          </p:cNvSpPr>
          <p:nvPr>
            <p:ph type="sldImg" idx="4294967295"/>
          </p:nvPr>
        </p:nvSpPr>
        <p:spPr/>
      </p:sp>
      <p:sp>
        <p:nvSpPr>
          <p:cNvPr id="161795"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4051724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38845C59-93D4-498A-AD1E-126AFBC68FE4}" type="slidenum">
              <a:rPr altLang="zh-CN" smtClean="0"/>
              <a:t>108</a:t>
            </a:fld>
            <a:endParaRPr lang="zh-CN" altLang="zh-CN" smtClean="0"/>
          </a:p>
        </p:txBody>
      </p:sp>
      <p:sp>
        <p:nvSpPr>
          <p:cNvPr id="164866" name="Rectangle 2"/>
          <p:cNvSpPr>
            <a:spLocks noGrp="1" noRot="1" noChangeAspect="1" noChangeArrowheads="1" noTextEdit="1"/>
          </p:cNvSpPr>
          <p:nvPr>
            <p:ph type="sldImg" idx="4294967295"/>
          </p:nvPr>
        </p:nvSpPr>
        <p:spPr/>
      </p:sp>
      <p:sp>
        <p:nvSpPr>
          <p:cNvPr id="164867"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1948213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76854F18-9588-4A42-ACE0-05F8AA275A57}" type="slidenum">
              <a:rPr altLang="zh-CN" smtClean="0"/>
              <a:t>109</a:t>
            </a:fld>
            <a:endParaRPr lang="zh-CN" altLang="zh-CN" smtClean="0"/>
          </a:p>
        </p:txBody>
      </p:sp>
      <p:sp>
        <p:nvSpPr>
          <p:cNvPr id="166914" name="Rectangle 2"/>
          <p:cNvSpPr>
            <a:spLocks noGrp="1" noRot="1" noChangeAspect="1" noChangeArrowheads="1" noTextEdit="1"/>
          </p:cNvSpPr>
          <p:nvPr>
            <p:ph type="sldImg" idx="4294967295"/>
          </p:nvPr>
        </p:nvSpPr>
        <p:spPr/>
      </p:sp>
      <p:sp>
        <p:nvSpPr>
          <p:cNvPr id="166915" name="Rectangle 3"/>
          <p:cNvSpPr>
            <a:spLocks noGrp="1" noChangeArrowheads="1"/>
          </p:cNvSpPr>
          <p:nvPr>
            <p:ph type="body" idx="4294967295"/>
          </p:nvPr>
        </p:nvSpPr>
        <p:spPr/>
        <p:txBody>
          <a:bodyPr/>
          <a:lstStyle/>
          <a:p>
            <a:pPr>
              <a:lnSpc>
                <a:spcPct val="90000"/>
              </a:lnSpc>
            </a:pPr>
            <a:r>
              <a:rPr lang="zh-CN" altLang="zh-CN" b="1" smtClean="0">
                <a:solidFill>
                  <a:srgbClr val="0000FF"/>
                </a:solidFill>
              </a:rPr>
              <a:t>中断源</a:t>
            </a:r>
          </a:p>
          <a:p>
            <a:pPr lvl="1">
              <a:lnSpc>
                <a:spcPct val="90000"/>
              </a:lnSpc>
            </a:pPr>
            <a:r>
              <a:rPr lang="zh-CN" altLang="zh-CN" b="1" smtClean="0">
                <a:solidFill>
                  <a:srgbClr val="0000FF"/>
                </a:solidFill>
              </a:rPr>
              <a:t>引起中断的事件。</a:t>
            </a:r>
          </a:p>
          <a:p>
            <a:pPr>
              <a:lnSpc>
                <a:spcPct val="90000"/>
              </a:lnSpc>
            </a:pPr>
            <a:r>
              <a:rPr lang="zh-CN" altLang="zh-CN" b="1" smtClean="0">
                <a:solidFill>
                  <a:srgbClr val="0000FF"/>
                </a:solidFill>
              </a:rPr>
              <a:t>中断寄存器</a:t>
            </a:r>
          </a:p>
          <a:p>
            <a:pPr lvl="1">
              <a:lnSpc>
                <a:spcPct val="90000"/>
              </a:lnSpc>
            </a:pPr>
            <a:r>
              <a:rPr lang="zh-CN" altLang="zh-CN" b="1" smtClean="0">
                <a:solidFill>
                  <a:srgbClr val="0000FF"/>
                </a:solidFill>
              </a:rPr>
              <a:t>保存与中断事件相关信息的寄存器。</a:t>
            </a:r>
          </a:p>
          <a:p>
            <a:pPr>
              <a:lnSpc>
                <a:spcPct val="90000"/>
              </a:lnSpc>
            </a:pPr>
            <a:r>
              <a:rPr lang="zh-CN" altLang="zh-CN" b="1" smtClean="0">
                <a:solidFill>
                  <a:srgbClr val="0000FF"/>
                </a:solidFill>
              </a:rPr>
              <a:t>中断字</a:t>
            </a:r>
          </a:p>
          <a:p>
            <a:pPr lvl="1">
              <a:lnSpc>
                <a:spcPct val="90000"/>
              </a:lnSpc>
            </a:pPr>
            <a:r>
              <a:rPr lang="zh-CN" altLang="zh-CN" b="1" smtClean="0">
                <a:solidFill>
                  <a:srgbClr val="0000FF"/>
                </a:solidFill>
              </a:rPr>
              <a:t>中断寄存器的内容。</a:t>
            </a:r>
          </a:p>
          <a:p>
            <a:endParaRPr lang="zh-CN" altLang="zh-CN" smtClean="0"/>
          </a:p>
        </p:txBody>
      </p:sp>
    </p:spTree>
    <p:extLst>
      <p:ext uri="{BB962C8B-B14F-4D97-AF65-F5344CB8AC3E}">
        <p14:creationId xmlns:p14="http://schemas.microsoft.com/office/powerpoint/2010/main" val="3003402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481B25FD-936A-4528-ADA6-33992F2F93A5}" type="slidenum">
              <a:rPr altLang="zh-CN" smtClean="0"/>
              <a:t>110</a:t>
            </a:fld>
            <a:endParaRPr lang="zh-CN" altLang="zh-CN" smtClean="0"/>
          </a:p>
        </p:txBody>
      </p:sp>
      <p:sp>
        <p:nvSpPr>
          <p:cNvPr id="168962" name="Rectangle 2"/>
          <p:cNvSpPr>
            <a:spLocks noGrp="1" noRot="1" noChangeAspect="1" noChangeArrowheads="1" noTextEdit="1"/>
          </p:cNvSpPr>
          <p:nvPr>
            <p:ph type="sldImg" idx="4294967295"/>
          </p:nvPr>
        </p:nvSpPr>
        <p:spPr/>
      </p:sp>
      <p:sp>
        <p:nvSpPr>
          <p:cNvPr id="168963"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765941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7E6FC5C7-7727-4C08-BAA7-FAE1E5878269}" type="slidenum">
              <a:rPr altLang="zh-CN" smtClean="0"/>
              <a:t>111</a:t>
            </a:fld>
            <a:endParaRPr lang="zh-CN" altLang="zh-CN" smtClean="0"/>
          </a:p>
        </p:txBody>
      </p:sp>
      <p:sp>
        <p:nvSpPr>
          <p:cNvPr id="171010" name="Rectangle 2"/>
          <p:cNvSpPr>
            <a:spLocks noGrp="1" noRot="1" noChangeAspect="1" noChangeArrowheads="1" noTextEdit="1"/>
          </p:cNvSpPr>
          <p:nvPr>
            <p:ph type="sldImg" idx="4294967295"/>
          </p:nvPr>
        </p:nvSpPr>
        <p:spPr/>
      </p:sp>
      <p:sp>
        <p:nvSpPr>
          <p:cNvPr id="171011"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1412120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40892B1F-0641-4D39-84DA-150716A15F4F}" type="slidenum">
              <a:rPr altLang="zh-CN" smtClean="0"/>
              <a:t>112</a:t>
            </a:fld>
            <a:endParaRPr lang="zh-CN" altLang="zh-CN" smtClean="0"/>
          </a:p>
        </p:txBody>
      </p:sp>
      <p:sp>
        <p:nvSpPr>
          <p:cNvPr id="173058" name="Rectangle 2"/>
          <p:cNvSpPr>
            <a:spLocks noGrp="1" noRot="1" noChangeAspect="1" noChangeArrowheads="1" noTextEdit="1"/>
          </p:cNvSpPr>
          <p:nvPr>
            <p:ph type="sldImg" idx="4294967295"/>
          </p:nvPr>
        </p:nvSpPr>
        <p:spPr/>
      </p:sp>
      <p:sp>
        <p:nvSpPr>
          <p:cNvPr id="173059"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2203224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幻灯片图像占位符 1"/>
          <p:cNvSpPr>
            <a:spLocks noGrp="1" noRot="1" noChangeAspect="1" noChangeArrowheads="1" noTextEdit="1"/>
          </p:cNvSpPr>
          <p:nvPr>
            <p:ph type="sldImg" idx="4294967295"/>
          </p:nvPr>
        </p:nvSpPr>
        <p:spPr/>
      </p:sp>
      <p:sp>
        <p:nvSpPr>
          <p:cNvPr id="179202" name="备注占位符 2"/>
          <p:cNvSpPr>
            <a:spLocks noGrp="1" noChangeArrowheads="1"/>
          </p:cNvSpPr>
          <p:nvPr>
            <p:ph type="body" idx="4294967295"/>
          </p:nvPr>
        </p:nvSpPr>
        <p:spPr/>
        <p:txBody>
          <a:bodyPr/>
          <a:lstStyle/>
          <a:p>
            <a:endParaRPr lang="zh-CN" altLang="en-US" smtClean="0"/>
          </a:p>
        </p:txBody>
      </p:sp>
      <p:sp>
        <p:nvSpPr>
          <p:cNvPr id="179203"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08B7B57D-AE4A-4F70-BB69-3B3081C0835F}" type="slidenum">
              <a:rPr altLang="en-US" smtClean="0"/>
              <a:t>117</a:t>
            </a:fld>
            <a:endParaRPr lang="zh-CN" altLang="en-US" smtClean="0"/>
          </a:p>
        </p:txBody>
      </p:sp>
    </p:spTree>
    <p:extLst>
      <p:ext uri="{BB962C8B-B14F-4D97-AF65-F5344CB8AC3E}">
        <p14:creationId xmlns:p14="http://schemas.microsoft.com/office/powerpoint/2010/main" val="1201392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幻灯片图像占位符 1"/>
          <p:cNvSpPr>
            <a:spLocks noGrp="1" noRot="1" noChangeAspect="1" noChangeArrowheads="1" noTextEdit="1"/>
          </p:cNvSpPr>
          <p:nvPr>
            <p:ph type="sldImg" idx="4294967295"/>
          </p:nvPr>
        </p:nvSpPr>
        <p:spPr/>
      </p:sp>
      <p:sp>
        <p:nvSpPr>
          <p:cNvPr id="182274" name="备注占位符 2"/>
          <p:cNvSpPr>
            <a:spLocks noGrp="1" noChangeArrowheads="1"/>
          </p:cNvSpPr>
          <p:nvPr>
            <p:ph type="body" idx="4294967295"/>
          </p:nvPr>
        </p:nvSpPr>
        <p:spPr/>
        <p:txBody>
          <a:bodyPr/>
          <a:lstStyle/>
          <a:p>
            <a:pPr lvl="1">
              <a:lnSpc>
                <a:spcPct val="130000"/>
              </a:lnSpc>
              <a:buFont typeface="Wingdings" panose="05000000000000000000" pitchFamily="2" charset="2"/>
              <a:buChar char="•"/>
            </a:pPr>
            <a:r>
              <a:rPr lang="zh-CN" altLang="en-US" sz="2400" smtClean="0">
                <a:latin typeface="Times New Roman" panose="02020603050405020304" pitchFamily="18" charset="0"/>
              </a:rPr>
              <a:t>在中断的那一时刻能确保程序继续运行的有关信息。</a:t>
            </a:r>
          </a:p>
          <a:p>
            <a:pPr lvl="2">
              <a:lnSpc>
                <a:spcPct val="130000"/>
              </a:lnSpc>
              <a:buFont typeface="Wingdings" panose="05000000000000000000" pitchFamily="2" charset="2"/>
              <a:buChar char="•"/>
            </a:pPr>
            <a:r>
              <a:rPr lang="en-US" altLang="zh-CN" smtClean="0">
                <a:latin typeface="宋体" panose="02010600030101010101" pitchFamily="2" charset="-122"/>
              </a:rPr>
              <a:t>ⅰ </a:t>
            </a:r>
            <a:r>
              <a:rPr lang="zh-CN" altLang="en-US" smtClean="0">
                <a:latin typeface="Times New Roman" panose="02020603050405020304" pitchFamily="18" charset="0"/>
              </a:rPr>
              <a:t>后继指令所在主存的单元号</a:t>
            </a:r>
          </a:p>
          <a:p>
            <a:pPr lvl="2">
              <a:lnSpc>
                <a:spcPct val="130000"/>
              </a:lnSpc>
              <a:buFont typeface="Wingdings" panose="05000000000000000000" pitchFamily="2" charset="2"/>
              <a:buChar char="•"/>
            </a:pPr>
            <a:r>
              <a:rPr lang="en-US" altLang="zh-CN" smtClean="0">
                <a:latin typeface="宋体" panose="02010600030101010101" pitchFamily="2" charset="-122"/>
              </a:rPr>
              <a:t>ⅱ </a:t>
            </a:r>
            <a:r>
              <a:rPr lang="zh-CN" altLang="en-US" smtClean="0">
                <a:latin typeface="Times New Roman" panose="02020603050405020304" pitchFamily="18" charset="0"/>
              </a:rPr>
              <a:t>程序运行所处的状态</a:t>
            </a:r>
          </a:p>
          <a:p>
            <a:pPr lvl="2">
              <a:lnSpc>
                <a:spcPct val="130000"/>
              </a:lnSpc>
              <a:buFont typeface="Wingdings" panose="05000000000000000000" pitchFamily="2" charset="2"/>
              <a:buChar char="•"/>
            </a:pPr>
            <a:r>
              <a:rPr lang="en-US" altLang="zh-CN" smtClean="0">
                <a:latin typeface="宋体" panose="02010600030101010101" pitchFamily="2" charset="-122"/>
              </a:rPr>
              <a:t>ⅲ </a:t>
            </a:r>
            <a:r>
              <a:rPr lang="zh-CN" altLang="en-US" smtClean="0">
                <a:latin typeface="Times New Roman" panose="02020603050405020304" pitchFamily="18" charset="0"/>
              </a:rPr>
              <a:t>指令执行情况</a:t>
            </a:r>
          </a:p>
          <a:p>
            <a:pPr lvl="2">
              <a:lnSpc>
                <a:spcPct val="130000"/>
              </a:lnSpc>
              <a:buFont typeface="Wingdings" panose="05000000000000000000" pitchFamily="2" charset="2"/>
              <a:buChar char="•"/>
            </a:pPr>
            <a:r>
              <a:rPr lang="en-US" altLang="zh-CN" smtClean="0">
                <a:latin typeface="宋体" panose="02010600030101010101" pitchFamily="2" charset="-122"/>
              </a:rPr>
              <a:t>ⅳ </a:t>
            </a:r>
            <a:r>
              <a:rPr lang="zh-CN" altLang="en-US" smtClean="0">
                <a:latin typeface="Times New Roman" panose="02020603050405020304" pitchFamily="18" charset="0"/>
              </a:rPr>
              <a:t>程序执行的中间结果等</a:t>
            </a:r>
          </a:p>
          <a:p>
            <a:endParaRPr lang="zh-CN" altLang="en-US" smtClean="0"/>
          </a:p>
        </p:txBody>
      </p:sp>
      <p:sp>
        <p:nvSpPr>
          <p:cNvPr id="182275"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2D9835D2-81A1-443B-B6F6-853AC76E5B0D}" type="slidenum">
              <a:rPr altLang="en-US" smtClean="0"/>
              <a:t>119</a:t>
            </a:fld>
            <a:endParaRPr lang="zh-CN" altLang="en-US" smtClean="0"/>
          </a:p>
        </p:txBody>
      </p:sp>
    </p:spTree>
    <p:extLst>
      <p:ext uri="{BB962C8B-B14F-4D97-AF65-F5344CB8AC3E}">
        <p14:creationId xmlns:p14="http://schemas.microsoft.com/office/powerpoint/2010/main" val="3607704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0ED43BD5-3BA7-4C00-AFBC-BDB425982699}" type="slidenum">
              <a:rPr altLang="zh-CN" smtClean="0"/>
              <a:t>121</a:t>
            </a:fld>
            <a:endParaRPr lang="zh-CN" altLang="zh-CN" smtClean="0"/>
          </a:p>
        </p:txBody>
      </p:sp>
      <p:sp>
        <p:nvSpPr>
          <p:cNvPr id="185346" name="Rectangle 2"/>
          <p:cNvSpPr>
            <a:spLocks noGrp="1" noRot="1" noChangeAspect="1" noChangeArrowheads="1" noTextEdit="1"/>
          </p:cNvSpPr>
          <p:nvPr>
            <p:ph type="sldImg" idx="4294967295"/>
          </p:nvPr>
        </p:nvSpPr>
        <p:spPr/>
      </p:sp>
      <p:sp>
        <p:nvSpPr>
          <p:cNvPr id="185347"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1311086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C3FC7D87-0EE2-49AF-BB75-AB42D8B89EF3}" type="slidenum">
              <a:rPr altLang="zh-CN" smtClean="0"/>
              <a:t>16</a:t>
            </a:fld>
            <a:endParaRPr lang="zh-CN" altLang="zh-CN" smtClean="0"/>
          </a:p>
        </p:txBody>
      </p:sp>
      <p:sp>
        <p:nvSpPr>
          <p:cNvPr id="24578" name="Rectangle 2"/>
          <p:cNvSpPr>
            <a:spLocks noGrp="1" noRot="1" noChangeAspect="1" noChangeArrowheads="1" noTextEdit="1"/>
          </p:cNvSpPr>
          <p:nvPr>
            <p:ph type="sldImg" idx="4294967295"/>
          </p:nvPr>
        </p:nvSpPr>
        <p:spPr/>
      </p:sp>
      <p:sp>
        <p:nvSpPr>
          <p:cNvPr id="24579"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2646837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67B7227E-2647-4808-A20E-6A7872BE5EC5}" type="slidenum">
              <a:rPr altLang="zh-CN" smtClean="0"/>
              <a:t>122</a:t>
            </a:fld>
            <a:endParaRPr lang="zh-CN" altLang="zh-CN" smtClean="0"/>
          </a:p>
        </p:txBody>
      </p:sp>
      <p:sp>
        <p:nvSpPr>
          <p:cNvPr id="187394" name="Rectangle 2"/>
          <p:cNvSpPr>
            <a:spLocks noGrp="1" noRot="1" noChangeAspect="1" noChangeArrowheads="1" noTextEdit="1"/>
          </p:cNvSpPr>
          <p:nvPr>
            <p:ph type="sldImg" idx="4294967295"/>
          </p:nvPr>
        </p:nvSpPr>
        <p:spPr/>
      </p:sp>
      <p:sp>
        <p:nvSpPr>
          <p:cNvPr id="187395"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339343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09D9BAAC-B662-4FBE-AC47-7A7F56E2DA2D}" type="slidenum">
              <a:rPr altLang="zh-CN" smtClean="0"/>
              <a:t>123</a:t>
            </a:fld>
            <a:endParaRPr lang="zh-CN" altLang="zh-CN" smtClean="0"/>
          </a:p>
        </p:txBody>
      </p:sp>
      <p:sp>
        <p:nvSpPr>
          <p:cNvPr id="189442" name="Rectangle 2"/>
          <p:cNvSpPr>
            <a:spLocks noGrp="1" noRot="1" noChangeAspect="1" noChangeArrowheads="1" noTextEdit="1"/>
          </p:cNvSpPr>
          <p:nvPr>
            <p:ph type="sldImg" idx="4294967295"/>
          </p:nvPr>
        </p:nvSpPr>
        <p:spPr/>
      </p:sp>
      <p:sp>
        <p:nvSpPr>
          <p:cNvPr id="189443"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2814314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A9B8D13B-2358-4AB7-A71E-F7C36577E3E0}" type="slidenum">
              <a:rPr altLang="zh-CN" smtClean="0"/>
              <a:t>124</a:t>
            </a:fld>
            <a:endParaRPr lang="zh-CN" altLang="zh-CN" smtClean="0"/>
          </a:p>
        </p:txBody>
      </p:sp>
      <p:sp>
        <p:nvSpPr>
          <p:cNvPr id="191490" name="Rectangle 2"/>
          <p:cNvSpPr>
            <a:spLocks noGrp="1" noRot="1" noChangeAspect="1" noChangeArrowheads="1" noTextEdit="1"/>
          </p:cNvSpPr>
          <p:nvPr>
            <p:ph type="sldImg" idx="4294967295"/>
          </p:nvPr>
        </p:nvSpPr>
        <p:spPr/>
      </p:sp>
      <p:sp>
        <p:nvSpPr>
          <p:cNvPr id="191491"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1310030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165D7E9A-66C3-4938-B707-A63A21CBEBD5}" type="slidenum">
              <a:rPr altLang="zh-CN" smtClean="0"/>
              <a:t>125</a:t>
            </a:fld>
            <a:endParaRPr lang="zh-CN" altLang="zh-CN" smtClean="0"/>
          </a:p>
        </p:txBody>
      </p:sp>
      <p:sp>
        <p:nvSpPr>
          <p:cNvPr id="193538" name="Rectangle 2"/>
          <p:cNvSpPr>
            <a:spLocks noGrp="1" noRot="1" noChangeAspect="1" noChangeArrowheads="1" noTextEdit="1"/>
          </p:cNvSpPr>
          <p:nvPr>
            <p:ph type="sldImg" idx="4294967295"/>
          </p:nvPr>
        </p:nvSpPr>
        <p:spPr/>
      </p:sp>
      <p:sp>
        <p:nvSpPr>
          <p:cNvPr id="193539"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312657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246A6C6F-9014-404D-ACA9-DF9BC64BC88E}" type="slidenum">
              <a:rPr altLang="zh-CN" smtClean="0"/>
              <a:t>17</a:t>
            </a:fld>
            <a:endParaRPr lang="zh-CN" altLang="zh-CN" smtClean="0"/>
          </a:p>
        </p:txBody>
      </p:sp>
      <p:sp>
        <p:nvSpPr>
          <p:cNvPr id="26626" name="Rectangle 2"/>
          <p:cNvSpPr>
            <a:spLocks noGrp="1" noRot="1" noChangeAspect="1" noChangeArrowheads="1" noTextEdit="1"/>
          </p:cNvSpPr>
          <p:nvPr>
            <p:ph type="sldImg" idx="4294967295"/>
          </p:nvPr>
        </p:nvSpPr>
        <p:spPr/>
      </p:sp>
      <p:sp>
        <p:nvSpPr>
          <p:cNvPr id="26627"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1976338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2ED83752-D10A-4817-B435-FF85D19E2CFA}" type="slidenum">
              <a:rPr altLang="zh-CN" smtClean="0"/>
              <a:t>24</a:t>
            </a:fld>
            <a:endParaRPr lang="zh-CN" altLang="zh-CN" smtClean="0"/>
          </a:p>
        </p:txBody>
      </p:sp>
      <p:sp>
        <p:nvSpPr>
          <p:cNvPr id="34818" name="Rectangle 2"/>
          <p:cNvSpPr>
            <a:spLocks noGrp="1" noRot="1" noChangeAspect="1" noChangeArrowheads="1" noTextEdit="1"/>
          </p:cNvSpPr>
          <p:nvPr>
            <p:ph type="sldImg" idx="4294967295"/>
          </p:nvPr>
        </p:nvSpPr>
        <p:spPr/>
      </p:sp>
      <p:sp>
        <p:nvSpPr>
          <p:cNvPr id="34819"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107697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ABD58BCA-3B98-4E28-997F-7D1672B9A50C}" type="slidenum">
              <a:rPr altLang="zh-CN" smtClean="0"/>
              <a:t>56</a:t>
            </a:fld>
            <a:endParaRPr lang="zh-CN" altLang="zh-CN" smtClean="0"/>
          </a:p>
        </p:txBody>
      </p:sp>
      <p:sp>
        <p:nvSpPr>
          <p:cNvPr id="68610" name="Rectangle 2"/>
          <p:cNvSpPr>
            <a:spLocks noGrp="1" noRot="1" noChangeAspect="1" noChangeArrowheads="1" noTextEdit="1"/>
          </p:cNvSpPr>
          <p:nvPr>
            <p:ph type="sldImg" idx="4294967295"/>
          </p:nvPr>
        </p:nvSpPr>
        <p:spPr/>
      </p:sp>
      <p:sp>
        <p:nvSpPr>
          <p:cNvPr id="68611"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1211938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963168BA-8499-4BE3-9297-FFC3A9CF6C59}" type="slidenum">
              <a:rPr altLang="zh-CN" smtClean="0"/>
              <a:t>57</a:t>
            </a:fld>
            <a:endParaRPr lang="zh-CN" altLang="zh-CN" smtClean="0"/>
          </a:p>
        </p:txBody>
      </p:sp>
      <p:sp>
        <p:nvSpPr>
          <p:cNvPr id="70658" name="Rectangle 2"/>
          <p:cNvSpPr>
            <a:spLocks noGrp="1" noRot="1" noChangeAspect="1" noChangeArrowheads="1" noTextEdit="1"/>
          </p:cNvSpPr>
          <p:nvPr>
            <p:ph type="sldImg" idx="4294967295"/>
          </p:nvPr>
        </p:nvSpPr>
        <p:spPr/>
      </p:sp>
      <p:sp>
        <p:nvSpPr>
          <p:cNvPr id="70659"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285303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fld id="{AD7C2913-90FB-4DA7-B360-650A02316A4A}" type="slidenum">
              <a:rPr altLang="zh-CN" smtClean="0"/>
              <a:t>58</a:t>
            </a:fld>
            <a:endParaRPr lang="zh-CN" altLang="zh-CN" smtClean="0"/>
          </a:p>
        </p:txBody>
      </p:sp>
      <p:sp>
        <p:nvSpPr>
          <p:cNvPr id="72706" name="Rectangle 2"/>
          <p:cNvSpPr>
            <a:spLocks noGrp="1" noRot="1" noChangeAspect="1" noChangeArrowheads="1" noTextEdit="1"/>
          </p:cNvSpPr>
          <p:nvPr>
            <p:ph type="sldImg" idx="4294967295"/>
          </p:nvPr>
        </p:nvSpPr>
        <p:spPr/>
      </p:sp>
      <p:sp>
        <p:nvSpPr>
          <p:cNvPr id="72707" name="Rectangle 3"/>
          <p:cNvSpPr>
            <a:spLocks noGrp="1" noChangeArrowheads="1"/>
          </p:cNvSpPr>
          <p:nvPr>
            <p:ph type="body" idx="4294967295"/>
          </p:nvPr>
        </p:nvSpPr>
        <p:spPr/>
        <p:txBody>
          <a:bodyPr/>
          <a:lstStyle/>
          <a:p>
            <a:endParaRPr lang="zh-CN" altLang="zh-CN" smtClean="0"/>
          </a:p>
        </p:txBody>
      </p:sp>
    </p:spTree>
    <p:extLst>
      <p:ext uri="{BB962C8B-B14F-4D97-AF65-F5344CB8AC3E}">
        <p14:creationId xmlns:p14="http://schemas.microsoft.com/office/powerpoint/2010/main" val="2116718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8E38BFA8-9546-405B-98E7-D80DD615D902}" type="slidenum">
              <a:rPr lang="zh-CN" altLang="en-US"/>
              <a:t>‹#›</a:t>
            </a:fld>
            <a:fld id="{4E1584E9-5220-4AE2-980A-5DDA8857E4B4}" type="slidenum">
              <a:rPr lang="en-US" altLang="zh-CN"/>
              <a:t>‹#›</a:t>
            </a:fld>
            <a:endParaRPr lang="en-US" altLang="zh-CN"/>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72C53711-DF99-46AC-B873-9E54D6D2D32B}" type="slidenum">
              <a:rPr lang="zh-CN" altLang="en-US"/>
              <a:t>‹#›</a:t>
            </a:fld>
            <a:fld id="{2BBCDDB6-184C-464C-9802-23ED7B2CC3CF}" type="slidenum">
              <a:rPr lang="en-US" altLang="zh-CN"/>
              <a:t>‹#›</a:t>
            </a:fld>
            <a:endParaRPr lang="en-US" altLang="zh-C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25438"/>
            <a:ext cx="2057400" cy="58007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325438"/>
            <a:ext cx="6019800" cy="58007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1D58D109-A32B-4472-B57B-0D2673728E2D}" type="slidenum">
              <a:rPr lang="zh-CN" altLang="en-US"/>
              <a:t>‹#›</a:t>
            </a:fld>
            <a:fld id="{B4514779-37B9-4EAB-BF30-F36882800CF6}" type="slidenum">
              <a:rPr lang="en-US" altLang="zh-CN"/>
              <a:t>‹#›</a:t>
            </a:fld>
            <a:endParaRPr lang="en-US" altLang="zh-CN"/>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25438"/>
            <a:ext cx="8229600" cy="9271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DD4E6635-BECF-4492-9DFA-80D8CCEA0A04}" type="slidenum">
              <a:rPr lang="zh-CN" altLang="en-US"/>
              <a:t>‹#›</a:t>
            </a:fld>
            <a:fld id="{6D9C6AB8-1F48-4715-9F7E-43995DA3B0B4}" type="slidenum">
              <a:rPr lang="en-US" altLang="zh-CN"/>
              <a:t>‹#›</a:t>
            </a:fld>
            <a:endParaRPr lang="en-US" altLang="zh-CN"/>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objOnly">
  <p:cSld name="内容">
    <p:spTree>
      <p:nvGrpSpPr>
        <p:cNvPr id="1" name=""/>
        <p:cNvGrpSpPr/>
        <p:nvPr/>
      </p:nvGrpSpPr>
      <p:grpSpPr>
        <a:xfrm>
          <a:off x="0" y="0"/>
          <a:ext cx="0" cy="0"/>
          <a:chOff x="0" y="0"/>
          <a:chExt cx="0" cy="0"/>
        </a:xfrm>
      </p:grpSpPr>
      <p:sp>
        <p:nvSpPr>
          <p:cNvPr id="3" name="Freeform 7"/>
          <p:cNvSpPr>
            <a:spLocks noChangeArrowheads="1"/>
          </p:cNvSpPr>
          <p:nvPr/>
        </p:nvSpPr>
        <p:spPr bwMode="auto">
          <a:xfrm>
            <a:off x="-6350" y="-6350"/>
            <a:ext cx="9153525" cy="6862763"/>
          </a:xfrm>
          <a:custGeom>
            <a:avLst/>
            <a:gdLst>
              <a:gd name="T0" fmla="*/ 5766 w 5768"/>
              <a:gd name="T1" fmla="*/ 605 h 4325"/>
              <a:gd name="T2" fmla="*/ 5768 w 5768"/>
              <a:gd name="T3" fmla="*/ 4325 h 4325"/>
              <a:gd name="T4" fmla="*/ 1331 w 5768"/>
              <a:gd name="T5" fmla="*/ 4325 h 4325"/>
              <a:gd name="T6" fmla="*/ 4 w 5768"/>
              <a:gd name="T7" fmla="*/ 3111 h 4325"/>
              <a:gd name="T8" fmla="*/ 0 w 5768"/>
              <a:gd name="T9" fmla="*/ 0 h 4325"/>
              <a:gd name="T10" fmla="*/ 2428 w 5768"/>
              <a:gd name="T11" fmla="*/ 7 h 4325"/>
              <a:gd name="T12" fmla="*/ 5766 w 5768"/>
              <a:gd name="T13" fmla="*/ 605 h 4325"/>
            </a:gdLst>
            <a:ahLst/>
            <a:cxnLst>
              <a:cxn ang="0">
                <a:pos x="T0" y="T1"/>
              </a:cxn>
              <a:cxn ang="0">
                <a:pos x="T2" y="T3"/>
              </a:cxn>
              <a:cxn ang="0">
                <a:pos x="T4" y="T5"/>
              </a:cxn>
              <a:cxn ang="0">
                <a:pos x="T6" y="T7"/>
              </a:cxn>
              <a:cxn ang="0">
                <a:pos x="T8" y="T9"/>
              </a:cxn>
              <a:cxn ang="0">
                <a:pos x="T10" y="T11"/>
              </a:cxn>
              <a:cxn ang="0">
                <a:pos x="T12" y="T13"/>
              </a:cxn>
            </a:cxnLst>
            <a:rect l="0" t="0" r="r" b="b"/>
            <a:pathLst>
              <a:path w="5768" h="4325">
                <a:moveTo>
                  <a:pt x="5766" y="605"/>
                </a:moveTo>
                <a:cubicBezTo>
                  <a:pt x="5767" y="2464"/>
                  <a:pt x="5768" y="4325"/>
                  <a:pt x="5768" y="4325"/>
                </a:cubicBezTo>
                <a:cubicBezTo>
                  <a:pt x="5768" y="4325"/>
                  <a:pt x="3549" y="4325"/>
                  <a:pt x="1331" y="4325"/>
                </a:cubicBezTo>
                <a:cubicBezTo>
                  <a:pt x="499" y="3811"/>
                  <a:pt x="0" y="3109"/>
                  <a:pt x="4" y="3111"/>
                </a:cubicBezTo>
                <a:lnTo>
                  <a:pt x="0" y="0"/>
                </a:lnTo>
                <a:lnTo>
                  <a:pt x="2428" y="7"/>
                </a:lnTo>
                <a:cubicBezTo>
                  <a:pt x="2428" y="12"/>
                  <a:pt x="3096" y="401"/>
                  <a:pt x="5766" y="605"/>
                </a:cubicBezTo>
                <a:close/>
              </a:path>
            </a:pathLst>
          </a:custGeom>
          <a:gradFill rotWithShape="1">
            <a:gsLst>
              <a:gs pos="0">
                <a:srgbClr val="FFFFFB"/>
              </a:gs>
              <a:gs pos="100000">
                <a:srgbClr val="FDF58D">
                  <a:alpha val="70000"/>
                </a:srgb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endParaRPr lang="zh-CN" altLang="en-US" smtClean="0"/>
          </a:p>
        </p:txBody>
      </p:sp>
      <p:sp>
        <p:nvSpPr>
          <p:cNvPr id="4" name="Freeform 9"/>
          <p:cNvSpPr>
            <a:spLocks noChangeArrowheads="1"/>
          </p:cNvSpPr>
          <p:nvPr/>
        </p:nvSpPr>
        <p:spPr bwMode="auto">
          <a:xfrm>
            <a:off x="6350" y="5113338"/>
            <a:ext cx="1852613" cy="1746250"/>
          </a:xfrm>
          <a:custGeom>
            <a:avLst/>
            <a:gdLst>
              <a:gd name="T0" fmla="*/ 0 w 1089"/>
              <a:gd name="T1" fmla="*/ 0 h 1100"/>
              <a:gd name="T2" fmla="*/ 0 w 1089"/>
              <a:gd name="T3" fmla="*/ 1100 h 1100"/>
              <a:gd name="T4" fmla="*/ 1089 w 1089"/>
              <a:gd name="T5" fmla="*/ 1100 h 1100"/>
              <a:gd name="T6" fmla="*/ 0 w 1089"/>
              <a:gd name="T7" fmla="*/ 0 h 1100"/>
            </a:gdLst>
            <a:ahLst/>
            <a:cxnLst>
              <a:cxn ang="0">
                <a:pos x="T0" y="T1"/>
              </a:cxn>
              <a:cxn ang="0">
                <a:pos x="T2" y="T3"/>
              </a:cxn>
              <a:cxn ang="0">
                <a:pos x="T4" y="T5"/>
              </a:cxn>
              <a:cxn ang="0">
                <a:pos x="T6" y="T7"/>
              </a:cxn>
            </a:cxnLst>
            <a:rect l="0" t="0" r="r" b="b"/>
            <a:pathLst>
              <a:path w="1089" h="1100">
                <a:moveTo>
                  <a:pt x="0" y="0"/>
                </a:moveTo>
                <a:cubicBezTo>
                  <a:pt x="0" y="550"/>
                  <a:pt x="0" y="1100"/>
                  <a:pt x="0" y="1100"/>
                </a:cubicBezTo>
                <a:lnTo>
                  <a:pt x="1089" y="1100"/>
                </a:lnTo>
                <a:cubicBezTo>
                  <a:pt x="1089" y="1100"/>
                  <a:pt x="596" y="865"/>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endParaRPr lang="zh-CN" altLang="en-US" smtClean="0"/>
          </a:p>
        </p:txBody>
      </p:sp>
      <p:grpSp>
        <p:nvGrpSpPr>
          <p:cNvPr id="5" name="Group 4"/>
          <p:cNvGrpSpPr/>
          <p:nvPr/>
        </p:nvGrpSpPr>
        <p:grpSpPr bwMode="auto">
          <a:xfrm>
            <a:off x="0" y="0"/>
            <a:ext cx="9156700" cy="6875463"/>
            <a:chOff x="0" y="0"/>
            <a:chExt cx="5768" cy="4331"/>
          </a:xfrm>
        </p:grpSpPr>
        <p:grpSp>
          <p:nvGrpSpPr>
            <p:cNvPr id="6" name="Group 5"/>
            <p:cNvGrpSpPr/>
            <p:nvPr/>
          </p:nvGrpSpPr>
          <p:grpSpPr bwMode="auto">
            <a:xfrm>
              <a:off x="332" y="0"/>
              <a:ext cx="5080" cy="4331"/>
              <a:chOff x="0" y="0"/>
              <a:chExt cx="5080" cy="4331"/>
            </a:xfrm>
          </p:grpSpPr>
          <p:sp>
            <p:nvSpPr>
              <p:cNvPr id="14" name="Line 13"/>
              <p:cNvSpPr>
                <a:spLocks noChangeShapeType="1"/>
              </p:cNvSpPr>
              <p:nvPr/>
            </p:nvSpPr>
            <p:spPr bwMode="auto">
              <a:xfrm>
                <a:off x="0" y="0"/>
                <a:ext cx="0" cy="3510"/>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a:off x="725" y="0"/>
                <a:ext cx="0" cy="4142"/>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6" name="Line 15"/>
              <p:cNvSpPr>
                <a:spLocks noChangeShapeType="1"/>
              </p:cNvSpPr>
              <p:nvPr/>
            </p:nvSpPr>
            <p:spPr bwMode="auto">
              <a:xfrm>
                <a:off x="1451" y="0"/>
                <a:ext cx="0" cy="4322"/>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7" name="Line 16"/>
              <p:cNvSpPr>
                <a:spLocks noChangeShapeType="1"/>
              </p:cNvSpPr>
              <p:nvPr/>
            </p:nvSpPr>
            <p:spPr bwMode="auto">
              <a:xfrm>
                <a:off x="2177" y="0"/>
                <a:ext cx="0" cy="4331"/>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8" name="Line 17"/>
              <p:cNvSpPr>
                <a:spLocks noChangeShapeType="1"/>
              </p:cNvSpPr>
              <p:nvPr/>
            </p:nvSpPr>
            <p:spPr bwMode="auto">
              <a:xfrm>
                <a:off x="2902" y="245"/>
                <a:ext cx="0" cy="4086"/>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9" name="Line 18"/>
              <p:cNvSpPr>
                <a:spLocks noChangeShapeType="1"/>
              </p:cNvSpPr>
              <p:nvPr/>
            </p:nvSpPr>
            <p:spPr bwMode="auto">
              <a:xfrm>
                <a:off x="3628" y="390"/>
                <a:ext cx="0" cy="3941"/>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a:off x="4354" y="487"/>
                <a:ext cx="0" cy="3844"/>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1" name="Line 20"/>
              <p:cNvSpPr>
                <a:spLocks noChangeShapeType="1"/>
              </p:cNvSpPr>
              <p:nvPr/>
            </p:nvSpPr>
            <p:spPr bwMode="auto">
              <a:xfrm>
                <a:off x="5080" y="567"/>
                <a:ext cx="0" cy="3764"/>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14"/>
            <p:cNvGrpSpPr/>
            <p:nvPr/>
          </p:nvGrpSpPr>
          <p:grpSpPr bwMode="auto">
            <a:xfrm>
              <a:off x="0" y="264"/>
              <a:ext cx="5768" cy="3538"/>
              <a:chOff x="0" y="0"/>
              <a:chExt cx="5768" cy="3538"/>
            </a:xfrm>
          </p:grpSpPr>
          <p:sp>
            <p:nvSpPr>
              <p:cNvPr id="8" name="Line 22"/>
              <p:cNvSpPr>
                <a:spLocks noChangeShapeType="1"/>
              </p:cNvSpPr>
              <p:nvPr/>
            </p:nvSpPr>
            <p:spPr bwMode="auto">
              <a:xfrm rot="5400000">
                <a:off x="1635" y="-1635"/>
                <a:ext cx="0" cy="3270"/>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9" name="Line 23"/>
              <p:cNvSpPr>
                <a:spLocks noChangeShapeType="1"/>
              </p:cNvSpPr>
              <p:nvPr/>
            </p:nvSpPr>
            <p:spPr bwMode="auto">
              <a:xfrm rot="5400000">
                <a:off x="2884" y="-2177"/>
                <a:ext cx="0" cy="5768"/>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 name="Line 24"/>
              <p:cNvSpPr>
                <a:spLocks noChangeShapeType="1"/>
              </p:cNvSpPr>
              <p:nvPr/>
            </p:nvSpPr>
            <p:spPr bwMode="auto">
              <a:xfrm rot="5400000">
                <a:off x="2884" y="-1469"/>
                <a:ext cx="0" cy="5768"/>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1" name="Line 25"/>
              <p:cNvSpPr>
                <a:spLocks noChangeShapeType="1"/>
              </p:cNvSpPr>
              <p:nvPr/>
            </p:nvSpPr>
            <p:spPr bwMode="auto">
              <a:xfrm rot="5400000">
                <a:off x="2885" y="-761"/>
                <a:ext cx="0" cy="5766"/>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2" name="Line 26"/>
              <p:cNvSpPr>
                <a:spLocks noChangeShapeType="1"/>
              </p:cNvSpPr>
              <p:nvPr/>
            </p:nvSpPr>
            <p:spPr bwMode="auto">
              <a:xfrm rot="5400000">
                <a:off x="2885" y="-53"/>
                <a:ext cx="0" cy="5766"/>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3" name="Line 27"/>
              <p:cNvSpPr>
                <a:spLocks noChangeShapeType="1"/>
              </p:cNvSpPr>
              <p:nvPr/>
            </p:nvSpPr>
            <p:spPr bwMode="auto">
              <a:xfrm rot="5400000">
                <a:off x="3192" y="987"/>
                <a:ext cx="0" cy="5102"/>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grpSp>
      </p:grpSp>
      <p:sp>
        <p:nvSpPr>
          <p:cNvPr id="22" name="Rectangle 28"/>
          <p:cNvSpPr>
            <a:spLocks noChangeArrowheads="1"/>
          </p:cNvSpPr>
          <p:nvPr/>
        </p:nvSpPr>
        <p:spPr bwMode="auto">
          <a:xfrm>
            <a:off x="4005263" y="2692400"/>
            <a:ext cx="1128712" cy="1079500"/>
          </a:xfrm>
          <a:prstGeom prst="rect">
            <a:avLst/>
          </a:prstGeom>
          <a:solidFill>
            <a:srgbClr val="FFFFFF">
              <a:alpha val="25098"/>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23" name="Rectangle 29"/>
          <p:cNvSpPr>
            <a:spLocks noChangeArrowheads="1"/>
          </p:cNvSpPr>
          <p:nvPr/>
        </p:nvSpPr>
        <p:spPr bwMode="auto">
          <a:xfrm>
            <a:off x="7459663" y="4937125"/>
            <a:ext cx="1120775" cy="1079500"/>
          </a:xfrm>
          <a:prstGeom prst="rect">
            <a:avLst/>
          </a:prstGeom>
          <a:solidFill>
            <a:srgbClr val="FFFFFF">
              <a:alpha val="29803"/>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24" name="Rectangle 30"/>
          <p:cNvSpPr>
            <a:spLocks noChangeArrowheads="1"/>
          </p:cNvSpPr>
          <p:nvPr/>
        </p:nvSpPr>
        <p:spPr bwMode="auto">
          <a:xfrm>
            <a:off x="549275" y="3808413"/>
            <a:ext cx="1128713" cy="1079500"/>
          </a:xfrm>
          <a:prstGeom prst="rect">
            <a:avLst/>
          </a:prstGeom>
          <a:solidFill>
            <a:srgbClr val="FFFFFF">
              <a:alpha val="20000"/>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25" name="Rectangle 31"/>
          <p:cNvSpPr>
            <a:spLocks noChangeArrowheads="1"/>
          </p:cNvSpPr>
          <p:nvPr/>
        </p:nvSpPr>
        <p:spPr bwMode="auto">
          <a:xfrm>
            <a:off x="6307138" y="6064250"/>
            <a:ext cx="1128712" cy="796925"/>
          </a:xfrm>
          <a:prstGeom prst="rect">
            <a:avLst/>
          </a:prstGeom>
          <a:solidFill>
            <a:srgbClr val="FFFFFF">
              <a:alpha val="20000"/>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26" name="Rectangle 32"/>
          <p:cNvSpPr>
            <a:spLocks noChangeArrowheads="1"/>
          </p:cNvSpPr>
          <p:nvPr/>
        </p:nvSpPr>
        <p:spPr bwMode="auto">
          <a:xfrm>
            <a:off x="2846388" y="0"/>
            <a:ext cx="1128712" cy="404813"/>
          </a:xfrm>
          <a:prstGeom prst="rect">
            <a:avLst/>
          </a:prstGeom>
          <a:solidFill>
            <a:srgbClr val="FFFFFF">
              <a:alpha val="39999"/>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27" name="Rectangle 33"/>
          <p:cNvSpPr>
            <a:spLocks noChangeArrowheads="1"/>
          </p:cNvSpPr>
          <p:nvPr/>
        </p:nvSpPr>
        <p:spPr bwMode="auto">
          <a:xfrm>
            <a:off x="2852738" y="4938713"/>
            <a:ext cx="1120775" cy="1079500"/>
          </a:xfrm>
          <a:prstGeom prst="rect">
            <a:avLst/>
          </a:prstGeom>
          <a:solidFill>
            <a:srgbClr val="FFFFFF">
              <a:alpha val="29803"/>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28" name="Rectangle 34"/>
          <p:cNvSpPr>
            <a:spLocks noChangeArrowheads="1"/>
          </p:cNvSpPr>
          <p:nvPr/>
        </p:nvSpPr>
        <p:spPr bwMode="auto">
          <a:xfrm>
            <a:off x="6300788" y="1566863"/>
            <a:ext cx="1120775" cy="1079500"/>
          </a:xfrm>
          <a:prstGeom prst="rect">
            <a:avLst/>
          </a:prstGeom>
          <a:solidFill>
            <a:srgbClr val="FFFFFF">
              <a:alpha val="29803"/>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pic>
        <p:nvPicPr>
          <p:cNvPr id="29" name="Picture 39" descr="bz-jpg"/>
          <p:cNvPicPr>
            <a:picLocks noChangeAspect="1" noChangeArrowheads="1"/>
          </p:cNvPicPr>
          <p:nvPr userDrawn="1"/>
        </p:nvPicPr>
        <p:blipFill>
          <a:blip r:embed="rId2">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7029450" y="635317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0" descr="hdtif"/>
          <p:cNvPicPr>
            <a:picLocks noChangeAspect="1" noChangeArrowheads="1"/>
          </p:cNvPicPr>
          <p:nvPr userDrawn="1"/>
        </p:nvPicPr>
        <p:blipFill>
          <a:blip r:embed="rId3"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7524750" y="6453188"/>
            <a:ext cx="150018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p:nvPr>
        </p:nvSpPr>
        <p:spPr>
          <a:xfrm>
            <a:off x="363538" y="595313"/>
            <a:ext cx="8405812" cy="342265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1" name="日期占位符 2"/>
          <p:cNvSpPr>
            <a:spLocks noGrp="1"/>
          </p:cNvSpPr>
          <p:nvPr>
            <p:ph type="dt" sz="half" idx="10"/>
          </p:nvPr>
        </p:nvSpPr>
        <p:spPr/>
        <p:txBody>
          <a:bodyPr/>
          <a:lstStyle>
            <a:lvl1pPr>
              <a:defRPr/>
            </a:lvl1pPr>
          </a:lstStyle>
          <a:p>
            <a:pPr>
              <a:defRPr/>
            </a:pPr>
            <a:endParaRPr lang="zh-CN" altLang="en-US"/>
          </a:p>
        </p:txBody>
      </p:sp>
      <p:sp>
        <p:nvSpPr>
          <p:cNvPr id="32" name="页脚占位符 3"/>
          <p:cNvSpPr>
            <a:spLocks noGrp="1"/>
          </p:cNvSpPr>
          <p:nvPr>
            <p:ph type="ftr" sz="quarter" idx="11"/>
          </p:nvPr>
        </p:nvSpPr>
        <p:spPr/>
        <p:txBody>
          <a:bodyPr/>
          <a:lstStyle>
            <a:lvl1pPr>
              <a:defRPr/>
            </a:lvl1pPr>
          </a:lstStyle>
          <a:p>
            <a:pPr>
              <a:defRPr/>
            </a:pPr>
            <a:endParaRPr lang="zh-CN" altLang="en-US"/>
          </a:p>
        </p:txBody>
      </p:sp>
      <p:sp>
        <p:nvSpPr>
          <p:cNvPr id="33" name="灯片编号占位符 4"/>
          <p:cNvSpPr>
            <a:spLocks noGrp="1"/>
          </p:cNvSpPr>
          <p:nvPr>
            <p:ph type="sldNum" sz="quarter" idx="12"/>
          </p:nvPr>
        </p:nvSpPr>
        <p:spPr/>
        <p:txBody>
          <a:bodyPr/>
          <a:lstStyle>
            <a:lvl1pPr>
              <a:defRPr/>
            </a:lvl1pPr>
          </a:lstStyle>
          <a:p>
            <a:pPr>
              <a:defRPr/>
            </a:pPr>
            <a:fld id="{C5DF0176-983F-4790-B6FD-079884FB4D70}" type="slidenum">
              <a:rPr lang="zh-CN" altLang="en-US"/>
              <a:t>‹#›</a:t>
            </a:fld>
            <a:fld id="{0DBE0FDE-2F1F-4B33-95CC-6DECB31E7284}" type="slidenum">
              <a:rPr lang="en-US" altLang="zh-CN"/>
              <a:t>‹#›</a:t>
            </a:fld>
            <a:endParaRPr lang="en-US" altLang="zh-CN"/>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10E522E2-65AC-4441-A232-050AF48ADD7C}" type="slidenum">
              <a:rPr lang="zh-CN" altLang="en-US"/>
              <a:t>‹#›</a:t>
            </a:fld>
            <a:fld id="{D8CC82B0-0E38-4C7B-8757-DD0E8159F5FA}" type="slidenum">
              <a:rPr lang="en-US" altLang="zh-CN"/>
              <a:t>‹#›</a:t>
            </a:fld>
            <a:endParaRPr lang="en-US" altLang="zh-CN"/>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F06CFD3-D8BA-48E4-8DBE-4FA5249E7B54}" type="slidenum">
              <a:rPr lang="zh-CN" altLang="en-US"/>
              <a:t>‹#›</a:t>
            </a:fld>
            <a:fld id="{B937C3B8-DCF3-440E-BBE3-0E3B1FA1106A}" type="slidenum">
              <a:rPr lang="en-US" altLang="zh-CN"/>
              <a:t>‹#›</a:t>
            </a:fld>
            <a:endParaRPr lang="en-US" altLang="zh-CN"/>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03FD51BD-BD5E-4D62-9F30-78C7535F7383}" type="slidenum">
              <a:rPr lang="zh-CN" altLang="en-US"/>
              <a:t>‹#›</a:t>
            </a:fld>
            <a:fld id="{C6D958CA-C7FE-479F-9151-A4FBEEC07C5D}" type="slidenum">
              <a:rPr lang="en-US" altLang="zh-CN"/>
              <a:t>‹#›</a:t>
            </a:fld>
            <a:endParaRPr lang="en-US" altLang="zh-CN"/>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p:txBody>
          <a:bodyPr/>
          <a:lstStyle>
            <a:lvl1pPr>
              <a:defRPr/>
            </a:lvl1pPr>
          </a:lstStyle>
          <a:p>
            <a:pPr>
              <a:defRPr/>
            </a:pPr>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81CFEB44-1A0C-4ABC-B205-69A08D299744}" type="slidenum">
              <a:rPr lang="zh-CN" altLang="en-US"/>
              <a:t>‹#›</a:t>
            </a:fld>
            <a:fld id="{23893ADF-E66A-43D1-8CA0-2F2BF21AF295}" type="slidenum">
              <a:rPr lang="en-US" altLang="zh-CN"/>
              <a:t>‹#›</a:t>
            </a:fld>
            <a:endParaRPr lang="en-US" altLang="zh-CN"/>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70531452-5AF6-49D2-B469-A3B43F653856}" type="slidenum">
              <a:rPr lang="zh-CN" altLang="en-US"/>
              <a:t>‹#›</a:t>
            </a:fld>
            <a:fld id="{41E616AB-DA92-46BA-95F3-7A962BA95FD2}" type="slidenum">
              <a:rPr lang="en-US" altLang="zh-CN"/>
              <a:t>‹#›</a:t>
            </a:fld>
            <a:endParaRPr lang="en-US" altLang="zh-C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3DDEEBA0-58E2-42BE-B18A-5E4489E9D22E}" type="slidenum">
              <a:rPr lang="zh-CN" altLang="en-US"/>
              <a:t>‹#›</a:t>
            </a:fld>
            <a:fld id="{8DD5C577-E442-4CF2-8D56-AAC8DF70C53D}" type="slidenum">
              <a:rPr lang="en-US" altLang="zh-CN"/>
              <a:t>‹#›</a:t>
            </a:fld>
            <a:endParaRPr lang="en-US" altLang="zh-C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CC1A2811-AF3C-44C0-8D7B-243F81903E05}" type="slidenum">
              <a:rPr lang="zh-CN" altLang="en-US"/>
              <a:t>‹#›</a:t>
            </a:fld>
            <a:fld id="{D24A1B95-8DD6-49C8-B14C-2BD62E38C91D}" type="slidenum">
              <a:rPr lang="en-US" altLang="zh-CN"/>
              <a:t>‹#›</a:t>
            </a:fld>
            <a:endParaRPr lang="en-US" altLang="zh-CN"/>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A9A23896-DFC2-4785-A484-789153D84149}" type="slidenum">
              <a:rPr lang="zh-CN" altLang="en-US"/>
              <a:t>‹#›</a:t>
            </a:fld>
            <a:fld id="{D51E3B6C-C5F2-444B-863A-E46BBAF3B6DA}" type="slidenum">
              <a:rPr lang="en-US" altLang="zh-CN"/>
              <a:t>‹#›</a:t>
            </a:fld>
            <a:endParaRPr lang="en-US" altLang="zh-CN"/>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Freeform 7"/>
          <p:cNvSpPr>
            <a:spLocks noChangeArrowheads="1"/>
          </p:cNvSpPr>
          <p:nvPr/>
        </p:nvSpPr>
        <p:spPr bwMode="auto">
          <a:xfrm>
            <a:off x="-6350" y="-6350"/>
            <a:ext cx="9153525" cy="6862763"/>
          </a:xfrm>
          <a:custGeom>
            <a:avLst/>
            <a:gdLst>
              <a:gd name="T0" fmla="*/ 5766 w 5768"/>
              <a:gd name="T1" fmla="*/ 605 h 4325"/>
              <a:gd name="T2" fmla="*/ 5768 w 5768"/>
              <a:gd name="T3" fmla="*/ 4325 h 4325"/>
              <a:gd name="T4" fmla="*/ 1331 w 5768"/>
              <a:gd name="T5" fmla="*/ 4325 h 4325"/>
              <a:gd name="T6" fmla="*/ 4 w 5768"/>
              <a:gd name="T7" fmla="*/ 3111 h 4325"/>
              <a:gd name="T8" fmla="*/ 0 w 5768"/>
              <a:gd name="T9" fmla="*/ 0 h 4325"/>
              <a:gd name="T10" fmla="*/ 2428 w 5768"/>
              <a:gd name="T11" fmla="*/ 7 h 4325"/>
              <a:gd name="T12" fmla="*/ 5766 w 5768"/>
              <a:gd name="T13" fmla="*/ 605 h 4325"/>
            </a:gdLst>
            <a:ahLst/>
            <a:cxnLst>
              <a:cxn ang="0">
                <a:pos x="T0" y="T1"/>
              </a:cxn>
              <a:cxn ang="0">
                <a:pos x="T2" y="T3"/>
              </a:cxn>
              <a:cxn ang="0">
                <a:pos x="T4" y="T5"/>
              </a:cxn>
              <a:cxn ang="0">
                <a:pos x="T6" y="T7"/>
              </a:cxn>
              <a:cxn ang="0">
                <a:pos x="T8" y="T9"/>
              </a:cxn>
              <a:cxn ang="0">
                <a:pos x="T10" y="T11"/>
              </a:cxn>
              <a:cxn ang="0">
                <a:pos x="T12" y="T13"/>
              </a:cxn>
            </a:cxnLst>
            <a:rect l="0" t="0" r="r" b="b"/>
            <a:pathLst>
              <a:path w="5768" h="4325">
                <a:moveTo>
                  <a:pt x="5766" y="605"/>
                </a:moveTo>
                <a:cubicBezTo>
                  <a:pt x="5767" y="2464"/>
                  <a:pt x="5768" y="4325"/>
                  <a:pt x="5768" y="4325"/>
                </a:cubicBezTo>
                <a:cubicBezTo>
                  <a:pt x="5768" y="4325"/>
                  <a:pt x="3549" y="4325"/>
                  <a:pt x="1331" y="4325"/>
                </a:cubicBezTo>
                <a:cubicBezTo>
                  <a:pt x="499" y="3811"/>
                  <a:pt x="0" y="3109"/>
                  <a:pt x="4" y="3111"/>
                </a:cubicBezTo>
                <a:lnTo>
                  <a:pt x="0" y="0"/>
                </a:lnTo>
                <a:lnTo>
                  <a:pt x="2428" y="7"/>
                </a:lnTo>
                <a:cubicBezTo>
                  <a:pt x="2428" y="12"/>
                  <a:pt x="3096" y="401"/>
                  <a:pt x="5766" y="605"/>
                </a:cubicBezTo>
                <a:close/>
              </a:path>
            </a:pathLst>
          </a:custGeom>
          <a:gradFill rotWithShape="1">
            <a:gsLst>
              <a:gs pos="0">
                <a:srgbClr val="FFFFFB"/>
              </a:gs>
              <a:gs pos="100000">
                <a:srgbClr val="FDF58D">
                  <a:alpha val="70000"/>
                </a:srgb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endParaRPr lang="zh-CN" altLang="en-US" smtClean="0"/>
          </a:p>
        </p:txBody>
      </p:sp>
      <p:sp>
        <p:nvSpPr>
          <p:cNvPr id="1027" name="Freeform 9"/>
          <p:cNvSpPr>
            <a:spLocks noChangeArrowheads="1"/>
          </p:cNvSpPr>
          <p:nvPr/>
        </p:nvSpPr>
        <p:spPr bwMode="auto">
          <a:xfrm>
            <a:off x="6350" y="5113338"/>
            <a:ext cx="1852613" cy="1746250"/>
          </a:xfrm>
          <a:custGeom>
            <a:avLst/>
            <a:gdLst>
              <a:gd name="T0" fmla="*/ 0 w 1089"/>
              <a:gd name="T1" fmla="*/ 0 h 1100"/>
              <a:gd name="T2" fmla="*/ 0 w 1089"/>
              <a:gd name="T3" fmla="*/ 1100 h 1100"/>
              <a:gd name="T4" fmla="*/ 1089 w 1089"/>
              <a:gd name="T5" fmla="*/ 1100 h 1100"/>
              <a:gd name="T6" fmla="*/ 0 w 1089"/>
              <a:gd name="T7" fmla="*/ 0 h 1100"/>
            </a:gdLst>
            <a:ahLst/>
            <a:cxnLst>
              <a:cxn ang="0">
                <a:pos x="T0" y="T1"/>
              </a:cxn>
              <a:cxn ang="0">
                <a:pos x="T2" y="T3"/>
              </a:cxn>
              <a:cxn ang="0">
                <a:pos x="T4" y="T5"/>
              </a:cxn>
              <a:cxn ang="0">
                <a:pos x="T6" y="T7"/>
              </a:cxn>
            </a:cxnLst>
            <a:rect l="0" t="0" r="r" b="b"/>
            <a:pathLst>
              <a:path w="1089" h="1100">
                <a:moveTo>
                  <a:pt x="0" y="0"/>
                </a:moveTo>
                <a:cubicBezTo>
                  <a:pt x="0" y="550"/>
                  <a:pt x="0" y="1100"/>
                  <a:pt x="0" y="1100"/>
                </a:cubicBezTo>
                <a:lnTo>
                  <a:pt x="1089" y="1100"/>
                </a:lnTo>
                <a:cubicBezTo>
                  <a:pt x="1089" y="1100"/>
                  <a:pt x="596" y="865"/>
                  <a:pt x="0" y="0"/>
                </a:cubicBez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endParaRPr lang="zh-CN" altLang="en-US" smtClean="0"/>
          </a:p>
        </p:txBody>
      </p:sp>
      <p:grpSp>
        <p:nvGrpSpPr>
          <p:cNvPr id="1028" name="Group 4"/>
          <p:cNvGrpSpPr/>
          <p:nvPr/>
        </p:nvGrpSpPr>
        <p:grpSpPr bwMode="auto">
          <a:xfrm>
            <a:off x="0" y="0"/>
            <a:ext cx="9156700" cy="6875463"/>
            <a:chOff x="0" y="0"/>
            <a:chExt cx="5768" cy="4331"/>
          </a:xfrm>
        </p:grpSpPr>
        <p:grpSp>
          <p:nvGrpSpPr>
            <p:cNvPr id="1029" name="Group 5"/>
            <p:cNvGrpSpPr/>
            <p:nvPr/>
          </p:nvGrpSpPr>
          <p:grpSpPr bwMode="auto">
            <a:xfrm>
              <a:off x="332" y="0"/>
              <a:ext cx="5080" cy="4331"/>
              <a:chOff x="0" y="0"/>
              <a:chExt cx="5080" cy="4331"/>
            </a:xfrm>
          </p:grpSpPr>
          <p:sp>
            <p:nvSpPr>
              <p:cNvPr id="1030" name="Line 13"/>
              <p:cNvSpPr>
                <a:spLocks noChangeShapeType="1"/>
              </p:cNvSpPr>
              <p:nvPr/>
            </p:nvSpPr>
            <p:spPr bwMode="auto">
              <a:xfrm>
                <a:off x="0" y="0"/>
                <a:ext cx="0" cy="3510"/>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31" name="Line 14"/>
              <p:cNvSpPr>
                <a:spLocks noChangeShapeType="1"/>
              </p:cNvSpPr>
              <p:nvPr/>
            </p:nvSpPr>
            <p:spPr bwMode="auto">
              <a:xfrm>
                <a:off x="725" y="0"/>
                <a:ext cx="0" cy="4142"/>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32" name="Line 15"/>
              <p:cNvSpPr>
                <a:spLocks noChangeShapeType="1"/>
              </p:cNvSpPr>
              <p:nvPr/>
            </p:nvSpPr>
            <p:spPr bwMode="auto">
              <a:xfrm>
                <a:off x="1451" y="0"/>
                <a:ext cx="0" cy="4322"/>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33" name="Line 16"/>
              <p:cNvSpPr>
                <a:spLocks noChangeShapeType="1"/>
              </p:cNvSpPr>
              <p:nvPr/>
            </p:nvSpPr>
            <p:spPr bwMode="auto">
              <a:xfrm>
                <a:off x="2177" y="0"/>
                <a:ext cx="0" cy="4331"/>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34" name="Line 17"/>
              <p:cNvSpPr>
                <a:spLocks noChangeShapeType="1"/>
              </p:cNvSpPr>
              <p:nvPr/>
            </p:nvSpPr>
            <p:spPr bwMode="auto">
              <a:xfrm>
                <a:off x="2902" y="245"/>
                <a:ext cx="0" cy="4086"/>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35" name="Line 18"/>
              <p:cNvSpPr>
                <a:spLocks noChangeShapeType="1"/>
              </p:cNvSpPr>
              <p:nvPr/>
            </p:nvSpPr>
            <p:spPr bwMode="auto">
              <a:xfrm>
                <a:off x="3628" y="390"/>
                <a:ext cx="0" cy="3941"/>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36" name="Line 19"/>
              <p:cNvSpPr>
                <a:spLocks noChangeShapeType="1"/>
              </p:cNvSpPr>
              <p:nvPr/>
            </p:nvSpPr>
            <p:spPr bwMode="auto">
              <a:xfrm>
                <a:off x="4354" y="487"/>
                <a:ext cx="0" cy="3844"/>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37" name="Line 20"/>
              <p:cNvSpPr>
                <a:spLocks noChangeShapeType="1"/>
              </p:cNvSpPr>
              <p:nvPr/>
            </p:nvSpPr>
            <p:spPr bwMode="auto">
              <a:xfrm>
                <a:off x="5080" y="567"/>
                <a:ext cx="0" cy="3764"/>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grpSp>
        <p:grpSp>
          <p:nvGrpSpPr>
            <p:cNvPr id="1038" name="Group 14"/>
            <p:cNvGrpSpPr/>
            <p:nvPr/>
          </p:nvGrpSpPr>
          <p:grpSpPr bwMode="auto">
            <a:xfrm>
              <a:off x="0" y="264"/>
              <a:ext cx="5768" cy="3538"/>
              <a:chOff x="0" y="0"/>
              <a:chExt cx="5768" cy="3538"/>
            </a:xfrm>
          </p:grpSpPr>
          <p:sp>
            <p:nvSpPr>
              <p:cNvPr id="1039" name="Line 22"/>
              <p:cNvSpPr>
                <a:spLocks noChangeShapeType="1"/>
              </p:cNvSpPr>
              <p:nvPr/>
            </p:nvSpPr>
            <p:spPr bwMode="auto">
              <a:xfrm rot="5400000">
                <a:off x="1635" y="-1635"/>
                <a:ext cx="0" cy="3270"/>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40" name="Line 23"/>
              <p:cNvSpPr>
                <a:spLocks noChangeShapeType="1"/>
              </p:cNvSpPr>
              <p:nvPr/>
            </p:nvSpPr>
            <p:spPr bwMode="auto">
              <a:xfrm rot="5400000">
                <a:off x="2884" y="-2177"/>
                <a:ext cx="0" cy="5768"/>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41" name="Line 24"/>
              <p:cNvSpPr>
                <a:spLocks noChangeShapeType="1"/>
              </p:cNvSpPr>
              <p:nvPr/>
            </p:nvSpPr>
            <p:spPr bwMode="auto">
              <a:xfrm rot="5400000">
                <a:off x="2884" y="-1469"/>
                <a:ext cx="0" cy="5768"/>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42" name="Line 25"/>
              <p:cNvSpPr>
                <a:spLocks noChangeShapeType="1"/>
              </p:cNvSpPr>
              <p:nvPr/>
            </p:nvSpPr>
            <p:spPr bwMode="auto">
              <a:xfrm rot="5400000">
                <a:off x="2885" y="-761"/>
                <a:ext cx="0" cy="5766"/>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43" name="Line 26"/>
              <p:cNvSpPr>
                <a:spLocks noChangeShapeType="1"/>
              </p:cNvSpPr>
              <p:nvPr/>
            </p:nvSpPr>
            <p:spPr bwMode="auto">
              <a:xfrm rot="5400000">
                <a:off x="2885" y="-53"/>
                <a:ext cx="0" cy="5766"/>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44" name="Line 27"/>
              <p:cNvSpPr>
                <a:spLocks noChangeShapeType="1"/>
              </p:cNvSpPr>
              <p:nvPr/>
            </p:nvSpPr>
            <p:spPr bwMode="auto">
              <a:xfrm rot="5400000">
                <a:off x="3192" y="987"/>
                <a:ext cx="0" cy="5102"/>
              </a:xfrm>
              <a:prstGeom prst="line">
                <a:avLst/>
              </a:prstGeom>
              <a:noFill/>
              <a:ln w="9525">
                <a:solidFill>
                  <a:srgbClr val="FFFFFF">
                    <a:alpha val="50195"/>
                  </a:srgbClr>
                </a:solidFill>
                <a:round/>
              </a:ln>
              <a:effectLst>
                <a:outerShdw dist="17961" dir="2700000" algn="ctr" rotWithShape="0">
                  <a:srgbClr val="FFCC00">
                    <a:alpha val="34000"/>
                  </a:srgbClr>
                </a:outerShdw>
              </a:effectLst>
              <a:extLst>
                <a:ext uri="{909E8E84-426E-40DD-AFC4-6F175D3DCCD1}">
                  <a14:hiddenFill xmlns:a14="http://schemas.microsoft.com/office/drawing/2010/main">
                    <a:noFill/>
                  </a14:hiddenFill>
                </a:ext>
              </a:extLst>
            </p:spPr>
            <p:txBody>
              <a:bodyPr/>
              <a:lstStyle/>
              <a:p>
                <a:endParaRPr lang="zh-CN" altLang="en-US"/>
              </a:p>
            </p:txBody>
          </p:sp>
        </p:grpSp>
      </p:grpSp>
      <p:sp>
        <p:nvSpPr>
          <p:cNvPr id="2" name="Rectangle 28"/>
          <p:cNvSpPr>
            <a:spLocks noChangeArrowheads="1"/>
          </p:cNvSpPr>
          <p:nvPr/>
        </p:nvSpPr>
        <p:spPr bwMode="auto">
          <a:xfrm>
            <a:off x="4005263" y="2692400"/>
            <a:ext cx="1128712" cy="1079500"/>
          </a:xfrm>
          <a:prstGeom prst="rect">
            <a:avLst/>
          </a:prstGeom>
          <a:solidFill>
            <a:srgbClr val="FFFFFF">
              <a:alpha val="25098"/>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3" name="Rectangle 29"/>
          <p:cNvSpPr>
            <a:spLocks noChangeArrowheads="1"/>
          </p:cNvSpPr>
          <p:nvPr/>
        </p:nvSpPr>
        <p:spPr bwMode="auto">
          <a:xfrm>
            <a:off x="7459663" y="4937125"/>
            <a:ext cx="1120775" cy="1079500"/>
          </a:xfrm>
          <a:prstGeom prst="rect">
            <a:avLst/>
          </a:prstGeom>
          <a:solidFill>
            <a:srgbClr val="FFFFFF">
              <a:alpha val="29803"/>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4" name="Rectangle 30"/>
          <p:cNvSpPr>
            <a:spLocks noChangeArrowheads="1"/>
          </p:cNvSpPr>
          <p:nvPr/>
        </p:nvSpPr>
        <p:spPr bwMode="auto">
          <a:xfrm>
            <a:off x="549275" y="3808413"/>
            <a:ext cx="1128713" cy="1079500"/>
          </a:xfrm>
          <a:prstGeom prst="rect">
            <a:avLst/>
          </a:prstGeom>
          <a:solidFill>
            <a:srgbClr val="FFFFFF">
              <a:alpha val="20000"/>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5" name="Rectangle 31"/>
          <p:cNvSpPr>
            <a:spLocks noChangeArrowheads="1"/>
          </p:cNvSpPr>
          <p:nvPr/>
        </p:nvSpPr>
        <p:spPr bwMode="auto">
          <a:xfrm>
            <a:off x="6307138" y="6064250"/>
            <a:ext cx="1128712" cy="796925"/>
          </a:xfrm>
          <a:prstGeom prst="rect">
            <a:avLst/>
          </a:prstGeom>
          <a:solidFill>
            <a:srgbClr val="FFFFFF">
              <a:alpha val="20000"/>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6" name="Rectangle 32"/>
          <p:cNvSpPr>
            <a:spLocks noChangeArrowheads="1"/>
          </p:cNvSpPr>
          <p:nvPr/>
        </p:nvSpPr>
        <p:spPr bwMode="auto">
          <a:xfrm>
            <a:off x="2846388" y="0"/>
            <a:ext cx="1128712" cy="404813"/>
          </a:xfrm>
          <a:prstGeom prst="rect">
            <a:avLst/>
          </a:prstGeom>
          <a:solidFill>
            <a:srgbClr val="FFFFFF">
              <a:alpha val="39999"/>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7" name="Rectangle 33"/>
          <p:cNvSpPr>
            <a:spLocks noChangeArrowheads="1"/>
          </p:cNvSpPr>
          <p:nvPr/>
        </p:nvSpPr>
        <p:spPr bwMode="auto">
          <a:xfrm>
            <a:off x="2852738" y="4938713"/>
            <a:ext cx="1120775" cy="1079500"/>
          </a:xfrm>
          <a:prstGeom prst="rect">
            <a:avLst/>
          </a:prstGeom>
          <a:solidFill>
            <a:srgbClr val="FFFFFF">
              <a:alpha val="29803"/>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8" name="Rectangle 34"/>
          <p:cNvSpPr>
            <a:spLocks noChangeArrowheads="1"/>
          </p:cNvSpPr>
          <p:nvPr/>
        </p:nvSpPr>
        <p:spPr bwMode="auto">
          <a:xfrm>
            <a:off x="6300788" y="1566863"/>
            <a:ext cx="1120775" cy="1079500"/>
          </a:xfrm>
          <a:prstGeom prst="rect">
            <a:avLst/>
          </a:prstGeom>
          <a:solidFill>
            <a:srgbClr val="FFFFFF">
              <a:alpha val="29803"/>
            </a:srgbClr>
          </a:solidFill>
          <a:ln>
            <a:noFill/>
          </a:ln>
        </p:spPr>
        <p:txBody>
          <a:bodyPr wrap="none" anchor="ctr"/>
          <a:lstStyle>
            <a:lvl1pPr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1pPr>
            <a:lvl2pPr marL="742950" indent="-28575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3pPr>
            <a:lvl4pPr marL="16002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4pPr>
            <a:lvl5pPr marL="2057400" indent="-228600" algn="ctr">
              <a:lnSpc>
                <a:spcPct val="115000"/>
              </a:lnSpc>
              <a:spcBef>
                <a:spcPct val="20000"/>
              </a:spcBef>
              <a:defRPr sz="2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115000"/>
              </a:lnSpc>
              <a:spcBef>
                <a:spcPct val="20000"/>
              </a:spcBef>
              <a:spcAft>
                <a:spcPct val="0"/>
              </a:spcAft>
              <a:defRPr sz="2400">
                <a:solidFill>
                  <a:schemeClr val="tx1"/>
                </a:solidFill>
                <a:latin typeface="Arial" panose="020B0604020202020204" pitchFamily="34" charset="0"/>
                <a:ea typeface="宋体" panose="02010600030101010101" pitchFamily="2" charset="-122"/>
              </a:defRPr>
            </a:lvl9pPr>
          </a:lstStyle>
          <a:p>
            <a:pPr algn="l">
              <a:lnSpc>
                <a:spcPct val="100000"/>
              </a:lnSpc>
              <a:spcBef>
                <a:spcPct val="50000"/>
              </a:spcBef>
              <a:buClr>
                <a:schemeClr val="tx1"/>
              </a:buClr>
              <a:defRPr/>
            </a:pPr>
            <a:endParaRPr lang="zh-CN" altLang="en-US" b="1" smtClean="0"/>
          </a:p>
        </p:txBody>
      </p:sp>
      <p:sp>
        <p:nvSpPr>
          <p:cNvPr id="1052" name="Rectangle 3"/>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 name="Rectangle 4"/>
          <p:cNvSpPr>
            <a:spLocks noGrp="1" noChangeArrowheads="1"/>
          </p:cNvSpPr>
          <p:nvPr>
            <p:ph type="dt" sz="half" idx="2"/>
          </p:nvPr>
        </p:nvSpPr>
        <p:spPr bwMode="auto">
          <a:xfrm>
            <a:off x="457200" y="6245225"/>
            <a:ext cx="2133600" cy="476250"/>
          </a:xfrm>
          <a:prstGeom prst="rect">
            <a:avLst/>
          </a:prstGeom>
          <a:noFill/>
          <a:ln>
            <a:noFill/>
          </a:ln>
        </p:spPr>
        <p:txBody>
          <a:bodyPr vert="horz" wrap="square" lIns="91440" tIns="45720" rIns="91440" bIns="45720" numCol="1" anchor="t" anchorCtr="0" compatLnSpc="1"/>
          <a:lstStyle>
            <a:lvl1pPr algn="l" eaLnBrk="1" hangingPunct="1">
              <a:lnSpc>
                <a:spcPct val="100000"/>
              </a:lnSpc>
              <a:spcBef>
                <a:spcPct val="0"/>
              </a:spcBef>
              <a:buFontTx/>
              <a:buNone/>
              <a:defRPr sz="1400">
                <a:latin typeface="Arial" panose="020B0604020202020204" pitchFamily="34" charset="0"/>
                <a:ea typeface="宋体" panose="02010600030101010101" pitchFamily="2" charset="-122"/>
              </a:defRPr>
            </a:lvl1pPr>
          </a:lstStyle>
          <a:p>
            <a:pPr>
              <a:defRPr/>
            </a:pPr>
            <a:endParaRPr lang="zh-CN" altLang="en-US"/>
          </a:p>
        </p:txBody>
      </p:sp>
      <p:sp>
        <p:nvSpPr>
          <p:cNvPr id="10"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lnSpc>
                <a:spcPct val="100000"/>
              </a:lnSpc>
              <a:spcBef>
                <a:spcPct val="0"/>
              </a:spcBef>
              <a:buFontTx/>
              <a:buNone/>
              <a:defRPr sz="1400">
                <a:latin typeface="Arial" panose="020B0604020202020204" pitchFamily="34" charset="0"/>
                <a:ea typeface="宋体" panose="02010600030101010101" pitchFamily="2" charset="-122"/>
              </a:defRPr>
            </a:lvl1pPr>
          </a:lstStyle>
          <a:p>
            <a:pPr>
              <a:defRPr/>
            </a:pPr>
            <a:endParaRPr lang="zh-CN" altLang="en-US"/>
          </a:p>
        </p:txBody>
      </p:sp>
      <p:sp>
        <p:nvSpPr>
          <p:cNvPr id="11" name="Rectangle 6"/>
          <p:cNvSpPr>
            <a:spLocks noGrp="1" noChangeArrowheads="1"/>
          </p:cNvSpPr>
          <p:nvPr>
            <p:ph type="sldNum" sz="quarter" idx="4"/>
          </p:nvPr>
        </p:nvSpPr>
        <p:spPr bwMode="auto">
          <a:xfrm>
            <a:off x="6553200" y="6245225"/>
            <a:ext cx="2133600"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400" noProof="1"/>
            </a:lvl1pPr>
          </a:lstStyle>
          <a:p>
            <a:pPr>
              <a:defRPr/>
            </a:pPr>
            <a:fld id="{D5A2337E-0A24-4CA8-BC95-1DD8D0DAC807}" type="slidenum">
              <a:rPr lang="zh-CN" altLang="en-US"/>
              <a:t>‹#›</a:t>
            </a:fld>
            <a:fld id="{DC978F58-72B1-4D10-B9D3-EEEA5C1037E7}" type="slidenum">
              <a:rPr lang="en-US" altLang="zh-CN"/>
              <a:t>‹#›</a:t>
            </a:fld>
            <a:endParaRPr lang="en-US" altLang="zh-CN"/>
          </a:p>
        </p:txBody>
      </p:sp>
      <p:sp>
        <p:nvSpPr>
          <p:cNvPr id="1056" name="Rectangle 2"/>
          <p:cNvSpPr>
            <a:spLocks noGrp="1" noChangeArrowheads="1"/>
          </p:cNvSpPr>
          <p:nvPr>
            <p:ph type="title" idx="9"/>
          </p:nvPr>
        </p:nvSpPr>
        <p:spPr bwMode="auto">
          <a:xfrm>
            <a:off x="457200" y="325438"/>
            <a:ext cx="8229600" cy="927100"/>
          </a:xfrm>
          <a:prstGeom prst="rect">
            <a:avLst/>
          </a:prstGeom>
          <a:noFill/>
          <a:ln>
            <a:noFill/>
          </a:ln>
          <a:effectLst>
            <a:outerShdw dist="35921" dir="2700000" algn="ctr" rotWithShape="0">
              <a:srgbClr val="FFFFFF">
                <a:alpha val="7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pic>
        <p:nvPicPr>
          <p:cNvPr id="1057" name="Picture 39" descr="bz-jpg"/>
          <p:cNvPicPr>
            <a:picLocks noChangeAspect="1" noChangeArrowheads="1"/>
          </p:cNvPicPr>
          <p:nvPr userDrawn="1"/>
        </p:nvPicPr>
        <p:blipFill>
          <a:blip r:embed="rId15">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7029450" y="635317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Picture 40" descr="hdtif"/>
          <p:cNvPicPr>
            <a:picLocks noChangeAspect="1" noChangeArrowheads="1"/>
          </p:cNvPicPr>
          <p:nvPr userDrawn="1"/>
        </p:nvPicPr>
        <p:blipFill>
          <a:blip r:embed="rId1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7524750" y="6453188"/>
            <a:ext cx="150018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p:transition>
  <p:txStyles>
    <p:titleStyle>
      <a:lvl1pPr algn="l" rtl="0" eaLnBrk="0" fontAlgn="base" hangingPunct="0">
        <a:spcBef>
          <a:spcPct val="0"/>
        </a:spcBef>
        <a:spcAft>
          <a:spcPct val="0"/>
        </a:spcAft>
        <a:defRPr sz="4000" b="1">
          <a:solidFill>
            <a:schemeClr val="tx2"/>
          </a:solidFill>
          <a:latin typeface="+mj-lt"/>
          <a:ea typeface="+mj-ea"/>
          <a:cs typeface="+mj-cs"/>
        </a:defRPr>
      </a:lvl1pPr>
      <a:lvl2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40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oleObject" Target="../embeddings/oleObject11.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1.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6.bin"/><Relationship Id="rId4" Type="http://schemas.openxmlformats.org/officeDocument/2006/relationships/image" Target="../media/image11.wmf"/></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china-pub.com/search/search_result.jsp?zuozhe=Andrew+S.Tanenbaum++Albert+S.Woodhull"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slide" Target="slide1.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hyperlink" Target="http://www.cnblogs.com/xuqiang/archive/2010/01/19/1953784.html"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16.wmf"/><Relationship Id="rId4" Type="http://schemas.openxmlformats.org/officeDocument/2006/relationships/oleObject" Target="../embeddings/oleObject9.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p:cNvSpPr>
          <p:nvPr>
            <p:ph type="ctrTitle" idx="4294967295"/>
          </p:nvPr>
        </p:nvSpPr>
        <p:spPr>
          <a:xfrm>
            <a:off x="1619250" y="1484313"/>
            <a:ext cx="6697663" cy="1746250"/>
          </a:xfrm>
        </p:spPr>
        <p:txBody>
          <a:bodyPr vert="horz" wrap="square" lIns="91440" tIns="45720" rIns="91440" bIns="45720" anchor="ctr"/>
          <a:lstStyle>
            <a:lvl1pPr lvl="0">
              <a:buClrTx/>
              <a:buSzTx/>
              <a:buFontTx/>
              <a:defRPr/>
            </a:lvl1pPr>
          </a:lstStyle>
          <a:p>
            <a:pPr lvl="0" eaLnBrk="1" hangingPunct="1"/>
            <a:r>
              <a:rPr lang="en-US" altLang="zh-CN" sz="4800" dirty="0">
                <a:ea typeface="宋体" panose="02010600030101010101" pitchFamily="2" charset="-122"/>
              </a:rPr>
              <a:t>第一章 </a:t>
            </a:r>
            <a:r>
              <a:rPr lang="zh-CN" altLang="en-US" sz="4800" dirty="0">
                <a:ea typeface="宋体" panose="02010600030101010101" pitchFamily="2" charset="-122"/>
              </a:rPr>
              <a:t>操作系统引论</a:t>
            </a:r>
            <a:br>
              <a:rPr lang="zh-CN" altLang="en-US" sz="4800" dirty="0">
                <a:ea typeface="宋体" panose="02010600030101010101" pitchFamily="2" charset="-122"/>
              </a:rPr>
            </a:br>
            <a:endParaRPr lang="zh-CN" altLang="en-US" sz="2400" dirty="0">
              <a:solidFill>
                <a:schemeClr val="tx1"/>
              </a:solidFill>
              <a:ea typeface="宋体" panose="02010600030101010101" pitchFamily="2" charset="-122"/>
            </a:endParaRPr>
          </a:p>
        </p:txBody>
      </p:sp>
      <p:sp>
        <p:nvSpPr>
          <p:cNvPr id="4098" name="TextBox 2"/>
          <p:cNvSpPr txBox="1"/>
          <p:nvPr/>
        </p:nvSpPr>
        <p:spPr>
          <a:xfrm>
            <a:off x="1619250" y="3803333"/>
            <a:ext cx="5949950" cy="460375"/>
          </a:xfrm>
          <a:prstGeom prst="rect">
            <a:avLst/>
          </a:prstGeom>
          <a:noFill/>
          <a:ln w="9525">
            <a:noFill/>
          </a:ln>
        </p:spPr>
        <p:txBody>
          <a:bodyPr anchor="t">
            <a:spAutoFit/>
          </a:bodyPr>
          <a:lstStyle/>
          <a:p>
            <a:pPr>
              <a:spcBef>
                <a:spcPct val="50000"/>
              </a:spcBef>
              <a:buClr>
                <a:schemeClr val="tx1"/>
              </a:buClr>
            </a:pPr>
            <a:r>
              <a:rPr lang="zh-CN" altLang="en-US" b="1" dirty="0" smtClean="0">
                <a:sym typeface="+mn-ea"/>
              </a:rPr>
              <a:t>办公室：</a:t>
            </a:r>
            <a:r>
              <a:rPr lang="en-US" altLang="zh-CN" b="1" dirty="0" smtClean="0">
                <a:sym typeface="+mn-ea"/>
              </a:rPr>
              <a:t>4</a:t>
            </a:r>
            <a:r>
              <a:rPr lang="zh-CN" altLang="en-US" b="1" dirty="0" smtClean="0">
                <a:sym typeface="+mn-ea"/>
              </a:rPr>
              <a:t>教北</a:t>
            </a:r>
            <a:r>
              <a:rPr lang="en-US" altLang="zh-CN" b="1" dirty="0" smtClean="0">
                <a:sym typeface="+mn-ea"/>
              </a:rPr>
              <a:t>706</a:t>
            </a:r>
            <a:endParaRPr lang="zh-CN" altLang="en-US" b="1" dirty="0">
              <a:latin typeface="Arial" panose="020B0604020202020204" pitchFamily="34" charset="0"/>
            </a:endParaRPr>
          </a:p>
        </p:txBody>
      </p:sp>
      <p:sp>
        <p:nvSpPr>
          <p:cNvPr id="4099" name="TextBox 5"/>
          <p:cNvSpPr txBox="1"/>
          <p:nvPr/>
        </p:nvSpPr>
        <p:spPr>
          <a:xfrm>
            <a:off x="1583373" y="3164840"/>
            <a:ext cx="5976937" cy="460375"/>
          </a:xfrm>
          <a:prstGeom prst="rect">
            <a:avLst/>
          </a:prstGeom>
          <a:noFill/>
          <a:ln w="9525">
            <a:noFill/>
          </a:ln>
        </p:spPr>
        <p:txBody>
          <a:bodyPr anchor="t">
            <a:spAutoFit/>
          </a:bodyPr>
          <a:lstStyle/>
          <a:p>
            <a:pPr>
              <a:spcBef>
                <a:spcPct val="50000"/>
              </a:spcBef>
              <a:buClr>
                <a:schemeClr val="tx1"/>
              </a:buClr>
            </a:pPr>
            <a:r>
              <a:rPr lang="zh-CN" altLang="en-US" b="1" dirty="0">
                <a:sym typeface="+mn-ea"/>
              </a:rPr>
              <a:t>网络空间安全学院         </a:t>
            </a:r>
            <a:r>
              <a:rPr lang="en-US" altLang="zh-CN" b="1" dirty="0">
                <a:latin typeface="Arial" panose="020B0604020202020204" pitchFamily="34" charset="0"/>
              </a:rPr>
              <a:t> </a:t>
            </a:r>
            <a:r>
              <a:rPr lang="zh-CN" altLang="en-US" b="1" dirty="0">
                <a:latin typeface="Arial" panose="020B0604020202020204" pitchFamily="34" charset="0"/>
              </a:rPr>
              <a:t>张祯</a:t>
            </a:r>
          </a:p>
        </p:txBody>
      </p:sp>
      <p:sp>
        <p:nvSpPr>
          <p:cNvPr id="4100" name="TextBox 6"/>
          <p:cNvSpPr txBox="1"/>
          <p:nvPr/>
        </p:nvSpPr>
        <p:spPr>
          <a:xfrm>
            <a:off x="1669733" y="4450398"/>
            <a:ext cx="5976937" cy="1014730"/>
          </a:xfrm>
          <a:prstGeom prst="rect">
            <a:avLst/>
          </a:prstGeom>
          <a:noFill/>
          <a:ln w="9525">
            <a:noFill/>
          </a:ln>
        </p:spPr>
        <p:txBody>
          <a:bodyPr wrap="square" anchor="t">
            <a:spAutoFit/>
          </a:bodyPr>
          <a:lstStyle/>
          <a:p>
            <a:pPr>
              <a:spcBef>
                <a:spcPct val="50000"/>
              </a:spcBef>
              <a:buClr>
                <a:schemeClr val="tx1"/>
              </a:buClr>
            </a:pPr>
            <a:r>
              <a:rPr lang="en-US" altLang="zh-CN" dirty="0">
                <a:latin typeface="Arial" panose="020B0604020202020204" pitchFamily="34" charset="0"/>
              </a:rPr>
              <a:t>QQ</a:t>
            </a:r>
            <a:r>
              <a:rPr lang="zh-CN" altLang="en-US" dirty="0">
                <a:latin typeface="Arial" panose="020B0604020202020204" pitchFamily="34" charset="0"/>
              </a:rPr>
              <a:t>群</a:t>
            </a:r>
            <a:r>
              <a:rPr lang="en-US" altLang="zh-CN" dirty="0">
                <a:latin typeface="Arial" panose="020B0604020202020204" pitchFamily="34" charset="0"/>
              </a:rPr>
              <a:t>: </a:t>
            </a:r>
            <a:r>
              <a:rPr lang="en-US" altLang="zh-CN" dirty="0" smtClean="0">
                <a:sym typeface="+mn-ea"/>
              </a:rPr>
              <a:t>278314140</a:t>
            </a:r>
            <a:endParaRPr lang="en-US" altLang="zh-CN" dirty="0">
              <a:latin typeface="Arial" panose="020B0604020202020204" pitchFamily="34" charset="0"/>
            </a:endParaRPr>
          </a:p>
          <a:p>
            <a:pPr>
              <a:spcBef>
                <a:spcPct val="50000"/>
              </a:spcBef>
              <a:buClr>
                <a:schemeClr val="tx1"/>
              </a:buClr>
            </a:pPr>
            <a:r>
              <a:rPr lang="en-US" altLang="zh-CN" dirty="0">
                <a:latin typeface="Arial" panose="020B0604020202020204" pitchFamily="34" charset="0"/>
              </a:rPr>
              <a:t>email</a:t>
            </a:r>
            <a:r>
              <a:rPr lang="zh-CN" altLang="en-US" dirty="0">
                <a:latin typeface="Arial" panose="020B0604020202020204" pitchFamily="34" charset="0"/>
              </a:rPr>
              <a:t>：</a:t>
            </a:r>
            <a:r>
              <a:rPr lang="en-US" altLang="zh-CN" dirty="0" smtClean="0">
                <a:latin typeface="Arial" panose="020B0604020202020204" pitchFamily="34" charset="0"/>
              </a:rPr>
              <a:t>zhangzhen#hdu.edu.cn</a:t>
            </a:r>
            <a:endParaRPr lang="zh-CN" altLang="en-US" dirty="0">
              <a:latin typeface="Arial" panose="020B0604020202020204" pitchFamily="34" charset="0"/>
            </a:endParaRPr>
          </a:p>
        </p:txBody>
      </p:sp>
      <p:sp>
        <p:nvSpPr>
          <p:cNvPr id="4101" name="TextBox 2"/>
          <p:cNvSpPr txBox="1"/>
          <p:nvPr/>
        </p:nvSpPr>
        <p:spPr>
          <a:xfrm>
            <a:off x="1696720" y="5592763"/>
            <a:ext cx="5949950" cy="461665"/>
          </a:xfrm>
          <a:prstGeom prst="rect">
            <a:avLst/>
          </a:prstGeom>
          <a:noFill/>
          <a:ln w="9525">
            <a:noFill/>
          </a:ln>
        </p:spPr>
        <p:txBody>
          <a:bodyPr anchor="t">
            <a:spAutoFit/>
          </a:bodyPr>
          <a:lstStyle/>
          <a:p>
            <a:pPr>
              <a:spcBef>
                <a:spcPct val="50000"/>
              </a:spcBef>
              <a:buClr>
                <a:schemeClr val="tx1"/>
              </a:buClr>
            </a:pPr>
            <a:r>
              <a:rPr lang="zh-CN" altLang="en-US" dirty="0">
                <a:latin typeface="Arial" panose="020B0604020202020204" pitchFamily="34" charset="0"/>
              </a:rPr>
              <a:t>课程网站 </a:t>
            </a:r>
            <a:r>
              <a:rPr lang="en-US" altLang="zh-CN" dirty="0">
                <a:latin typeface="Arial" panose="020B0604020202020204" pitchFamily="34" charset="0"/>
              </a:rPr>
              <a:t>http://</a:t>
            </a:r>
            <a:r>
              <a:rPr lang="en-US" altLang="zh-CN" dirty="0" smtClean="0">
                <a:latin typeface="Arial" panose="020B0604020202020204" pitchFamily="34" charset="0"/>
              </a:rPr>
              <a:t>www.zjooc.cn</a:t>
            </a:r>
            <a:endParaRPr lang="en-US" altLang="zh-CN" dirty="0">
              <a:latin typeface="Arial" panose="020B0604020202020204" pitchFamily="34" charset="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lstStyle/>
          <a:p>
            <a:r>
              <a:rPr lang="zh-CN" altLang="en-US" sz="3600" smtClean="0"/>
              <a:t>操作系统课程成绩评价方法：</a:t>
            </a:r>
          </a:p>
        </p:txBody>
      </p:sp>
      <p:sp>
        <p:nvSpPr>
          <p:cNvPr id="15363" name="Rectangle 3"/>
          <p:cNvSpPr>
            <a:spLocks noGrp="1" noChangeArrowheads="1"/>
          </p:cNvSpPr>
          <p:nvPr>
            <p:ph idx="1"/>
          </p:nvPr>
        </p:nvSpPr>
        <p:spPr>
          <a:xfrm>
            <a:off x="179388" y="1196975"/>
            <a:ext cx="8785225" cy="5102225"/>
          </a:xfrm>
        </p:spPr>
        <p:txBody>
          <a:bodyPr/>
          <a:lstStyle/>
          <a:p>
            <a:pPr>
              <a:defRPr/>
            </a:pPr>
            <a:r>
              <a:rPr lang="zh-CN" altLang="en-US" sz="3600" b="1" dirty="0" smtClean="0">
                <a:solidFill>
                  <a:srgbClr val="FF0000"/>
                </a:solidFill>
              </a:rPr>
              <a:t>学期总评成绩：</a:t>
            </a:r>
            <a:endParaRPr lang="en-US" altLang="zh-CN" sz="3600" b="1" dirty="0" smtClean="0">
              <a:solidFill>
                <a:srgbClr val="FF0000"/>
              </a:solidFill>
            </a:endParaRPr>
          </a:p>
          <a:p>
            <a:pPr lvl="1">
              <a:defRPr/>
            </a:pPr>
            <a:r>
              <a:rPr lang="zh-CN" altLang="en-US" b="1" dirty="0" smtClean="0">
                <a:solidFill>
                  <a:srgbClr val="FF0000"/>
                </a:solidFill>
                <a:cs typeface="+mn-ea"/>
              </a:rPr>
              <a:t>平时成绩</a:t>
            </a:r>
            <a:r>
              <a:rPr lang="en-US" altLang="zh-CN" b="1" dirty="0" smtClean="0">
                <a:solidFill>
                  <a:srgbClr val="FF0000"/>
                </a:solidFill>
                <a:cs typeface="+mn-ea"/>
              </a:rPr>
              <a:t>40%</a:t>
            </a:r>
            <a:r>
              <a:rPr lang="zh-CN" altLang="en-US" b="1" dirty="0" smtClean="0">
                <a:solidFill>
                  <a:srgbClr val="FF0000"/>
                </a:solidFill>
                <a:cs typeface="+mn-ea"/>
              </a:rPr>
              <a:t> </a:t>
            </a:r>
            <a:r>
              <a:rPr lang="en-US" altLang="zh-CN" b="1" dirty="0" smtClean="0">
                <a:solidFill>
                  <a:srgbClr val="FF0000"/>
                </a:solidFill>
                <a:cs typeface="+mn-ea"/>
              </a:rPr>
              <a:t>+ </a:t>
            </a:r>
            <a:r>
              <a:rPr lang="zh-CN" altLang="en-US" b="1" dirty="0" smtClean="0">
                <a:solidFill>
                  <a:srgbClr val="FF0000"/>
                </a:solidFill>
                <a:cs typeface="+mn-ea"/>
              </a:rPr>
              <a:t>期末</a:t>
            </a:r>
            <a:r>
              <a:rPr lang="zh-CN" altLang="en-US" b="1" dirty="0">
                <a:solidFill>
                  <a:srgbClr val="FF0000"/>
                </a:solidFill>
                <a:cs typeface="+mn-ea"/>
              </a:rPr>
              <a:t>考试</a:t>
            </a:r>
            <a:r>
              <a:rPr lang="zh-CN" altLang="en-US" b="1" dirty="0" smtClean="0">
                <a:solidFill>
                  <a:srgbClr val="FF0000"/>
                </a:solidFill>
                <a:cs typeface="+mn-ea"/>
              </a:rPr>
              <a:t>成绩</a:t>
            </a:r>
            <a:r>
              <a:rPr lang="en-US" altLang="zh-CN" b="1" dirty="0" smtClean="0">
                <a:solidFill>
                  <a:srgbClr val="FF0000"/>
                </a:solidFill>
                <a:cs typeface="+mn-ea"/>
              </a:rPr>
              <a:t>60%</a:t>
            </a:r>
          </a:p>
          <a:p>
            <a:pPr>
              <a:defRPr/>
            </a:pPr>
            <a:r>
              <a:rPr lang="zh-CN" altLang="en-US" b="1" dirty="0" smtClean="0">
                <a:solidFill>
                  <a:srgbClr val="FF0000"/>
                </a:solidFill>
              </a:rPr>
              <a:t>平时成绩</a:t>
            </a:r>
            <a:endParaRPr lang="en-US" altLang="zh-CN" b="1" dirty="0" smtClean="0">
              <a:solidFill>
                <a:srgbClr val="FF0000"/>
              </a:solidFill>
            </a:endParaRPr>
          </a:p>
          <a:p>
            <a:pPr lvl="1">
              <a:defRPr/>
            </a:pPr>
            <a:r>
              <a:rPr lang="zh-CN" altLang="en-US" b="1" dirty="0">
                <a:solidFill>
                  <a:srgbClr val="FF0000"/>
                </a:solidFill>
                <a:cs typeface="+mn-ea"/>
              </a:rPr>
              <a:t>作业</a:t>
            </a:r>
            <a:r>
              <a:rPr lang="zh-CN" altLang="en-US" b="1" dirty="0" smtClean="0">
                <a:solidFill>
                  <a:srgbClr val="FF0000"/>
                </a:solidFill>
                <a:cs typeface="+mn-ea"/>
              </a:rPr>
              <a:t>成绩</a:t>
            </a:r>
            <a:r>
              <a:rPr lang="zh-CN" altLang="en-US" dirty="0" smtClean="0">
                <a:cs typeface="+mn-ea"/>
              </a:rPr>
              <a:t>（</a:t>
            </a:r>
            <a:r>
              <a:rPr lang="en-US" altLang="zh-CN" dirty="0" smtClean="0">
                <a:cs typeface="+mn-ea"/>
              </a:rPr>
              <a:t>4</a:t>
            </a:r>
            <a:r>
              <a:rPr lang="zh-CN" altLang="en-US" dirty="0" smtClean="0">
                <a:cs typeface="+mn-ea"/>
              </a:rPr>
              <a:t>次</a:t>
            </a:r>
            <a:r>
              <a:rPr lang="zh-CN" altLang="en-US" dirty="0" smtClean="0">
                <a:cs typeface="+mn-ea"/>
              </a:rPr>
              <a:t>左右）        </a:t>
            </a:r>
            <a:r>
              <a:rPr lang="en-US" altLang="zh-CN" dirty="0" smtClean="0">
                <a:cs typeface="+mn-ea"/>
              </a:rPr>
              <a:t>30</a:t>
            </a:r>
            <a:r>
              <a:rPr lang="zh-CN" altLang="en-US" dirty="0" smtClean="0">
                <a:cs typeface="+mn-ea"/>
              </a:rPr>
              <a:t>分</a:t>
            </a:r>
            <a:endParaRPr lang="zh-CN" altLang="en-US" dirty="0">
              <a:cs typeface="+mn-ea"/>
            </a:endParaRPr>
          </a:p>
          <a:p>
            <a:pPr lvl="1">
              <a:defRPr/>
            </a:pPr>
            <a:r>
              <a:rPr lang="zh-CN" altLang="en-US" b="1" dirty="0">
                <a:solidFill>
                  <a:srgbClr val="FF0000"/>
                </a:solidFill>
                <a:cs typeface="+mn-ea"/>
              </a:rPr>
              <a:t>课堂测试</a:t>
            </a:r>
            <a:r>
              <a:rPr lang="zh-CN" altLang="en-US" b="1" dirty="0" smtClean="0">
                <a:solidFill>
                  <a:srgbClr val="FF0000"/>
                </a:solidFill>
                <a:cs typeface="+mn-ea"/>
              </a:rPr>
              <a:t>成绩</a:t>
            </a:r>
            <a:r>
              <a:rPr lang="zh-CN" altLang="en-US" dirty="0" smtClean="0">
                <a:cs typeface="+mn-ea"/>
              </a:rPr>
              <a:t>（</a:t>
            </a:r>
            <a:r>
              <a:rPr lang="en-US" altLang="zh-CN" dirty="0" smtClean="0">
                <a:cs typeface="+mn-ea"/>
              </a:rPr>
              <a:t>3</a:t>
            </a:r>
            <a:r>
              <a:rPr lang="zh-CN" altLang="en-US" dirty="0" smtClean="0">
                <a:cs typeface="+mn-ea"/>
              </a:rPr>
              <a:t>次</a:t>
            </a:r>
            <a:r>
              <a:rPr lang="zh-CN" altLang="en-US" dirty="0" smtClean="0">
                <a:cs typeface="+mn-ea"/>
              </a:rPr>
              <a:t>左右） </a:t>
            </a:r>
            <a:r>
              <a:rPr lang="zh-CN" altLang="en-US" dirty="0" smtClean="0">
                <a:cs typeface="+mn-ea"/>
              </a:rPr>
              <a:t>  </a:t>
            </a:r>
            <a:r>
              <a:rPr lang="en-US" altLang="zh-CN" dirty="0" smtClean="0">
                <a:cs typeface="+mn-ea"/>
              </a:rPr>
              <a:t>40</a:t>
            </a:r>
            <a:r>
              <a:rPr lang="zh-CN" altLang="en-US" dirty="0" smtClean="0">
                <a:cs typeface="+mn-ea"/>
              </a:rPr>
              <a:t>分</a:t>
            </a:r>
            <a:endParaRPr lang="en-US" altLang="zh-CN" dirty="0" smtClean="0">
              <a:cs typeface="+mn-ea"/>
            </a:endParaRPr>
          </a:p>
          <a:p>
            <a:pPr lvl="1">
              <a:defRPr/>
            </a:pPr>
            <a:r>
              <a:rPr lang="zh-CN" altLang="en-US" b="1" dirty="0">
                <a:solidFill>
                  <a:srgbClr val="FF0000"/>
                </a:solidFill>
                <a:cs typeface="+mn-ea"/>
              </a:rPr>
              <a:t>案例分析成绩</a:t>
            </a:r>
            <a:r>
              <a:rPr lang="zh-CN" altLang="en-US" dirty="0">
                <a:cs typeface="+mn-ea"/>
              </a:rPr>
              <a:t>：针对</a:t>
            </a:r>
            <a:r>
              <a:rPr lang="en-US" altLang="zh-CN" dirty="0">
                <a:cs typeface="+mn-ea"/>
              </a:rPr>
              <a:t>Linux</a:t>
            </a:r>
            <a:r>
              <a:rPr lang="zh-CN" altLang="en-US" dirty="0">
                <a:cs typeface="+mn-ea"/>
              </a:rPr>
              <a:t>源代码进行</a:t>
            </a:r>
            <a:r>
              <a:rPr lang="zh-CN" altLang="en-US" dirty="0" smtClean="0">
                <a:cs typeface="+mn-ea"/>
              </a:rPr>
              <a:t>讨论等 </a:t>
            </a:r>
            <a:r>
              <a:rPr lang="en-US" altLang="zh-CN" dirty="0" smtClean="0">
                <a:cs typeface="+mn-ea"/>
              </a:rPr>
              <a:t>10</a:t>
            </a:r>
            <a:r>
              <a:rPr lang="zh-CN" altLang="en-US" dirty="0" smtClean="0">
                <a:cs typeface="+mn-ea"/>
              </a:rPr>
              <a:t>分</a:t>
            </a:r>
            <a:endParaRPr lang="zh-CN" altLang="en-US" dirty="0">
              <a:cs typeface="+mn-ea"/>
            </a:endParaRPr>
          </a:p>
          <a:p>
            <a:pPr lvl="1">
              <a:defRPr/>
            </a:pPr>
            <a:r>
              <a:rPr lang="zh-CN" altLang="en-US" b="1" dirty="0" smtClean="0">
                <a:solidFill>
                  <a:srgbClr val="FF0000"/>
                </a:solidFill>
                <a:cs typeface="+mn-ea"/>
              </a:rPr>
              <a:t>课堂互动成绩</a:t>
            </a:r>
            <a:r>
              <a:rPr lang="zh-CN" altLang="en-US" dirty="0" smtClean="0">
                <a:cs typeface="+mn-ea"/>
              </a:rPr>
              <a:t>：考勤、课堂</a:t>
            </a:r>
            <a:r>
              <a:rPr lang="zh-CN" altLang="en-US" dirty="0">
                <a:cs typeface="+mn-ea"/>
              </a:rPr>
              <a:t>上提问、</a:t>
            </a:r>
            <a:r>
              <a:rPr lang="zh-CN" altLang="en-US" dirty="0" smtClean="0">
                <a:cs typeface="+mn-ea"/>
              </a:rPr>
              <a:t>课后</a:t>
            </a:r>
            <a:r>
              <a:rPr lang="zh-CN" altLang="en-US" dirty="0" smtClean="0">
                <a:cs typeface="+mn-ea"/>
              </a:rPr>
              <a:t>实践、报告等等    </a:t>
            </a:r>
            <a:r>
              <a:rPr lang="en-US" altLang="zh-CN" dirty="0" smtClean="0">
                <a:cs typeface="+mn-ea"/>
              </a:rPr>
              <a:t>20</a:t>
            </a:r>
            <a:r>
              <a:rPr lang="zh-CN" altLang="en-US" dirty="0" smtClean="0">
                <a:cs typeface="+mn-ea"/>
              </a:rPr>
              <a:t>分</a:t>
            </a:r>
            <a:endParaRPr lang="zh-CN" altLang="en-US" dirty="0">
              <a:cs typeface="+mn-ea"/>
            </a:endParaRPr>
          </a:p>
          <a:p>
            <a:pPr marL="457200" lvl="1" indent="0">
              <a:buFontTx/>
              <a:buNone/>
              <a:defRPr/>
            </a:pPr>
            <a:r>
              <a:rPr lang="zh-CN" altLang="en-US" dirty="0">
                <a:cs typeface="+mn-ea"/>
              </a:rPr>
              <a:t>平时</a:t>
            </a:r>
            <a:r>
              <a:rPr lang="zh-CN" altLang="en-US" dirty="0" smtClean="0">
                <a:cs typeface="+mn-ea"/>
              </a:rPr>
              <a:t>成绩组成分数仅供参考，可以根据实际情况进行微调</a:t>
            </a:r>
            <a:endParaRPr lang="zh-CN" altLang="en-US" dirty="0">
              <a:cs typeface="+mn-ea"/>
            </a:endParaRPr>
          </a:p>
          <a:p>
            <a:pPr>
              <a:buFontTx/>
              <a:buNone/>
              <a:defRPr/>
            </a:pPr>
            <a:endParaRPr lang="zh-CN" altLang="en-US" sz="2800" b="1" dirty="0" smtClean="0"/>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ext Box 2"/>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en-US" altLang="zh-CN" sz="1400">
                <a:solidFill>
                  <a:schemeClr val="tx2"/>
                </a:solidFill>
                <a:latin typeface="Times New Roman" panose="02020603050405020304" pitchFamily="18" charset="0"/>
              </a:rPr>
              <a:t>7</a:t>
            </a:r>
          </a:p>
        </p:txBody>
      </p:sp>
      <p:sp>
        <p:nvSpPr>
          <p:cNvPr id="801796" name="Rectangle 4"/>
          <p:cNvSpPr>
            <a:spLocks noChangeArrowheads="1"/>
          </p:cNvSpPr>
          <p:nvPr/>
        </p:nvSpPr>
        <p:spPr bwMode="auto">
          <a:xfrm>
            <a:off x="90488" y="12700"/>
            <a:ext cx="7434262" cy="1350963"/>
          </a:xfrm>
          <a:prstGeom prst="rect">
            <a:avLst/>
          </a:prstGeom>
          <a:noFill/>
          <a:ln>
            <a:noFill/>
          </a:ln>
          <a:effectLst/>
        </p:spPr>
        <p:txBody>
          <a:bodyPr>
            <a:spAutoFit/>
          </a:bodyPr>
          <a:lstStyle/>
          <a:p>
            <a:pPr marL="533400" indent="-533400" eaLnBrk="0" hangingPunct="0">
              <a:lnSpc>
                <a:spcPct val="130000"/>
              </a:lnSpc>
              <a:spcBef>
                <a:spcPct val="30000"/>
              </a:spcBef>
              <a:buFont typeface="Wingdings" panose="05000000000000000000" pitchFamily="2" charset="2"/>
              <a:buNone/>
              <a:defRPr/>
            </a:pPr>
            <a:r>
              <a:rPr lang="zh-CN" altLang="en-US" sz="3600" b="1" dirty="0">
                <a:solidFill>
                  <a:srgbClr val="990000"/>
                </a:solidFill>
                <a:effectLst>
                  <a:outerShdw blurRad="38100" dist="38100" dir="2700000" algn="tl">
                    <a:srgbClr val="C0C0C0"/>
                  </a:outerShdw>
                </a:effectLst>
                <a:latin typeface="Times New Roman" panose="02020603050405020304" pitchFamily="18" charset="0"/>
                <a:sym typeface="+mn-ea"/>
              </a:rPr>
              <a:t>二</a:t>
            </a:r>
            <a:r>
              <a:rPr lang="en-US" altLang="zh-CN" sz="3600" b="1" dirty="0">
                <a:solidFill>
                  <a:srgbClr val="990000"/>
                </a:solidFill>
                <a:effectLst>
                  <a:outerShdw blurRad="38100" dist="38100" dir="2700000" algn="tl">
                    <a:srgbClr val="C0C0C0"/>
                  </a:outerShdw>
                </a:effectLst>
                <a:latin typeface="Times New Roman" panose="02020603050405020304" pitchFamily="18" charset="0"/>
                <a:sym typeface="+mn-ea"/>
              </a:rPr>
              <a:t>.  </a:t>
            </a:r>
            <a:r>
              <a:rPr lang="zh-CN" altLang="en-US" sz="3600" b="1" dirty="0">
                <a:solidFill>
                  <a:srgbClr val="990000"/>
                </a:solidFill>
                <a:effectLst>
                  <a:outerShdw blurRad="38100" dist="38100" dir="2700000" algn="tl">
                    <a:srgbClr val="C0C0C0"/>
                  </a:outerShdw>
                </a:effectLst>
                <a:latin typeface="Times New Roman" panose="02020603050405020304" pitchFamily="18" charset="0"/>
                <a:sym typeface="+mn-ea"/>
              </a:rPr>
              <a:t>实例</a:t>
            </a:r>
            <a:r>
              <a:rPr lang="zh-CN" altLang="en-US" sz="3600" b="1" dirty="0">
                <a:solidFill>
                  <a:srgbClr val="990000"/>
                </a:solidFill>
                <a:effectLst>
                  <a:outerShdw blurRad="38100" dist="38100" dir="2700000" algn="tl">
                    <a:srgbClr val="C0C0C0"/>
                  </a:outerShdw>
                </a:effectLst>
                <a:sym typeface="+mn-ea"/>
              </a:rPr>
              <a:t>操作系统的结构</a:t>
            </a:r>
          </a:p>
          <a:p>
            <a:pPr marL="533400" indent="-533400" eaLnBrk="0" hangingPunct="0">
              <a:lnSpc>
                <a:spcPct val="115000"/>
              </a:lnSpc>
              <a:spcBef>
                <a:spcPct val="10000"/>
              </a:spcBef>
              <a:buFont typeface="Wingdings" panose="05000000000000000000" pitchFamily="2" charset="2"/>
              <a:buNone/>
              <a:defRPr/>
            </a:pPr>
            <a:r>
              <a:rPr lang="zh-CN" altLang="en-US" sz="2800" b="1" dirty="0">
                <a:solidFill>
                  <a:srgbClr val="0000FF"/>
                </a:solidFill>
                <a:effectLst>
                  <a:outerShdw blurRad="38100" dist="38100" dir="2700000" algn="tl">
                    <a:srgbClr val="C0C0C0"/>
                  </a:outerShdw>
                </a:effectLst>
                <a:latin typeface="Times New Roman" panose="02020603050405020304" pitchFamily="18" charset="0"/>
                <a:sym typeface="+mn-ea"/>
              </a:rPr>
              <a:t>      </a:t>
            </a:r>
            <a:r>
              <a:rPr lang="en-US" altLang="zh-CN" sz="2800" b="1" dirty="0">
                <a:solidFill>
                  <a:srgbClr val="0000FF"/>
                </a:solidFill>
                <a:effectLst>
                  <a:outerShdw blurRad="38100" dist="38100" dir="2700000" algn="tl">
                    <a:srgbClr val="C0C0C0"/>
                  </a:outerShdw>
                </a:effectLst>
                <a:latin typeface="Times New Roman" panose="02020603050405020304" pitchFamily="18" charset="0"/>
                <a:sym typeface="+mn-ea"/>
              </a:rPr>
              <a:t>(1) UNIX</a:t>
            </a:r>
            <a:r>
              <a:rPr lang="zh-CN" altLang="en-US" sz="2800" b="1" dirty="0">
                <a:solidFill>
                  <a:srgbClr val="0000FF"/>
                </a:solidFill>
                <a:effectLst>
                  <a:outerShdw blurRad="38100" dist="38100" dir="2700000" algn="tl">
                    <a:srgbClr val="C0C0C0"/>
                  </a:outerShdw>
                </a:effectLst>
                <a:latin typeface="Times New Roman" panose="02020603050405020304" pitchFamily="18" charset="0"/>
                <a:sym typeface="+mn-ea"/>
              </a:rPr>
              <a:t>操作系统的结构：整体式</a:t>
            </a:r>
          </a:p>
        </p:txBody>
      </p:sp>
      <p:grpSp>
        <p:nvGrpSpPr>
          <p:cNvPr id="2" name="Group 10"/>
          <p:cNvGrpSpPr/>
          <p:nvPr/>
        </p:nvGrpSpPr>
        <p:grpSpPr bwMode="auto">
          <a:xfrm>
            <a:off x="4895850" y="1400175"/>
            <a:ext cx="3814763" cy="2605088"/>
            <a:chOff x="2868" y="750"/>
            <a:chExt cx="2403" cy="1641"/>
          </a:xfrm>
        </p:grpSpPr>
        <p:graphicFrame>
          <p:nvGraphicFramePr>
            <p:cNvPr id="151556" name="Object 7"/>
            <p:cNvGraphicFramePr>
              <a:graphicFrameLocks noChangeAspect="1"/>
            </p:cNvGraphicFramePr>
            <p:nvPr/>
          </p:nvGraphicFramePr>
          <p:xfrm>
            <a:off x="2868" y="750"/>
            <a:ext cx="2403" cy="1258"/>
          </p:xfrm>
          <a:graphic>
            <a:graphicData uri="http://schemas.openxmlformats.org/presentationml/2006/ole">
              <mc:AlternateContent xmlns:mc="http://schemas.openxmlformats.org/markup-compatibility/2006">
                <mc:Choice xmlns:v="urn:schemas-microsoft-com:vml" Requires="v">
                  <p:oleObj spid="_x0000_s151584" r:id="rId4" imgW="2305050" imgH="1200150" progId="MSPhotoEd.3">
                    <p:embed/>
                  </p:oleObj>
                </mc:Choice>
                <mc:Fallback>
                  <p:oleObj r:id="rId4" imgW="2305050" imgH="1200150" progId="MSPhotoEd.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8" y="750"/>
                          <a:ext cx="2403" cy="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1557" name="Text Box 9"/>
            <p:cNvSpPr txBox="1">
              <a:spLocks noChangeArrowheads="1"/>
            </p:cNvSpPr>
            <p:nvPr/>
          </p:nvSpPr>
          <p:spPr bwMode="auto">
            <a:xfrm>
              <a:off x="3227" y="2179"/>
              <a:ext cx="18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600" b="1">
                  <a:latin typeface="Times New Roman" panose="02020603050405020304" pitchFamily="18" charset="0"/>
                </a:rPr>
                <a:t>UNIX</a:t>
              </a:r>
              <a:r>
                <a:rPr lang="zh-CN" altLang="en-US" sz="1600" b="1">
                  <a:latin typeface="Times New Roman" panose="02020603050405020304" pitchFamily="18" charset="0"/>
                </a:rPr>
                <a:t>操作系统结构示意图</a:t>
              </a:r>
            </a:p>
          </p:txBody>
        </p:sp>
      </p:grpSp>
      <p:sp>
        <p:nvSpPr>
          <p:cNvPr id="801804" name="Rectangle 12"/>
          <p:cNvSpPr>
            <a:spLocks noChangeArrowheads="1"/>
          </p:cNvSpPr>
          <p:nvPr/>
        </p:nvSpPr>
        <p:spPr bwMode="auto">
          <a:xfrm>
            <a:off x="65088" y="1374775"/>
            <a:ext cx="4573587"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marL="1295400" indent="-265430"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pPr>
            <a:r>
              <a:rPr lang="en-US" altLang="zh-CN" b="1">
                <a:solidFill>
                  <a:srgbClr val="000099"/>
                </a:solidFill>
                <a:latin typeface="宋体" panose="02010600030101010101" pitchFamily="2" charset="-122"/>
              </a:rPr>
              <a:t>① </a:t>
            </a:r>
            <a:r>
              <a:rPr lang="en-US" altLang="zh-CN" b="1">
                <a:solidFill>
                  <a:srgbClr val="000099"/>
                </a:solidFill>
                <a:latin typeface="Times New Roman" panose="02020603050405020304" pitchFamily="18" charset="0"/>
              </a:rPr>
              <a:t>UNIX</a:t>
            </a:r>
            <a:r>
              <a:rPr lang="zh-CN" altLang="en-US" b="1">
                <a:solidFill>
                  <a:srgbClr val="000099"/>
                </a:solidFill>
                <a:latin typeface="Times New Roman" panose="02020603050405020304" pitchFamily="18" charset="0"/>
              </a:rPr>
              <a:t>核心层 </a:t>
            </a:r>
          </a:p>
          <a:p>
            <a:pPr lvl="2">
              <a:lnSpc>
                <a:spcPct val="115000"/>
              </a:lnSpc>
              <a:spcBef>
                <a:spcPct val="20000"/>
              </a:spcBef>
              <a:buFont typeface="Wingdings" panose="05000000000000000000" pitchFamily="2" charset="2"/>
              <a:buBlip>
                <a:blip r:embed="rId6"/>
              </a:buBlip>
            </a:pPr>
            <a:r>
              <a:rPr lang="zh-CN" altLang="en-US" b="1">
                <a:latin typeface="Times New Roman" panose="02020603050405020304" pitchFamily="18" charset="0"/>
              </a:rPr>
              <a:t>处理机管理</a:t>
            </a:r>
          </a:p>
          <a:p>
            <a:pPr lvl="2">
              <a:lnSpc>
                <a:spcPct val="115000"/>
              </a:lnSpc>
              <a:spcBef>
                <a:spcPct val="20000"/>
              </a:spcBef>
              <a:buFont typeface="Wingdings" panose="05000000000000000000" pitchFamily="2" charset="2"/>
              <a:buBlip>
                <a:blip r:embed="rId6"/>
              </a:buBlip>
            </a:pPr>
            <a:r>
              <a:rPr lang="zh-CN" altLang="en-US" b="1">
                <a:latin typeface="Times New Roman" panose="02020603050405020304" pitchFamily="18" charset="0"/>
              </a:rPr>
              <a:t>存储管理</a:t>
            </a:r>
          </a:p>
          <a:p>
            <a:pPr lvl="2">
              <a:lnSpc>
                <a:spcPct val="115000"/>
              </a:lnSpc>
              <a:spcBef>
                <a:spcPct val="20000"/>
              </a:spcBef>
              <a:buFont typeface="Wingdings" panose="05000000000000000000" pitchFamily="2" charset="2"/>
              <a:buBlip>
                <a:blip r:embed="rId6"/>
              </a:buBlip>
            </a:pPr>
            <a:r>
              <a:rPr lang="zh-CN" altLang="en-US" b="1">
                <a:latin typeface="Times New Roman" panose="02020603050405020304" pitchFamily="18" charset="0"/>
              </a:rPr>
              <a:t>设备管理</a:t>
            </a:r>
          </a:p>
          <a:p>
            <a:pPr lvl="2">
              <a:lnSpc>
                <a:spcPct val="115000"/>
              </a:lnSpc>
              <a:spcBef>
                <a:spcPct val="20000"/>
              </a:spcBef>
              <a:buFont typeface="Wingdings" panose="05000000000000000000" pitchFamily="2" charset="2"/>
              <a:buBlip>
                <a:blip r:embed="rId6"/>
              </a:buBlip>
            </a:pPr>
            <a:r>
              <a:rPr lang="zh-CN" altLang="en-US" b="1">
                <a:latin typeface="Times New Roman" panose="02020603050405020304" pitchFamily="18" charset="0"/>
              </a:rPr>
              <a:t>文件系统</a:t>
            </a:r>
          </a:p>
        </p:txBody>
      </p:sp>
      <p:sp>
        <p:nvSpPr>
          <p:cNvPr id="801806" name="Rectangle 14"/>
          <p:cNvSpPr>
            <a:spLocks noChangeArrowheads="1"/>
          </p:cNvSpPr>
          <p:nvPr/>
        </p:nvSpPr>
        <p:spPr bwMode="auto">
          <a:xfrm>
            <a:off x="90488" y="4127500"/>
            <a:ext cx="8840787"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marL="1295400" indent="-265430"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pPr>
            <a:r>
              <a:rPr lang="en-US" altLang="zh-CN" b="1">
                <a:solidFill>
                  <a:srgbClr val="000099"/>
                </a:solidFill>
                <a:latin typeface="宋体" panose="02010600030101010101" pitchFamily="2" charset="-122"/>
              </a:rPr>
              <a:t>② </a:t>
            </a:r>
            <a:r>
              <a:rPr lang="en-US" altLang="zh-CN" b="1">
                <a:solidFill>
                  <a:srgbClr val="000099"/>
                </a:solidFill>
                <a:latin typeface="Times New Roman" panose="02020603050405020304" pitchFamily="18" charset="0"/>
              </a:rPr>
              <a:t>UNIX</a:t>
            </a:r>
            <a:r>
              <a:rPr lang="zh-CN" altLang="en-US" b="1">
                <a:solidFill>
                  <a:srgbClr val="000099"/>
                </a:solidFill>
                <a:latin typeface="Times New Roman" panose="02020603050405020304" pitchFamily="18" charset="0"/>
              </a:rPr>
              <a:t>实用层 </a:t>
            </a:r>
          </a:p>
          <a:p>
            <a:pPr lvl="2">
              <a:lnSpc>
                <a:spcPct val="115000"/>
              </a:lnSpc>
              <a:spcBef>
                <a:spcPct val="20000"/>
              </a:spcBef>
              <a:buFont typeface="Wingdings" panose="05000000000000000000" pitchFamily="2" charset="2"/>
              <a:buBlip>
                <a:blip r:embed="rId6"/>
              </a:buBlip>
            </a:pPr>
            <a:r>
              <a:rPr lang="zh-CN" altLang="en-US" b="1">
                <a:latin typeface="Times New Roman" panose="02020603050405020304" pitchFamily="18" charset="0"/>
              </a:rPr>
              <a:t>实用程序 </a:t>
            </a:r>
            <a:r>
              <a:rPr lang="en-US" altLang="zh-CN" b="1">
                <a:latin typeface="Times New Roman" panose="02020603050405020304" pitchFamily="18" charset="0"/>
              </a:rPr>
              <a:t>—— </a:t>
            </a:r>
            <a:r>
              <a:rPr lang="zh-CN" altLang="en-US" b="1">
                <a:latin typeface="Times New Roman" panose="02020603050405020304" pitchFamily="18" charset="0"/>
                <a:sym typeface="Symbol" panose="05050102010706020507" pitchFamily="18" charset="2"/>
              </a:rPr>
              <a:t>编辑程序、调试程序、系统状态监控、文件管理等实用程序</a:t>
            </a:r>
            <a:endParaRPr lang="zh-CN" altLang="en-US" b="1">
              <a:latin typeface="Times New Roman" panose="02020603050405020304" pitchFamily="18" charset="0"/>
            </a:endParaRPr>
          </a:p>
          <a:p>
            <a:pPr lvl="2">
              <a:lnSpc>
                <a:spcPct val="115000"/>
              </a:lnSpc>
              <a:spcBef>
                <a:spcPct val="20000"/>
              </a:spcBef>
              <a:buFont typeface="Wingdings" panose="05000000000000000000" pitchFamily="2" charset="2"/>
              <a:buBlip>
                <a:blip r:embed="rId6"/>
              </a:buBlip>
            </a:pPr>
            <a:r>
              <a:rPr lang="zh-CN" altLang="en-US" b="1">
                <a:latin typeface="Times New Roman" panose="02020603050405020304" pitchFamily="18" charset="0"/>
              </a:rPr>
              <a:t>存储管理软件工具 </a:t>
            </a:r>
            <a:r>
              <a:rPr lang="en-US" altLang="zh-CN" b="1">
                <a:latin typeface="Times New Roman" panose="02020603050405020304" pitchFamily="18" charset="0"/>
              </a:rPr>
              <a:t>——</a:t>
            </a:r>
            <a:r>
              <a:rPr lang="zh-CN" altLang="en-US" b="1">
                <a:latin typeface="Times New Roman" panose="02020603050405020304" pitchFamily="18" charset="0"/>
                <a:sym typeface="Symbol" panose="05050102010706020507" pitchFamily="18" charset="2"/>
              </a:rPr>
              <a:t>源代码控制程序</a:t>
            </a:r>
            <a:r>
              <a:rPr lang="en-US" altLang="zh-CN" b="1">
                <a:latin typeface="Times New Roman" panose="02020603050405020304" pitchFamily="18" charset="0"/>
                <a:sym typeface="Symbol" panose="05050102010706020507" pitchFamily="18" charset="2"/>
              </a:rPr>
              <a:t>SCCS</a:t>
            </a:r>
            <a:r>
              <a:rPr lang="zh-CN" altLang="en-US" b="1">
                <a:latin typeface="Times New Roman" panose="02020603050405020304" pitchFamily="18" charset="0"/>
                <a:sym typeface="Symbol" panose="05050102010706020507" pitchFamily="18" charset="2"/>
              </a:rPr>
              <a:t>、文档准备程序包等</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1804">
                                            <p:txEl>
                                              <p:pRg st="0" end="0"/>
                                            </p:txEl>
                                          </p:spTgt>
                                        </p:tgtEl>
                                        <p:attrNameLst>
                                          <p:attrName>style.visibility</p:attrName>
                                        </p:attrNameLst>
                                      </p:cBhvr>
                                      <p:to>
                                        <p:strVal val="visible"/>
                                      </p:to>
                                    </p:set>
                                    <p:anim calcmode="lin" valueType="num">
                                      <p:cBhvr additive="base">
                                        <p:cTn id="13" dur="500" fill="hold"/>
                                        <p:tgtEl>
                                          <p:spTgt spid="80180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0180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01804">
                                            <p:txEl>
                                              <p:pRg st="1" end="1"/>
                                            </p:txEl>
                                          </p:spTgt>
                                        </p:tgtEl>
                                        <p:attrNameLst>
                                          <p:attrName>style.visibility</p:attrName>
                                        </p:attrNameLst>
                                      </p:cBhvr>
                                      <p:to>
                                        <p:strVal val="visible"/>
                                      </p:to>
                                    </p:set>
                                    <p:anim calcmode="lin" valueType="num">
                                      <p:cBhvr additive="base">
                                        <p:cTn id="17" dur="500" fill="hold"/>
                                        <p:tgtEl>
                                          <p:spTgt spid="80180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0180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01804">
                                            <p:txEl>
                                              <p:pRg st="2" end="2"/>
                                            </p:txEl>
                                          </p:spTgt>
                                        </p:tgtEl>
                                        <p:attrNameLst>
                                          <p:attrName>style.visibility</p:attrName>
                                        </p:attrNameLst>
                                      </p:cBhvr>
                                      <p:to>
                                        <p:strVal val="visible"/>
                                      </p:to>
                                    </p:set>
                                    <p:anim calcmode="lin" valueType="num">
                                      <p:cBhvr additive="base">
                                        <p:cTn id="21" dur="500" fill="hold"/>
                                        <p:tgtEl>
                                          <p:spTgt spid="80180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0180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01804">
                                            <p:txEl>
                                              <p:pRg st="3" end="3"/>
                                            </p:txEl>
                                          </p:spTgt>
                                        </p:tgtEl>
                                        <p:attrNameLst>
                                          <p:attrName>style.visibility</p:attrName>
                                        </p:attrNameLst>
                                      </p:cBhvr>
                                      <p:to>
                                        <p:strVal val="visible"/>
                                      </p:to>
                                    </p:set>
                                    <p:anim calcmode="lin" valueType="num">
                                      <p:cBhvr additive="base">
                                        <p:cTn id="25" dur="500" fill="hold"/>
                                        <p:tgtEl>
                                          <p:spTgt spid="80180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0180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01804">
                                            <p:txEl>
                                              <p:pRg st="4" end="4"/>
                                            </p:txEl>
                                          </p:spTgt>
                                        </p:tgtEl>
                                        <p:attrNameLst>
                                          <p:attrName>style.visibility</p:attrName>
                                        </p:attrNameLst>
                                      </p:cBhvr>
                                      <p:to>
                                        <p:strVal val="visible"/>
                                      </p:to>
                                    </p:set>
                                    <p:anim calcmode="lin" valueType="num">
                                      <p:cBhvr additive="base">
                                        <p:cTn id="29" dur="500" fill="hold"/>
                                        <p:tgtEl>
                                          <p:spTgt spid="80180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0180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01806">
                                            <p:txEl>
                                              <p:pRg st="0" end="0"/>
                                            </p:txEl>
                                          </p:spTgt>
                                        </p:tgtEl>
                                        <p:attrNameLst>
                                          <p:attrName>style.visibility</p:attrName>
                                        </p:attrNameLst>
                                      </p:cBhvr>
                                      <p:to>
                                        <p:strVal val="visible"/>
                                      </p:to>
                                    </p:set>
                                    <p:anim calcmode="lin" valueType="num">
                                      <p:cBhvr additive="base">
                                        <p:cTn id="35" dur="500" fill="hold"/>
                                        <p:tgtEl>
                                          <p:spTgt spid="80180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01806">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01806">
                                            <p:txEl>
                                              <p:pRg st="1" end="1"/>
                                            </p:txEl>
                                          </p:spTgt>
                                        </p:tgtEl>
                                        <p:attrNameLst>
                                          <p:attrName>style.visibility</p:attrName>
                                        </p:attrNameLst>
                                      </p:cBhvr>
                                      <p:to>
                                        <p:strVal val="visible"/>
                                      </p:to>
                                    </p:set>
                                    <p:anim calcmode="lin" valueType="num">
                                      <p:cBhvr additive="base">
                                        <p:cTn id="39" dur="500" fill="hold"/>
                                        <p:tgtEl>
                                          <p:spTgt spid="801806">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01806">
                                            <p:txEl>
                                              <p:pRg st="1" end="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01806">
                                            <p:txEl>
                                              <p:pRg st="2" end="2"/>
                                            </p:txEl>
                                          </p:spTgt>
                                        </p:tgtEl>
                                        <p:attrNameLst>
                                          <p:attrName>style.visibility</p:attrName>
                                        </p:attrNameLst>
                                      </p:cBhvr>
                                      <p:to>
                                        <p:strVal val="visible"/>
                                      </p:to>
                                    </p:set>
                                    <p:anim calcmode="lin" valueType="num">
                                      <p:cBhvr additive="base">
                                        <p:cTn id="43" dur="500" fill="hold"/>
                                        <p:tgtEl>
                                          <p:spTgt spid="801806">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0180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ext Box 2"/>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en-US" altLang="zh-CN" sz="1400">
                <a:solidFill>
                  <a:schemeClr val="tx2"/>
                </a:solidFill>
                <a:latin typeface="Times New Roman" panose="02020603050405020304" pitchFamily="18" charset="0"/>
              </a:rPr>
              <a:t>8</a:t>
            </a:r>
          </a:p>
        </p:txBody>
      </p:sp>
      <p:grpSp>
        <p:nvGrpSpPr>
          <p:cNvPr id="2" name="Group 51"/>
          <p:cNvGrpSpPr/>
          <p:nvPr/>
        </p:nvGrpSpPr>
        <p:grpSpPr bwMode="auto">
          <a:xfrm>
            <a:off x="852488" y="1270000"/>
            <a:ext cx="7934325" cy="5162550"/>
            <a:chOff x="231" y="793"/>
            <a:chExt cx="4998" cy="3252"/>
          </a:xfrm>
        </p:grpSpPr>
        <p:sp>
          <p:nvSpPr>
            <p:cNvPr id="153603" name="Text Box 6"/>
            <p:cNvSpPr txBox="1">
              <a:spLocks noChangeArrowheads="1"/>
            </p:cNvSpPr>
            <p:nvPr/>
          </p:nvSpPr>
          <p:spPr bwMode="auto">
            <a:xfrm>
              <a:off x="1019" y="1593"/>
              <a:ext cx="3193" cy="219"/>
            </a:xfrm>
            <a:prstGeom prst="rect">
              <a:avLst/>
            </a:prstGeom>
            <a:solidFill>
              <a:srgbClr val="CCECFF"/>
            </a:solidFill>
            <a:ln w="9525">
              <a:solidFill>
                <a:srgbClr val="000000"/>
              </a:solidFill>
              <a:miter lim="800000"/>
            </a:ln>
          </p:spPr>
          <p:txBody>
            <a:bodyPr/>
            <a:lstStyle/>
            <a:p>
              <a:pPr algn="ctr" eaLnBrk="0" hangingPunct="0">
                <a:spcBef>
                  <a:spcPct val="20000"/>
                </a:spcBef>
              </a:pPr>
              <a:r>
                <a:rPr lang="zh-CN" altLang="en-US" sz="1600">
                  <a:latin typeface="Times New Roman" panose="02020603050405020304" pitchFamily="18" charset="0"/>
                </a:rPr>
                <a:t>系 统 调 用 界 面</a:t>
              </a:r>
            </a:p>
          </p:txBody>
        </p:sp>
        <p:sp>
          <p:nvSpPr>
            <p:cNvPr id="153604" name="Line 7"/>
            <p:cNvSpPr>
              <a:spLocks noChangeShapeType="1"/>
            </p:cNvSpPr>
            <p:nvPr/>
          </p:nvSpPr>
          <p:spPr bwMode="auto">
            <a:xfrm>
              <a:off x="258" y="1443"/>
              <a:ext cx="488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53605" name="Text Box 8"/>
            <p:cNvSpPr txBox="1">
              <a:spLocks noChangeArrowheads="1"/>
            </p:cNvSpPr>
            <p:nvPr/>
          </p:nvSpPr>
          <p:spPr bwMode="auto">
            <a:xfrm>
              <a:off x="3001" y="1103"/>
              <a:ext cx="1191" cy="210"/>
            </a:xfrm>
            <a:prstGeom prst="rect">
              <a:avLst/>
            </a:prstGeom>
            <a:solidFill>
              <a:srgbClr val="CCECFF"/>
            </a:solidFill>
            <a:ln w="9525">
              <a:solidFill>
                <a:srgbClr val="000000"/>
              </a:solidFill>
              <a:miter lim="800000"/>
            </a:ln>
          </p:spPr>
          <p:txBody>
            <a:bodyPr/>
            <a:lstStyle/>
            <a:p>
              <a:pPr algn="ctr" eaLnBrk="0" hangingPunct="0">
                <a:spcBef>
                  <a:spcPct val="20000"/>
                </a:spcBef>
              </a:pPr>
              <a:r>
                <a:rPr lang="zh-CN" altLang="en-US" sz="1600">
                  <a:latin typeface="Times New Roman" panose="02020603050405020304" pitchFamily="18" charset="0"/>
                </a:rPr>
                <a:t>程 序 库</a:t>
              </a:r>
            </a:p>
          </p:txBody>
        </p:sp>
        <p:sp>
          <p:nvSpPr>
            <p:cNvPr id="153606" name="Text Box 10"/>
            <p:cNvSpPr txBox="1">
              <a:spLocks noChangeArrowheads="1"/>
            </p:cNvSpPr>
            <p:nvPr/>
          </p:nvSpPr>
          <p:spPr bwMode="auto">
            <a:xfrm>
              <a:off x="2312" y="2034"/>
              <a:ext cx="1326" cy="1282"/>
            </a:xfrm>
            <a:prstGeom prst="rect">
              <a:avLst/>
            </a:prstGeom>
            <a:solidFill>
              <a:srgbClr val="CCECFF"/>
            </a:solidFill>
            <a:ln w="9525">
              <a:solidFill>
                <a:srgbClr val="000000"/>
              </a:solidFill>
              <a:miter lim="800000"/>
            </a:ln>
          </p:spPr>
          <p:txBody>
            <a:bodyPr/>
            <a:lstStyle/>
            <a:p>
              <a:pPr algn="ctr" eaLnBrk="0" hangingPunct="0">
                <a:spcBef>
                  <a:spcPct val="20000"/>
                </a:spcBef>
              </a:pPr>
              <a:endParaRPr lang="en-US" altLang="zh-CN" sz="1600">
                <a:latin typeface="Times New Roman" panose="02020603050405020304" pitchFamily="18" charset="0"/>
              </a:endParaRPr>
            </a:p>
            <a:p>
              <a:pPr eaLnBrk="0" hangingPunct="0">
                <a:spcBef>
                  <a:spcPct val="20000"/>
                </a:spcBef>
              </a:pPr>
              <a:endParaRPr lang="en-US" altLang="zh-CN" sz="1600">
                <a:latin typeface="Times New Roman" panose="02020603050405020304" pitchFamily="18" charset="0"/>
              </a:endParaRPr>
            </a:p>
          </p:txBody>
        </p:sp>
        <p:sp>
          <p:nvSpPr>
            <p:cNvPr id="153607" name="Text Box 11"/>
            <p:cNvSpPr txBox="1">
              <a:spLocks noChangeArrowheads="1"/>
            </p:cNvSpPr>
            <p:nvPr/>
          </p:nvSpPr>
          <p:spPr bwMode="auto">
            <a:xfrm>
              <a:off x="2559" y="2308"/>
              <a:ext cx="849" cy="231"/>
            </a:xfrm>
            <a:prstGeom prst="rect">
              <a:avLst/>
            </a:prstGeom>
            <a:solidFill>
              <a:srgbClr val="CCECFF"/>
            </a:solidFill>
            <a:ln w="9525">
              <a:solidFill>
                <a:srgbClr val="000000"/>
              </a:solidFill>
              <a:miter lim="800000"/>
            </a:ln>
          </p:spPr>
          <p:txBody>
            <a:bodyPr/>
            <a:lstStyle/>
            <a:p>
              <a:pPr algn="ctr" eaLnBrk="0" hangingPunct="0">
                <a:spcBef>
                  <a:spcPct val="20000"/>
                </a:spcBef>
              </a:pPr>
              <a:r>
                <a:rPr lang="zh-CN" altLang="en-US" sz="1600">
                  <a:latin typeface="Times New Roman" panose="02020603050405020304" pitchFamily="18" charset="0"/>
                </a:rPr>
                <a:t>进程通信</a:t>
              </a:r>
            </a:p>
          </p:txBody>
        </p:sp>
        <p:sp>
          <p:nvSpPr>
            <p:cNvPr id="153608" name="Text Box 12"/>
            <p:cNvSpPr txBox="1">
              <a:spLocks noChangeArrowheads="1"/>
            </p:cNvSpPr>
            <p:nvPr/>
          </p:nvSpPr>
          <p:spPr bwMode="auto">
            <a:xfrm>
              <a:off x="2559" y="2641"/>
              <a:ext cx="849" cy="231"/>
            </a:xfrm>
            <a:prstGeom prst="rect">
              <a:avLst/>
            </a:prstGeom>
            <a:solidFill>
              <a:srgbClr val="CCECFF"/>
            </a:solidFill>
            <a:ln w="9525">
              <a:solidFill>
                <a:srgbClr val="000000"/>
              </a:solidFill>
              <a:miter lim="800000"/>
            </a:ln>
          </p:spPr>
          <p:txBody>
            <a:bodyPr/>
            <a:lstStyle/>
            <a:p>
              <a:pPr algn="ctr" eaLnBrk="0" hangingPunct="0">
                <a:spcBef>
                  <a:spcPct val="20000"/>
                </a:spcBef>
              </a:pPr>
              <a:r>
                <a:rPr lang="zh-CN" altLang="en-US" sz="1600">
                  <a:latin typeface="Times New Roman" panose="02020603050405020304" pitchFamily="18" charset="0"/>
                </a:rPr>
                <a:t>进程调度</a:t>
              </a:r>
            </a:p>
          </p:txBody>
        </p:sp>
        <p:sp>
          <p:nvSpPr>
            <p:cNvPr id="153609" name="Text Box 13"/>
            <p:cNvSpPr txBox="1">
              <a:spLocks noChangeArrowheads="1"/>
            </p:cNvSpPr>
            <p:nvPr/>
          </p:nvSpPr>
          <p:spPr bwMode="auto">
            <a:xfrm>
              <a:off x="2559" y="2958"/>
              <a:ext cx="849" cy="231"/>
            </a:xfrm>
            <a:prstGeom prst="rect">
              <a:avLst/>
            </a:prstGeom>
            <a:solidFill>
              <a:srgbClr val="CCECFF"/>
            </a:solidFill>
            <a:ln w="9525">
              <a:solidFill>
                <a:srgbClr val="000000"/>
              </a:solidFill>
              <a:miter lim="800000"/>
            </a:ln>
          </p:spPr>
          <p:txBody>
            <a:bodyPr/>
            <a:lstStyle/>
            <a:p>
              <a:pPr algn="ctr" eaLnBrk="0" hangingPunct="0">
                <a:spcBef>
                  <a:spcPct val="20000"/>
                </a:spcBef>
              </a:pPr>
              <a:r>
                <a:rPr lang="zh-CN" altLang="en-US" sz="1600">
                  <a:latin typeface="Times New Roman" panose="02020603050405020304" pitchFamily="18" charset="0"/>
                </a:rPr>
                <a:t>存储管理</a:t>
              </a:r>
            </a:p>
          </p:txBody>
        </p:sp>
        <p:sp>
          <p:nvSpPr>
            <p:cNvPr id="153610" name="Text Box 14"/>
            <p:cNvSpPr txBox="1">
              <a:spLocks noChangeArrowheads="1"/>
            </p:cNvSpPr>
            <p:nvPr/>
          </p:nvSpPr>
          <p:spPr bwMode="auto">
            <a:xfrm>
              <a:off x="802" y="2034"/>
              <a:ext cx="1248" cy="328"/>
            </a:xfrm>
            <a:prstGeom prst="rect">
              <a:avLst/>
            </a:prstGeom>
            <a:solidFill>
              <a:srgbClr val="CCECFF"/>
            </a:solidFill>
            <a:ln w="9525">
              <a:solidFill>
                <a:srgbClr val="000000"/>
              </a:solidFill>
              <a:miter lim="800000"/>
            </a:ln>
          </p:spPr>
          <p:txBody>
            <a:bodyPr/>
            <a:lstStyle/>
            <a:p>
              <a:pPr algn="ctr" eaLnBrk="0" hangingPunct="0">
                <a:spcBef>
                  <a:spcPct val="20000"/>
                </a:spcBef>
              </a:pPr>
              <a:r>
                <a:rPr lang="zh-CN" altLang="en-US" sz="1600">
                  <a:latin typeface="Times New Roman" panose="02020603050405020304" pitchFamily="18" charset="0"/>
                </a:rPr>
                <a:t>文件子系统</a:t>
              </a:r>
            </a:p>
          </p:txBody>
        </p:sp>
        <p:sp>
          <p:nvSpPr>
            <p:cNvPr id="153611" name="Text Box 15"/>
            <p:cNvSpPr txBox="1">
              <a:spLocks noChangeArrowheads="1"/>
            </p:cNvSpPr>
            <p:nvPr/>
          </p:nvSpPr>
          <p:spPr bwMode="auto">
            <a:xfrm>
              <a:off x="1359" y="2528"/>
              <a:ext cx="716" cy="249"/>
            </a:xfrm>
            <a:prstGeom prst="rect">
              <a:avLst/>
            </a:prstGeom>
            <a:solidFill>
              <a:srgbClr val="CCECFF"/>
            </a:solidFill>
            <a:ln w="9525">
              <a:solidFill>
                <a:srgbClr val="000000"/>
              </a:solidFill>
              <a:miter lim="800000"/>
            </a:ln>
          </p:spPr>
          <p:txBody>
            <a:bodyPr/>
            <a:lstStyle/>
            <a:p>
              <a:pPr algn="ctr" eaLnBrk="0" hangingPunct="0">
                <a:spcBef>
                  <a:spcPct val="20000"/>
                </a:spcBef>
              </a:pPr>
              <a:r>
                <a:rPr lang="zh-CN" altLang="en-US" sz="1600">
                  <a:latin typeface="Times New Roman" panose="02020603050405020304" pitchFamily="18" charset="0"/>
                </a:rPr>
                <a:t>高速缓冲</a:t>
              </a:r>
            </a:p>
          </p:txBody>
        </p:sp>
        <p:sp>
          <p:nvSpPr>
            <p:cNvPr id="153612" name="Text Box 16"/>
            <p:cNvSpPr txBox="1">
              <a:spLocks noChangeArrowheads="1"/>
            </p:cNvSpPr>
            <p:nvPr/>
          </p:nvSpPr>
          <p:spPr bwMode="auto">
            <a:xfrm>
              <a:off x="823" y="2950"/>
              <a:ext cx="1249" cy="382"/>
            </a:xfrm>
            <a:prstGeom prst="rect">
              <a:avLst/>
            </a:prstGeom>
            <a:solidFill>
              <a:srgbClr val="CCECFF"/>
            </a:solidFill>
            <a:ln w="9525">
              <a:solidFill>
                <a:srgbClr val="000000"/>
              </a:solidFill>
              <a:miter lim="800000"/>
            </a:ln>
          </p:spPr>
          <p:txBody>
            <a:bodyPr/>
            <a:lstStyle/>
            <a:p>
              <a:pPr algn="ctr" eaLnBrk="0" hangingPunct="0">
                <a:spcBef>
                  <a:spcPct val="20000"/>
                </a:spcBef>
              </a:pPr>
              <a:r>
                <a:rPr lang="zh-CN" altLang="en-US" sz="1600">
                  <a:latin typeface="Times New Roman" panose="02020603050405020304" pitchFamily="18" charset="0"/>
                </a:rPr>
                <a:t>字符设备   块设备</a:t>
              </a:r>
            </a:p>
            <a:p>
              <a:pPr algn="ctr" eaLnBrk="0" hangingPunct="0">
                <a:spcBef>
                  <a:spcPct val="20000"/>
                </a:spcBef>
              </a:pPr>
              <a:r>
                <a:rPr lang="zh-CN" altLang="en-US" sz="1600">
                  <a:latin typeface="Times New Roman" panose="02020603050405020304" pitchFamily="18" charset="0"/>
                </a:rPr>
                <a:t>  设备驱动程序</a:t>
              </a:r>
            </a:p>
          </p:txBody>
        </p:sp>
        <p:sp>
          <p:nvSpPr>
            <p:cNvPr id="153613" name="Line 17"/>
            <p:cNvSpPr>
              <a:spLocks noChangeShapeType="1"/>
            </p:cNvSpPr>
            <p:nvPr/>
          </p:nvSpPr>
          <p:spPr bwMode="auto">
            <a:xfrm>
              <a:off x="2569" y="944"/>
              <a:ext cx="0" cy="639"/>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14" name="Text Box 18"/>
            <p:cNvSpPr txBox="1">
              <a:spLocks noChangeArrowheads="1"/>
            </p:cNvSpPr>
            <p:nvPr/>
          </p:nvSpPr>
          <p:spPr bwMode="auto">
            <a:xfrm>
              <a:off x="2130" y="793"/>
              <a:ext cx="901" cy="210"/>
            </a:xfrm>
            <a:prstGeom prst="rect">
              <a:avLst/>
            </a:prstGeom>
            <a:solidFill>
              <a:srgbClr val="CCECFF"/>
            </a:solidFill>
            <a:ln w="9525">
              <a:solidFill>
                <a:schemeClr val="tx1"/>
              </a:solidFill>
              <a:miter lim="800000"/>
            </a:ln>
          </p:spPr>
          <p:txBody>
            <a:bodyPr/>
            <a:lstStyle/>
            <a:p>
              <a:pPr algn="ctr" eaLnBrk="0" hangingPunct="0">
                <a:spcBef>
                  <a:spcPct val="20000"/>
                </a:spcBef>
              </a:pPr>
              <a:r>
                <a:rPr lang="zh-CN" altLang="en-US" sz="1600">
                  <a:latin typeface="Times New Roman" panose="02020603050405020304" pitchFamily="18" charset="0"/>
                </a:rPr>
                <a:t>用户程序</a:t>
              </a:r>
            </a:p>
          </p:txBody>
        </p:sp>
        <p:sp>
          <p:nvSpPr>
            <p:cNvPr id="153615" name="Line 19"/>
            <p:cNvSpPr>
              <a:spLocks noChangeShapeType="1"/>
            </p:cNvSpPr>
            <p:nvPr/>
          </p:nvSpPr>
          <p:spPr bwMode="auto">
            <a:xfrm>
              <a:off x="3606" y="1316"/>
              <a:ext cx="0" cy="272"/>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16" name="Line 20"/>
            <p:cNvSpPr>
              <a:spLocks noChangeShapeType="1"/>
            </p:cNvSpPr>
            <p:nvPr/>
          </p:nvSpPr>
          <p:spPr bwMode="auto">
            <a:xfrm>
              <a:off x="1850" y="1806"/>
              <a:ext cx="0" cy="227"/>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17" name="Line 22"/>
            <p:cNvSpPr>
              <a:spLocks noChangeShapeType="1"/>
            </p:cNvSpPr>
            <p:nvPr/>
          </p:nvSpPr>
          <p:spPr bwMode="auto">
            <a:xfrm>
              <a:off x="2053" y="2190"/>
              <a:ext cx="258" cy="0"/>
            </a:xfrm>
            <a:prstGeom prst="line">
              <a:avLst/>
            </a:prstGeom>
            <a:noFill/>
            <a:ln w="12700">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18" name="Line 23"/>
            <p:cNvSpPr>
              <a:spLocks noChangeShapeType="1"/>
            </p:cNvSpPr>
            <p:nvPr/>
          </p:nvSpPr>
          <p:spPr bwMode="auto">
            <a:xfrm>
              <a:off x="3031" y="911"/>
              <a:ext cx="567" cy="181"/>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19" name="Line 26"/>
            <p:cNvSpPr>
              <a:spLocks noChangeShapeType="1"/>
            </p:cNvSpPr>
            <p:nvPr/>
          </p:nvSpPr>
          <p:spPr bwMode="auto">
            <a:xfrm>
              <a:off x="1173" y="2347"/>
              <a:ext cx="0" cy="603"/>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20" name="Text Box 27"/>
            <p:cNvSpPr txBox="1">
              <a:spLocks noChangeArrowheads="1"/>
            </p:cNvSpPr>
            <p:nvPr/>
          </p:nvSpPr>
          <p:spPr bwMode="auto">
            <a:xfrm>
              <a:off x="802" y="3488"/>
              <a:ext cx="4109" cy="202"/>
            </a:xfrm>
            <a:prstGeom prst="rect">
              <a:avLst/>
            </a:prstGeom>
            <a:solidFill>
              <a:srgbClr val="CCECFF"/>
            </a:solidFill>
            <a:ln w="9525">
              <a:solidFill>
                <a:srgbClr val="000000"/>
              </a:solidFill>
              <a:miter lim="800000"/>
            </a:ln>
          </p:spPr>
          <p:txBody>
            <a:bodyPr/>
            <a:lstStyle/>
            <a:p>
              <a:pPr algn="ctr" eaLnBrk="0" hangingPunct="0">
                <a:spcBef>
                  <a:spcPct val="20000"/>
                </a:spcBef>
              </a:pPr>
              <a:r>
                <a:rPr lang="en-US" altLang="zh-CN" sz="1600">
                  <a:latin typeface="Times New Roman" panose="02020603050405020304" pitchFamily="18" charset="0"/>
                </a:rPr>
                <a:t> </a:t>
              </a:r>
              <a:r>
                <a:rPr lang="zh-CN" altLang="en-US" sz="1600">
                  <a:latin typeface="Times New Roman" panose="02020603050405020304" pitchFamily="18" charset="0"/>
                </a:rPr>
                <a:t>硬 件 控 制</a:t>
              </a:r>
            </a:p>
          </p:txBody>
        </p:sp>
        <p:sp>
          <p:nvSpPr>
            <p:cNvPr id="153621" name="Text Box 28"/>
            <p:cNvSpPr txBox="1">
              <a:spLocks noChangeArrowheads="1"/>
            </p:cNvSpPr>
            <p:nvPr/>
          </p:nvSpPr>
          <p:spPr bwMode="auto">
            <a:xfrm>
              <a:off x="833" y="3843"/>
              <a:ext cx="4109" cy="202"/>
            </a:xfrm>
            <a:prstGeom prst="rect">
              <a:avLst/>
            </a:prstGeom>
            <a:solidFill>
              <a:srgbClr val="CCECFF"/>
            </a:solidFill>
            <a:ln w="9525">
              <a:solidFill>
                <a:srgbClr val="000000"/>
              </a:solidFill>
              <a:miter lim="800000"/>
            </a:ln>
          </p:spPr>
          <p:txBody>
            <a:bodyPr/>
            <a:lstStyle/>
            <a:p>
              <a:pPr algn="ctr" eaLnBrk="0" hangingPunct="0">
                <a:spcBef>
                  <a:spcPct val="20000"/>
                </a:spcBef>
              </a:pPr>
              <a:r>
                <a:rPr lang="en-US" altLang="zh-CN" sz="1600">
                  <a:latin typeface="Times New Roman" panose="02020603050405020304" pitchFamily="18" charset="0"/>
                </a:rPr>
                <a:t> </a:t>
              </a:r>
              <a:r>
                <a:rPr lang="zh-CN" altLang="en-US" sz="1600">
                  <a:latin typeface="Times New Roman" panose="02020603050405020304" pitchFamily="18" charset="0"/>
                </a:rPr>
                <a:t>硬       件 </a:t>
              </a:r>
            </a:p>
          </p:txBody>
        </p:sp>
        <p:sp>
          <p:nvSpPr>
            <p:cNvPr id="153622" name="Line 29"/>
            <p:cNvSpPr>
              <a:spLocks noChangeShapeType="1"/>
            </p:cNvSpPr>
            <p:nvPr/>
          </p:nvSpPr>
          <p:spPr bwMode="auto">
            <a:xfrm>
              <a:off x="340" y="3773"/>
              <a:ext cx="4889" cy="0"/>
            </a:xfrm>
            <a:prstGeom prst="line">
              <a:avLst/>
            </a:prstGeom>
            <a:noFill/>
            <a:ln w="9525" cap="rnd">
              <a:solidFill>
                <a:srgbClr val="00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53623" name="Text Box 32"/>
            <p:cNvSpPr txBox="1">
              <a:spLocks noChangeArrowheads="1"/>
            </p:cNvSpPr>
            <p:nvPr/>
          </p:nvSpPr>
          <p:spPr bwMode="auto">
            <a:xfrm>
              <a:off x="231" y="1230"/>
              <a:ext cx="55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20000"/>
                </a:spcBef>
              </a:pPr>
              <a:r>
                <a:rPr lang="zh-CN" altLang="en-US" sz="1600">
                  <a:latin typeface="Times New Roman" panose="02020603050405020304" pitchFamily="18" charset="0"/>
                </a:rPr>
                <a:t>用户级</a:t>
              </a:r>
            </a:p>
          </p:txBody>
        </p:sp>
        <p:sp>
          <p:nvSpPr>
            <p:cNvPr id="153624" name="Text Box 33"/>
            <p:cNvSpPr txBox="1">
              <a:spLocks noChangeArrowheads="1"/>
            </p:cNvSpPr>
            <p:nvPr/>
          </p:nvSpPr>
          <p:spPr bwMode="auto">
            <a:xfrm>
              <a:off x="232" y="1438"/>
              <a:ext cx="55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20000"/>
                </a:spcBef>
              </a:pPr>
              <a:r>
                <a:rPr lang="zh-CN" altLang="en-US" sz="1600">
                  <a:latin typeface="Times New Roman" panose="02020603050405020304" pitchFamily="18" charset="0"/>
                </a:rPr>
                <a:t>核心级</a:t>
              </a:r>
            </a:p>
          </p:txBody>
        </p:sp>
        <p:sp>
          <p:nvSpPr>
            <p:cNvPr id="153625" name="Text Box 34"/>
            <p:cNvSpPr txBox="1">
              <a:spLocks noChangeArrowheads="1"/>
            </p:cNvSpPr>
            <p:nvPr/>
          </p:nvSpPr>
          <p:spPr bwMode="auto">
            <a:xfrm>
              <a:off x="241" y="3768"/>
              <a:ext cx="55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20000"/>
                </a:spcBef>
              </a:pPr>
              <a:r>
                <a:rPr lang="zh-CN" altLang="en-US" sz="1600">
                  <a:latin typeface="Times New Roman" panose="02020603050405020304" pitchFamily="18" charset="0"/>
                </a:rPr>
                <a:t>硬件层</a:t>
              </a:r>
            </a:p>
          </p:txBody>
        </p:sp>
        <p:sp>
          <p:nvSpPr>
            <p:cNvPr id="153626" name="Text Box 36"/>
            <p:cNvSpPr txBox="1">
              <a:spLocks noChangeArrowheads="1"/>
            </p:cNvSpPr>
            <p:nvPr/>
          </p:nvSpPr>
          <p:spPr bwMode="auto">
            <a:xfrm>
              <a:off x="2364" y="2040"/>
              <a:ext cx="128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20000"/>
                </a:spcBef>
              </a:pPr>
              <a:r>
                <a:rPr lang="zh-CN" altLang="en-US" sz="1600">
                  <a:latin typeface="Times New Roman" panose="02020603050405020304" pitchFamily="18" charset="0"/>
                </a:rPr>
                <a:t>进程管理与存储管理</a:t>
              </a:r>
            </a:p>
          </p:txBody>
        </p:sp>
        <p:sp>
          <p:nvSpPr>
            <p:cNvPr id="153627" name="Line 37"/>
            <p:cNvSpPr>
              <a:spLocks noChangeShapeType="1"/>
            </p:cNvSpPr>
            <p:nvPr/>
          </p:nvSpPr>
          <p:spPr bwMode="auto">
            <a:xfrm>
              <a:off x="2940" y="1816"/>
              <a:ext cx="0" cy="227"/>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28" name="Line 38"/>
            <p:cNvSpPr>
              <a:spLocks noChangeShapeType="1"/>
            </p:cNvSpPr>
            <p:nvPr/>
          </p:nvSpPr>
          <p:spPr bwMode="auto">
            <a:xfrm>
              <a:off x="1851" y="2347"/>
              <a:ext cx="0" cy="181"/>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29" name="Line 39"/>
            <p:cNvSpPr>
              <a:spLocks noChangeShapeType="1"/>
            </p:cNvSpPr>
            <p:nvPr/>
          </p:nvSpPr>
          <p:spPr bwMode="auto">
            <a:xfrm>
              <a:off x="1852" y="2762"/>
              <a:ext cx="0" cy="181"/>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30" name="Line 40"/>
            <p:cNvSpPr>
              <a:spLocks noChangeShapeType="1"/>
            </p:cNvSpPr>
            <p:nvPr/>
          </p:nvSpPr>
          <p:spPr bwMode="auto">
            <a:xfrm>
              <a:off x="1493" y="3312"/>
              <a:ext cx="0" cy="181"/>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31" name="Line 41"/>
            <p:cNvSpPr>
              <a:spLocks noChangeShapeType="1"/>
            </p:cNvSpPr>
            <p:nvPr/>
          </p:nvSpPr>
          <p:spPr bwMode="auto">
            <a:xfrm>
              <a:off x="2988" y="3313"/>
              <a:ext cx="0" cy="181"/>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32" name="Text Box 42"/>
            <p:cNvSpPr txBox="1">
              <a:spLocks noChangeArrowheads="1"/>
            </p:cNvSpPr>
            <p:nvPr/>
          </p:nvSpPr>
          <p:spPr bwMode="auto">
            <a:xfrm>
              <a:off x="3879" y="2044"/>
              <a:ext cx="832" cy="1063"/>
            </a:xfrm>
            <a:prstGeom prst="rect">
              <a:avLst/>
            </a:prstGeom>
            <a:solidFill>
              <a:srgbClr val="CCECFF"/>
            </a:solidFill>
            <a:ln w="9525">
              <a:solidFill>
                <a:srgbClr val="000000"/>
              </a:solidFill>
              <a:miter lim="800000"/>
            </a:ln>
          </p:spPr>
          <p:txBody>
            <a:bodyPr/>
            <a:lstStyle/>
            <a:p>
              <a:pPr algn="ctr" eaLnBrk="0" hangingPunct="0">
                <a:spcBef>
                  <a:spcPct val="20000"/>
                </a:spcBef>
              </a:pPr>
              <a:endParaRPr lang="en-US" altLang="zh-CN" sz="1600">
                <a:latin typeface="Times New Roman" panose="02020603050405020304" pitchFamily="18" charset="0"/>
              </a:endParaRPr>
            </a:p>
            <a:p>
              <a:pPr eaLnBrk="0" hangingPunct="0">
                <a:spcBef>
                  <a:spcPct val="20000"/>
                </a:spcBef>
              </a:pPr>
              <a:endParaRPr lang="en-US" altLang="zh-CN" sz="1600">
                <a:latin typeface="Times New Roman" panose="02020603050405020304" pitchFamily="18" charset="0"/>
              </a:endParaRPr>
            </a:p>
          </p:txBody>
        </p:sp>
        <p:sp>
          <p:nvSpPr>
            <p:cNvPr id="153633" name="Line 43"/>
            <p:cNvSpPr>
              <a:spLocks noChangeShapeType="1"/>
            </p:cNvSpPr>
            <p:nvPr/>
          </p:nvSpPr>
          <p:spPr bwMode="auto">
            <a:xfrm>
              <a:off x="3638" y="2191"/>
              <a:ext cx="258" cy="0"/>
            </a:xfrm>
            <a:prstGeom prst="line">
              <a:avLst/>
            </a:prstGeom>
            <a:noFill/>
            <a:ln w="12700">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3634" name="Text Box 46"/>
            <p:cNvSpPr txBox="1">
              <a:spLocks noChangeArrowheads="1"/>
            </p:cNvSpPr>
            <p:nvPr/>
          </p:nvSpPr>
          <p:spPr bwMode="auto">
            <a:xfrm>
              <a:off x="3977" y="2095"/>
              <a:ext cx="66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spcBef>
                  <a:spcPct val="20000"/>
                </a:spcBef>
              </a:pPr>
              <a:r>
                <a:rPr lang="zh-CN" altLang="en-US" sz="1600">
                  <a:latin typeface="Times New Roman" panose="02020603050405020304" pitchFamily="18" charset="0"/>
                </a:rPr>
                <a:t>网络管理</a:t>
              </a:r>
            </a:p>
          </p:txBody>
        </p:sp>
        <p:sp>
          <p:nvSpPr>
            <p:cNvPr id="153635" name="Text Box 47"/>
            <p:cNvSpPr txBox="1">
              <a:spLocks noChangeArrowheads="1"/>
            </p:cNvSpPr>
            <p:nvPr/>
          </p:nvSpPr>
          <p:spPr bwMode="auto">
            <a:xfrm>
              <a:off x="3968" y="2398"/>
              <a:ext cx="663" cy="21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pPr algn="ctr" eaLnBrk="0" hangingPunct="0">
                <a:spcBef>
                  <a:spcPct val="20000"/>
                </a:spcBef>
              </a:pPr>
              <a:r>
                <a:rPr lang="zh-CN" altLang="en-US" sz="1600">
                  <a:latin typeface="Times New Roman" panose="02020603050405020304" pitchFamily="18" charset="0"/>
                </a:rPr>
                <a:t>网络协议</a:t>
              </a:r>
            </a:p>
          </p:txBody>
        </p:sp>
        <p:sp>
          <p:nvSpPr>
            <p:cNvPr id="153636" name="Text Box 48"/>
            <p:cNvSpPr txBox="1">
              <a:spLocks noChangeArrowheads="1"/>
            </p:cNvSpPr>
            <p:nvPr/>
          </p:nvSpPr>
          <p:spPr bwMode="auto">
            <a:xfrm>
              <a:off x="3959" y="2747"/>
              <a:ext cx="663" cy="21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pPr algn="ctr" eaLnBrk="0" hangingPunct="0">
                <a:spcBef>
                  <a:spcPct val="20000"/>
                </a:spcBef>
              </a:pPr>
              <a:r>
                <a:rPr lang="zh-CN" altLang="en-US" sz="1600">
                  <a:latin typeface="Times New Roman" panose="02020603050405020304" pitchFamily="18" charset="0"/>
                </a:rPr>
                <a:t>网络驱动</a:t>
              </a:r>
            </a:p>
          </p:txBody>
        </p:sp>
        <p:sp>
          <p:nvSpPr>
            <p:cNvPr id="153637" name="Line 49"/>
            <p:cNvSpPr>
              <a:spLocks noChangeShapeType="1"/>
            </p:cNvSpPr>
            <p:nvPr/>
          </p:nvSpPr>
          <p:spPr bwMode="auto">
            <a:xfrm>
              <a:off x="4295" y="3112"/>
              <a:ext cx="0" cy="385"/>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805941" name="Rectangle 53"/>
          <p:cNvSpPr>
            <a:spLocks noChangeArrowheads="1"/>
          </p:cNvSpPr>
          <p:nvPr/>
        </p:nvSpPr>
        <p:spPr bwMode="auto">
          <a:xfrm>
            <a:off x="395288" y="620713"/>
            <a:ext cx="7886700" cy="652462"/>
          </a:xfrm>
          <a:prstGeom prst="rect">
            <a:avLst/>
          </a:prstGeom>
          <a:noFill/>
          <a:ln>
            <a:noFill/>
          </a:ln>
          <a:effectLst/>
        </p:spPr>
        <p:txBody>
          <a:bodyPr>
            <a:spAutoFit/>
          </a:bodyPr>
          <a:lstStyle/>
          <a:p>
            <a:pPr marL="533400" indent="-533400" eaLnBrk="0" hangingPunct="0">
              <a:lnSpc>
                <a:spcPct val="130000"/>
              </a:lnSpc>
              <a:spcBef>
                <a:spcPct val="30000"/>
              </a:spcBef>
              <a:buFont typeface="Wingdings" panose="05000000000000000000" pitchFamily="2" charset="2"/>
              <a:buNone/>
              <a:defRPr/>
            </a:pPr>
            <a:r>
              <a:rPr lang="en-US" altLang="zh-CN" sz="2800" dirty="0">
                <a:solidFill>
                  <a:srgbClr val="0000FF"/>
                </a:solidFill>
                <a:effectLst>
                  <a:outerShdw blurRad="38100" dist="38100" dir="2700000" algn="tl">
                    <a:srgbClr val="C0C0C0"/>
                  </a:outerShdw>
                </a:effectLst>
                <a:latin typeface="Times New Roman" panose="02020603050405020304" pitchFamily="18" charset="0"/>
                <a:sym typeface="+mn-ea"/>
              </a:rPr>
              <a:t>(2) Linux</a:t>
            </a:r>
            <a:r>
              <a:rPr lang="zh-CN" altLang="en-US" sz="2800" dirty="0">
                <a:solidFill>
                  <a:srgbClr val="0000FF"/>
                </a:solidFill>
                <a:effectLst>
                  <a:outerShdw blurRad="38100" dist="38100" dir="2700000" algn="tl">
                    <a:srgbClr val="C0C0C0"/>
                  </a:outerShdw>
                </a:effectLst>
                <a:latin typeface="Times New Roman" panose="02020603050405020304" pitchFamily="18" charset="0"/>
                <a:sym typeface="+mn-ea"/>
              </a:rPr>
              <a:t>系统的核心结构：整体体式</a:t>
            </a:r>
          </a:p>
        </p:txBody>
      </p:sp>
      <p:sp>
        <p:nvSpPr>
          <p:cNvPr id="42" name="Rectangle 4"/>
          <p:cNvSpPr>
            <a:spLocks noChangeArrowheads="1"/>
          </p:cNvSpPr>
          <p:nvPr/>
        </p:nvSpPr>
        <p:spPr bwMode="auto">
          <a:xfrm>
            <a:off x="90488" y="12700"/>
            <a:ext cx="5345112" cy="735013"/>
          </a:xfrm>
          <a:prstGeom prst="rect">
            <a:avLst/>
          </a:prstGeom>
          <a:noFill/>
          <a:ln>
            <a:noFill/>
          </a:ln>
          <a:effectLst/>
        </p:spPr>
        <p:txBody>
          <a:bodyPr>
            <a:spAutoFit/>
          </a:bodyPr>
          <a:lstStyle/>
          <a:p>
            <a:pPr marL="533400" indent="-533400" eaLnBrk="0" hangingPunct="0">
              <a:lnSpc>
                <a:spcPct val="130000"/>
              </a:lnSpc>
              <a:spcBef>
                <a:spcPct val="30000"/>
              </a:spcBef>
              <a:buFont typeface="Wingdings" panose="05000000000000000000" pitchFamily="2" charset="2"/>
              <a:buNone/>
              <a:defRPr/>
            </a:pPr>
            <a:r>
              <a:rPr lang="zh-CN" altLang="en-US" sz="3600" b="1" dirty="0">
                <a:solidFill>
                  <a:srgbClr val="990000"/>
                </a:solidFill>
                <a:effectLst>
                  <a:outerShdw blurRad="38100" dist="38100" dir="2700000" algn="tl">
                    <a:srgbClr val="C0C0C0"/>
                  </a:outerShdw>
                </a:effectLst>
                <a:latin typeface="Times New Roman" panose="02020603050405020304" pitchFamily="18" charset="0"/>
                <a:sym typeface="+mn-ea"/>
              </a:rPr>
              <a:t>二</a:t>
            </a:r>
            <a:r>
              <a:rPr lang="en-US" altLang="zh-CN" sz="3600" b="1" dirty="0">
                <a:solidFill>
                  <a:srgbClr val="990000"/>
                </a:solidFill>
                <a:effectLst>
                  <a:outerShdw blurRad="38100" dist="38100" dir="2700000" algn="tl">
                    <a:srgbClr val="C0C0C0"/>
                  </a:outerShdw>
                </a:effectLst>
                <a:latin typeface="Times New Roman" panose="02020603050405020304" pitchFamily="18" charset="0"/>
                <a:sym typeface="+mn-ea"/>
              </a:rPr>
              <a:t>.  </a:t>
            </a:r>
            <a:r>
              <a:rPr lang="zh-CN" altLang="en-US" sz="3600" b="1" dirty="0">
                <a:solidFill>
                  <a:srgbClr val="990000"/>
                </a:solidFill>
                <a:effectLst>
                  <a:outerShdw blurRad="38100" dist="38100" dir="2700000" algn="tl">
                    <a:srgbClr val="C0C0C0"/>
                  </a:outerShdw>
                </a:effectLst>
                <a:latin typeface="Times New Roman" panose="02020603050405020304" pitchFamily="18" charset="0"/>
                <a:sym typeface="+mn-ea"/>
              </a:rPr>
              <a:t>实例</a:t>
            </a:r>
            <a:r>
              <a:rPr lang="zh-CN" altLang="en-US" sz="3600" b="1" dirty="0">
                <a:solidFill>
                  <a:srgbClr val="990000"/>
                </a:solidFill>
                <a:effectLst>
                  <a:outerShdw blurRad="38100" dist="38100" dir="2700000" algn="tl">
                    <a:srgbClr val="C0C0C0"/>
                  </a:outerShdw>
                </a:effectLst>
                <a:sym typeface="+mn-ea"/>
              </a:rPr>
              <a:t>操作系统的结构</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ext Box 2"/>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en-US" altLang="zh-CN" sz="1400">
                <a:solidFill>
                  <a:schemeClr val="tx2"/>
                </a:solidFill>
                <a:latin typeface="Times New Roman" panose="02020603050405020304" pitchFamily="18" charset="0"/>
              </a:rPr>
              <a:t>9</a:t>
            </a:r>
          </a:p>
        </p:txBody>
      </p:sp>
      <p:grpSp>
        <p:nvGrpSpPr>
          <p:cNvPr id="2" name="Group 37"/>
          <p:cNvGrpSpPr/>
          <p:nvPr/>
        </p:nvGrpSpPr>
        <p:grpSpPr bwMode="auto">
          <a:xfrm>
            <a:off x="442913" y="1263650"/>
            <a:ext cx="7880350" cy="5419725"/>
            <a:chOff x="288" y="741"/>
            <a:chExt cx="4964" cy="3414"/>
          </a:xfrm>
        </p:grpSpPr>
        <p:sp>
          <p:nvSpPr>
            <p:cNvPr id="155651" name="Text Box 8"/>
            <p:cNvSpPr txBox="1">
              <a:spLocks noChangeArrowheads="1"/>
            </p:cNvSpPr>
            <p:nvPr/>
          </p:nvSpPr>
          <p:spPr bwMode="auto">
            <a:xfrm>
              <a:off x="775" y="800"/>
              <a:ext cx="2725" cy="1678"/>
            </a:xfrm>
            <a:prstGeom prst="rect">
              <a:avLst/>
            </a:prstGeom>
            <a:solidFill>
              <a:srgbClr val="CCFFCC"/>
            </a:solidFill>
            <a:ln w="9525">
              <a:solidFill>
                <a:srgbClr val="000000"/>
              </a:solidFill>
              <a:miter lim="800000"/>
            </a:ln>
          </p:spPr>
          <p:txBody>
            <a:bodyPr/>
            <a:lstStyle/>
            <a:p>
              <a:pPr algn="just" eaLnBrk="0" hangingPunct="0">
                <a:spcBef>
                  <a:spcPct val="20000"/>
                </a:spcBef>
              </a:pPr>
              <a:r>
                <a:rPr lang="zh-CN" altLang="en-US" sz="1400">
                  <a:latin typeface="Times New Roman" panose="02020603050405020304" pitchFamily="18" charset="0"/>
                </a:rPr>
                <a:t>系统虚拟机</a:t>
              </a:r>
            </a:p>
          </p:txBody>
        </p:sp>
        <p:sp>
          <p:nvSpPr>
            <p:cNvPr id="155652" name="Text Box 9"/>
            <p:cNvSpPr txBox="1">
              <a:spLocks noChangeArrowheads="1"/>
            </p:cNvSpPr>
            <p:nvPr/>
          </p:nvSpPr>
          <p:spPr bwMode="auto">
            <a:xfrm>
              <a:off x="858" y="1392"/>
              <a:ext cx="917" cy="343"/>
            </a:xfrm>
            <a:prstGeom prst="rect">
              <a:avLst/>
            </a:prstGeom>
            <a:solidFill>
              <a:srgbClr val="CCFFFF"/>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32</a:t>
              </a:r>
              <a:r>
                <a:rPr lang="zh-CN" altLang="en-US" sz="1400">
                  <a:latin typeface="Times New Roman" panose="02020603050405020304" pitchFamily="18" charset="0"/>
                </a:rPr>
                <a:t>位</a:t>
              </a:r>
              <a:r>
                <a:rPr lang="en-US" altLang="zh-CN" sz="1400">
                  <a:latin typeface="Times New Roman" panose="02020603050405020304" pitchFamily="18" charset="0"/>
                </a:rPr>
                <a:t>Windows</a:t>
              </a:r>
            </a:p>
            <a:p>
              <a:pPr algn="just" eaLnBrk="0" hangingPunct="0">
                <a:spcBef>
                  <a:spcPct val="20000"/>
                </a:spcBef>
              </a:pPr>
              <a:r>
                <a:rPr lang="zh-CN" altLang="en-US" sz="1400">
                  <a:latin typeface="Times New Roman" panose="02020603050405020304" pitchFamily="18" charset="0"/>
                </a:rPr>
                <a:t>应用程序</a:t>
              </a:r>
            </a:p>
          </p:txBody>
        </p:sp>
        <p:sp>
          <p:nvSpPr>
            <p:cNvPr id="155653" name="Text Box 10"/>
            <p:cNvSpPr txBox="1">
              <a:spLocks noChangeArrowheads="1"/>
            </p:cNvSpPr>
            <p:nvPr/>
          </p:nvSpPr>
          <p:spPr bwMode="auto">
            <a:xfrm>
              <a:off x="858" y="1000"/>
              <a:ext cx="917" cy="353"/>
            </a:xfrm>
            <a:prstGeom prst="rect">
              <a:avLst/>
            </a:prstGeom>
            <a:solidFill>
              <a:srgbClr val="CCFFFF"/>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32</a:t>
              </a:r>
              <a:r>
                <a:rPr lang="zh-CN" altLang="en-US" sz="1400">
                  <a:latin typeface="Times New Roman" panose="02020603050405020304" pitchFamily="18" charset="0"/>
                </a:rPr>
                <a:t>位</a:t>
              </a:r>
              <a:r>
                <a:rPr lang="en-US" altLang="zh-CN" sz="1400">
                  <a:latin typeface="Times New Roman" panose="02020603050405020304" pitchFamily="18" charset="0"/>
                </a:rPr>
                <a:t>Windows</a:t>
              </a:r>
            </a:p>
            <a:p>
              <a:pPr algn="just" eaLnBrk="0" hangingPunct="0">
                <a:spcBef>
                  <a:spcPct val="20000"/>
                </a:spcBef>
              </a:pPr>
              <a:r>
                <a:rPr lang="zh-CN" altLang="en-US" sz="1400">
                  <a:latin typeface="Times New Roman" panose="02020603050405020304" pitchFamily="18" charset="0"/>
                </a:rPr>
                <a:t>应用程序</a:t>
              </a:r>
            </a:p>
          </p:txBody>
        </p:sp>
        <p:sp>
          <p:nvSpPr>
            <p:cNvPr id="155654" name="Text Box 11"/>
            <p:cNvSpPr txBox="1">
              <a:spLocks noChangeArrowheads="1"/>
            </p:cNvSpPr>
            <p:nvPr/>
          </p:nvSpPr>
          <p:spPr bwMode="auto">
            <a:xfrm>
              <a:off x="1903" y="919"/>
              <a:ext cx="1431" cy="820"/>
            </a:xfrm>
            <a:prstGeom prst="rect">
              <a:avLst/>
            </a:prstGeom>
            <a:solidFill>
              <a:srgbClr val="FFFFFF"/>
            </a:solidFill>
            <a:ln w="9525">
              <a:solidFill>
                <a:srgbClr val="000000"/>
              </a:solidFill>
              <a:miter lim="800000"/>
            </a:ln>
          </p:spPr>
          <p:txBody>
            <a:bodyPr/>
            <a:lstStyle/>
            <a:p>
              <a:pPr algn="just" eaLnBrk="0" hangingPunct="0">
                <a:spcBef>
                  <a:spcPct val="20000"/>
                </a:spcBef>
              </a:pPr>
              <a:endParaRPr lang="en-US" altLang="zh-CN" sz="1400">
                <a:latin typeface="Times New Roman" panose="02020603050405020304" pitchFamily="18" charset="0"/>
              </a:endParaRPr>
            </a:p>
            <a:p>
              <a:pPr algn="just" eaLnBrk="0" hangingPunct="0">
                <a:spcBef>
                  <a:spcPct val="20000"/>
                </a:spcBef>
              </a:pPr>
              <a:endParaRPr lang="en-US" altLang="zh-CN" sz="1400">
                <a:latin typeface="Times New Roman" panose="02020603050405020304" pitchFamily="18" charset="0"/>
              </a:endParaRPr>
            </a:p>
            <a:p>
              <a:pPr algn="just" eaLnBrk="0" hangingPunct="0">
                <a:spcBef>
                  <a:spcPct val="20000"/>
                </a:spcBef>
              </a:pPr>
              <a:endParaRPr lang="en-US" altLang="zh-CN" sz="1400">
                <a:latin typeface="Times New Roman" panose="02020603050405020304" pitchFamily="18" charset="0"/>
              </a:endParaRPr>
            </a:p>
            <a:p>
              <a:pPr algn="just" eaLnBrk="0" hangingPunct="0">
                <a:spcBef>
                  <a:spcPct val="20000"/>
                </a:spcBef>
              </a:pPr>
              <a:endParaRPr lang="en-US" altLang="zh-CN" sz="1400">
                <a:latin typeface="Times New Roman" panose="02020603050405020304" pitchFamily="18" charset="0"/>
              </a:endParaRPr>
            </a:p>
            <a:p>
              <a:pPr algn="just" eaLnBrk="0" hangingPunct="0">
                <a:lnSpc>
                  <a:spcPct val="80000"/>
                </a:lnSpc>
                <a:spcBef>
                  <a:spcPct val="20000"/>
                </a:spcBef>
              </a:pPr>
              <a:r>
                <a:rPr lang="en-US" altLang="zh-CN" sz="1400">
                  <a:latin typeface="Times New Roman" panose="02020603050405020304" pitchFamily="18" charset="0"/>
                </a:rPr>
                <a:t>  </a:t>
              </a:r>
            </a:p>
          </p:txBody>
        </p:sp>
        <p:sp>
          <p:nvSpPr>
            <p:cNvPr id="155655" name="Text Box 12"/>
            <p:cNvSpPr txBox="1">
              <a:spLocks noChangeArrowheads="1"/>
            </p:cNvSpPr>
            <p:nvPr/>
          </p:nvSpPr>
          <p:spPr bwMode="auto">
            <a:xfrm>
              <a:off x="2035" y="950"/>
              <a:ext cx="927" cy="326"/>
            </a:xfrm>
            <a:prstGeom prst="rect">
              <a:avLst/>
            </a:prstGeom>
            <a:solidFill>
              <a:srgbClr val="99CCFF"/>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16</a:t>
              </a:r>
              <a:r>
                <a:rPr lang="zh-CN" altLang="en-US" sz="1400">
                  <a:latin typeface="Times New Roman" panose="02020603050405020304" pitchFamily="18" charset="0"/>
                </a:rPr>
                <a:t>位</a:t>
              </a:r>
              <a:r>
                <a:rPr lang="en-US" altLang="zh-CN" sz="1400">
                  <a:latin typeface="Times New Roman" panose="02020603050405020304" pitchFamily="18" charset="0"/>
                </a:rPr>
                <a:t>Windows</a:t>
              </a:r>
            </a:p>
            <a:p>
              <a:pPr algn="just" eaLnBrk="0" hangingPunct="0">
                <a:spcBef>
                  <a:spcPct val="20000"/>
                </a:spcBef>
              </a:pPr>
              <a:r>
                <a:rPr lang="zh-CN" altLang="en-US" sz="1400">
                  <a:latin typeface="Times New Roman" panose="02020603050405020304" pitchFamily="18" charset="0"/>
                </a:rPr>
                <a:t>应用程序</a:t>
              </a:r>
            </a:p>
          </p:txBody>
        </p:sp>
        <p:sp>
          <p:nvSpPr>
            <p:cNvPr id="155656" name="Text Box 13"/>
            <p:cNvSpPr txBox="1">
              <a:spLocks noChangeArrowheads="1"/>
            </p:cNvSpPr>
            <p:nvPr/>
          </p:nvSpPr>
          <p:spPr bwMode="auto">
            <a:xfrm>
              <a:off x="2346" y="1231"/>
              <a:ext cx="918" cy="331"/>
            </a:xfrm>
            <a:prstGeom prst="rect">
              <a:avLst/>
            </a:prstGeom>
            <a:solidFill>
              <a:srgbClr val="99CCFF"/>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16</a:t>
              </a:r>
              <a:r>
                <a:rPr lang="zh-CN" altLang="en-US" sz="1400">
                  <a:latin typeface="Times New Roman" panose="02020603050405020304" pitchFamily="18" charset="0"/>
                </a:rPr>
                <a:t>位</a:t>
              </a:r>
              <a:r>
                <a:rPr lang="en-US" altLang="zh-CN" sz="1400">
                  <a:latin typeface="Times New Roman" panose="02020603050405020304" pitchFamily="18" charset="0"/>
                </a:rPr>
                <a:t>Windows</a:t>
              </a:r>
            </a:p>
            <a:p>
              <a:pPr algn="just" eaLnBrk="0" hangingPunct="0">
                <a:spcBef>
                  <a:spcPct val="20000"/>
                </a:spcBef>
              </a:pPr>
              <a:r>
                <a:rPr lang="zh-CN" altLang="en-US" sz="1400">
                  <a:latin typeface="Times New Roman" panose="02020603050405020304" pitchFamily="18" charset="0"/>
                </a:rPr>
                <a:t>应用程序</a:t>
              </a:r>
            </a:p>
          </p:txBody>
        </p:sp>
        <p:sp>
          <p:nvSpPr>
            <p:cNvPr id="155657" name="Text Box 14"/>
            <p:cNvSpPr txBox="1">
              <a:spLocks noChangeArrowheads="1"/>
            </p:cNvSpPr>
            <p:nvPr/>
          </p:nvSpPr>
          <p:spPr bwMode="auto">
            <a:xfrm>
              <a:off x="913" y="1816"/>
              <a:ext cx="2477" cy="602"/>
            </a:xfrm>
            <a:prstGeom prst="rect">
              <a:avLst/>
            </a:prstGeom>
            <a:solidFill>
              <a:srgbClr val="FFFFFF"/>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     Windows </a:t>
              </a:r>
              <a:r>
                <a:rPr lang="zh-CN" altLang="en-US" sz="1400">
                  <a:latin typeface="Times New Roman" panose="02020603050405020304" pitchFamily="18" charset="0"/>
                </a:rPr>
                <a:t>子系统</a:t>
              </a:r>
            </a:p>
          </p:txBody>
        </p:sp>
        <p:sp>
          <p:nvSpPr>
            <p:cNvPr id="155658" name="Text Box 15"/>
            <p:cNvSpPr txBox="1">
              <a:spLocks noChangeArrowheads="1"/>
            </p:cNvSpPr>
            <p:nvPr/>
          </p:nvSpPr>
          <p:spPr bwMode="auto">
            <a:xfrm>
              <a:off x="1023" y="2033"/>
              <a:ext cx="661" cy="334"/>
            </a:xfrm>
            <a:prstGeom prst="rect">
              <a:avLst/>
            </a:prstGeom>
            <a:solidFill>
              <a:srgbClr val="CCCCFF"/>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Windows</a:t>
              </a:r>
            </a:p>
            <a:p>
              <a:pPr algn="just" eaLnBrk="0" hangingPunct="0">
                <a:spcBef>
                  <a:spcPct val="20000"/>
                </a:spcBef>
              </a:pPr>
              <a:r>
                <a:rPr lang="en-US" altLang="zh-CN" sz="1400">
                  <a:latin typeface="Times New Roman" panose="02020603050405020304" pitchFamily="18" charset="0"/>
                </a:rPr>
                <a:t>Kernel</a:t>
              </a:r>
            </a:p>
          </p:txBody>
        </p:sp>
        <p:sp>
          <p:nvSpPr>
            <p:cNvPr id="155659" name="Text Box 16"/>
            <p:cNvSpPr txBox="1">
              <a:spLocks noChangeArrowheads="1"/>
            </p:cNvSpPr>
            <p:nvPr/>
          </p:nvSpPr>
          <p:spPr bwMode="auto">
            <a:xfrm>
              <a:off x="1775" y="2033"/>
              <a:ext cx="660" cy="334"/>
            </a:xfrm>
            <a:prstGeom prst="rect">
              <a:avLst/>
            </a:prstGeom>
            <a:solidFill>
              <a:srgbClr val="CCCCFF"/>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Windows</a:t>
              </a:r>
            </a:p>
            <a:p>
              <a:pPr algn="just" eaLnBrk="0" hangingPunct="0">
                <a:spcBef>
                  <a:spcPct val="20000"/>
                </a:spcBef>
              </a:pPr>
              <a:r>
                <a:rPr lang="en-US" altLang="zh-CN" sz="1400">
                  <a:latin typeface="Times New Roman" panose="02020603050405020304" pitchFamily="18" charset="0"/>
                </a:rPr>
                <a:t>GDI</a:t>
              </a:r>
            </a:p>
          </p:txBody>
        </p:sp>
        <p:sp>
          <p:nvSpPr>
            <p:cNvPr id="155660" name="Text Box 17"/>
            <p:cNvSpPr txBox="1">
              <a:spLocks noChangeArrowheads="1"/>
            </p:cNvSpPr>
            <p:nvPr/>
          </p:nvSpPr>
          <p:spPr bwMode="auto">
            <a:xfrm>
              <a:off x="2499" y="2033"/>
              <a:ext cx="661" cy="334"/>
            </a:xfrm>
            <a:prstGeom prst="rect">
              <a:avLst/>
            </a:prstGeom>
            <a:solidFill>
              <a:srgbClr val="CCCCFF"/>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Windows</a:t>
              </a:r>
            </a:p>
            <a:p>
              <a:pPr algn="just" eaLnBrk="0" hangingPunct="0">
                <a:spcBef>
                  <a:spcPct val="20000"/>
                </a:spcBef>
              </a:pPr>
              <a:r>
                <a:rPr lang="en-US" altLang="zh-CN" sz="1400">
                  <a:latin typeface="Times New Roman" panose="02020603050405020304" pitchFamily="18" charset="0"/>
                </a:rPr>
                <a:t>User</a:t>
              </a:r>
            </a:p>
          </p:txBody>
        </p:sp>
        <p:sp>
          <p:nvSpPr>
            <p:cNvPr id="155661" name="Text Box 18"/>
            <p:cNvSpPr txBox="1">
              <a:spLocks noChangeArrowheads="1"/>
            </p:cNvSpPr>
            <p:nvPr/>
          </p:nvSpPr>
          <p:spPr bwMode="auto">
            <a:xfrm>
              <a:off x="3839" y="741"/>
              <a:ext cx="715" cy="326"/>
            </a:xfrm>
            <a:prstGeom prst="rect">
              <a:avLst/>
            </a:prstGeom>
            <a:solidFill>
              <a:srgbClr val="CCFFCC"/>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MS DOS</a:t>
              </a:r>
            </a:p>
            <a:p>
              <a:pPr algn="just" eaLnBrk="0" hangingPunct="0">
                <a:spcBef>
                  <a:spcPct val="20000"/>
                </a:spcBef>
              </a:pPr>
              <a:r>
                <a:rPr lang="zh-CN" altLang="en-US" sz="1400">
                  <a:latin typeface="Times New Roman" panose="02020603050405020304" pitchFamily="18" charset="0"/>
                </a:rPr>
                <a:t>虚拟机</a:t>
              </a:r>
            </a:p>
          </p:txBody>
        </p:sp>
        <p:sp>
          <p:nvSpPr>
            <p:cNvPr id="155662" name="Text Box 19"/>
            <p:cNvSpPr txBox="1">
              <a:spLocks noChangeArrowheads="1"/>
            </p:cNvSpPr>
            <p:nvPr/>
          </p:nvSpPr>
          <p:spPr bwMode="auto">
            <a:xfrm>
              <a:off x="4059" y="1008"/>
              <a:ext cx="715" cy="326"/>
            </a:xfrm>
            <a:prstGeom prst="rect">
              <a:avLst/>
            </a:prstGeom>
            <a:solidFill>
              <a:srgbClr val="CCFFCC"/>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MS DOS</a:t>
              </a:r>
            </a:p>
            <a:p>
              <a:pPr algn="just" eaLnBrk="0" hangingPunct="0">
                <a:spcBef>
                  <a:spcPct val="20000"/>
                </a:spcBef>
              </a:pPr>
              <a:r>
                <a:rPr lang="zh-CN" altLang="en-US" sz="1400">
                  <a:latin typeface="Times New Roman" panose="02020603050405020304" pitchFamily="18" charset="0"/>
                </a:rPr>
                <a:t>虚拟机</a:t>
              </a:r>
            </a:p>
          </p:txBody>
        </p:sp>
        <p:sp>
          <p:nvSpPr>
            <p:cNvPr id="155663" name="Text Box 20"/>
            <p:cNvSpPr txBox="1">
              <a:spLocks noChangeArrowheads="1"/>
            </p:cNvSpPr>
            <p:nvPr/>
          </p:nvSpPr>
          <p:spPr bwMode="auto">
            <a:xfrm>
              <a:off x="4417" y="1625"/>
              <a:ext cx="715" cy="324"/>
            </a:xfrm>
            <a:prstGeom prst="rect">
              <a:avLst/>
            </a:prstGeom>
            <a:solidFill>
              <a:srgbClr val="CCFFCC"/>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MS DOS</a:t>
              </a:r>
            </a:p>
            <a:p>
              <a:pPr algn="just" eaLnBrk="0" hangingPunct="0">
                <a:spcBef>
                  <a:spcPct val="20000"/>
                </a:spcBef>
              </a:pPr>
              <a:r>
                <a:rPr lang="zh-CN" altLang="en-US" sz="1400">
                  <a:latin typeface="Times New Roman" panose="02020603050405020304" pitchFamily="18" charset="0"/>
                </a:rPr>
                <a:t>虚拟机</a:t>
              </a:r>
            </a:p>
          </p:txBody>
        </p:sp>
        <p:sp>
          <p:nvSpPr>
            <p:cNvPr id="155664" name="Line 21"/>
            <p:cNvSpPr>
              <a:spLocks noChangeShapeType="1"/>
            </p:cNvSpPr>
            <p:nvPr/>
          </p:nvSpPr>
          <p:spPr bwMode="auto">
            <a:xfrm>
              <a:off x="4417" y="1329"/>
              <a:ext cx="229" cy="296"/>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5665" name="Line 22"/>
            <p:cNvSpPr>
              <a:spLocks noChangeShapeType="1"/>
            </p:cNvSpPr>
            <p:nvPr/>
          </p:nvSpPr>
          <p:spPr bwMode="auto">
            <a:xfrm>
              <a:off x="491" y="2590"/>
              <a:ext cx="4761"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666" name="Text Box 23"/>
            <p:cNvSpPr txBox="1">
              <a:spLocks noChangeArrowheads="1"/>
            </p:cNvSpPr>
            <p:nvPr/>
          </p:nvSpPr>
          <p:spPr bwMode="auto">
            <a:xfrm>
              <a:off x="775" y="2927"/>
              <a:ext cx="2542" cy="1066"/>
            </a:xfrm>
            <a:prstGeom prst="rect">
              <a:avLst/>
            </a:prstGeom>
            <a:solidFill>
              <a:srgbClr val="FFCCFF"/>
            </a:solidFill>
            <a:ln w="9525">
              <a:solidFill>
                <a:srgbClr val="000000"/>
              </a:solidFill>
              <a:miter lim="800000"/>
            </a:ln>
          </p:spPr>
          <p:txBody>
            <a:bodyPr/>
            <a:lstStyle/>
            <a:p>
              <a:pPr algn="just" eaLnBrk="0" hangingPunct="0">
                <a:spcBef>
                  <a:spcPct val="20000"/>
                </a:spcBef>
              </a:pPr>
              <a:endParaRPr lang="zh-CN" altLang="zh-CN" sz="1400">
                <a:latin typeface="Times New Roman" panose="02020603050405020304" pitchFamily="18" charset="0"/>
              </a:endParaRPr>
            </a:p>
          </p:txBody>
        </p:sp>
        <p:sp>
          <p:nvSpPr>
            <p:cNvPr id="155667" name="Text Box 24"/>
            <p:cNvSpPr txBox="1">
              <a:spLocks noChangeArrowheads="1"/>
            </p:cNvSpPr>
            <p:nvPr/>
          </p:nvSpPr>
          <p:spPr bwMode="auto">
            <a:xfrm>
              <a:off x="1014" y="2980"/>
              <a:ext cx="1890" cy="186"/>
            </a:xfrm>
            <a:prstGeom prst="rect">
              <a:avLst/>
            </a:prstGeom>
            <a:solidFill>
              <a:srgbClr val="FF99CC"/>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   </a:t>
              </a:r>
              <a:r>
                <a:rPr lang="zh-CN" altLang="en-US" sz="1400">
                  <a:latin typeface="Times New Roman" panose="02020603050405020304" pitchFamily="18" charset="0"/>
                </a:rPr>
                <a:t>可安装的文件系统管理程序</a:t>
              </a:r>
            </a:p>
          </p:txBody>
        </p:sp>
        <p:sp>
          <p:nvSpPr>
            <p:cNvPr id="155668" name="Text Box 25"/>
            <p:cNvSpPr txBox="1">
              <a:spLocks noChangeArrowheads="1"/>
            </p:cNvSpPr>
            <p:nvPr/>
          </p:nvSpPr>
          <p:spPr bwMode="auto">
            <a:xfrm>
              <a:off x="913" y="3254"/>
              <a:ext cx="505" cy="365"/>
            </a:xfrm>
            <a:prstGeom prst="rect">
              <a:avLst/>
            </a:prstGeom>
            <a:solidFill>
              <a:srgbClr val="FF7C80"/>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32</a:t>
              </a:r>
              <a:r>
                <a:rPr lang="zh-CN" altLang="en-US" sz="1400">
                  <a:latin typeface="Times New Roman" panose="02020603050405020304" pitchFamily="18" charset="0"/>
                </a:rPr>
                <a:t>位</a:t>
              </a:r>
            </a:p>
            <a:p>
              <a:pPr algn="just" eaLnBrk="0" hangingPunct="0">
                <a:spcBef>
                  <a:spcPct val="20000"/>
                </a:spcBef>
              </a:pPr>
              <a:r>
                <a:rPr lang="en-US" altLang="zh-CN" sz="1400">
                  <a:latin typeface="Times New Roman" panose="02020603050405020304" pitchFamily="18" charset="0"/>
                </a:rPr>
                <a:t>FAT</a:t>
              </a:r>
            </a:p>
          </p:txBody>
        </p:sp>
        <p:sp>
          <p:nvSpPr>
            <p:cNvPr id="155669" name="Text Box 26"/>
            <p:cNvSpPr txBox="1">
              <a:spLocks noChangeArrowheads="1"/>
            </p:cNvSpPr>
            <p:nvPr/>
          </p:nvSpPr>
          <p:spPr bwMode="auto">
            <a:xfrm>
              <a:off x="1546" y="3254"/>
              <a:ext cx="743" cy="365"/>
            </a:xfrm>
            <a:prstGeom prst="rect">
              <a:avLst/>
            </a:prstGeom>
            <a:solidFill>
              <a:srgbClr val="FF7C80"/>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CD-ROM</a:t>
              </a:r>
            </a:p>
            <a:p>
              <a:pPr algn="just" eaLnBrk="0" hangingPunct="0">
                <a:spcBef>
                  <a:spcPct val="20000"/>
                </a:spcBef>
              </a:pPr>
              <a:r>
                <a:rPr lang="zh-CN" altLang="en-US" sz="1400">
                  <a:latin typeface="Times New Roman" panose="02020603050405020304" pitchFamily="18" charset="0"/>
                </a:rPr>
                <a:t>文件系统</a:t>
              </a:r>
            </a:p>
          </p:txBody>
        </p:sp>
        <p:sp>
          <p:nvSpPr>
            <p:cNvPr id="155670" name="Text Box 27"/>
            <p:cNvSpPr txBox="1">
              <a:spLocks noChangeArrowheads="1"/>
            </p:cNvSpPr>
            <p:nvPr/>
          </p:nvSpPr>
          <p:spPr bwMode="auto">
            <a:xfrm>
              <a:off x="2445" y="3254"/>
              <a:ext cx="770" cy="365"/>
            </a:xfrm>
            <a:prstGeom prst="rect">
              <a:avLst/>
            </a:prstGeom>
            <a:solidFill>
              <a:srgbClr val="FF7C80"/>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 </a:t>
              </a:r>
              <a:r>
                <a:rPr lang="zh-CN" altLang="en-US" sz="1400">
                  <a:latin typeface="Times New Roman" panose="02020603050405020304" pitchFamily="18" charset="0"/>
                </a:rPr>
                <a:t>网络重</a:t>
              </a:r>
            </a:p>
            <a:p>
              <a:pPr algn="just" eaLnBrk="0" hangingPunct="0">
                <a:spcBef>
                  <a:spcPct val="20000"/>
                </a:spcBef>
              </a:pPr>
              <a:r>
                <a:rPr lang="zh-CN" altLang="en-US" sz="1400">
                  <a:latin typeface="Times New Roman" panose="02020603050405020304" pitchFamily="18" charset="0"/>
                </a:rPr>
                <a:t>定向程序</a:t>
              </a:r>
            </a:p>
          </p:txBody>
        </p:sp>
        <p:sp>
          <p:nvSpPr>
            <p:cNvPr id="155671" name="Text Box 28"/>
            <p:cNvSpPr txBox="1">
              <a:spLocks noChangeArrowheads="1"/>
            </p:cNvSpPr>
            <p:nvPr/>
          </p:nvSpPr>
          <p:spPr bwMode="auto">
            <a:xfrm>
              <a:off x="1088" y="3705"/>
              <a:ext cx="1816" cy="199"/>
            </a:xfrm>
            <a:prstGeom prst="rect">
              <a:avLst/>
            </a:prstGeom>
            <a:solidFill>
              <a:srgbClr val="CC3300"/>
            </a:solidFill>
            <a:ln w="9525">
              <a:solidFill>
                <a:srgbClr val="000000"/>
              </a:solidFill>
              <a:miter lim="800000"/>
            </a:ln>
          </p:spPr>
          <p:txBody>
            <a:bodyPr/>
            <a:lstStyle/>
            <a:p>
              <a:pPr algn="just" eaLnBrk="0" hangingPunct="0">
                <a:spcBef>
                  <a:spcPct val="20000"/>
                </a:spcBef>
              </a:pPr>
              <a:r>
                <a:rPr lang="en-US" altLang="zh-CN" sz="1400">
                  <a:latin typeface="Times New Roman" panose="02020603050405020304" pitchFamily="18" charset="0"/>
                </a:rPr>
                <a:t>       </a:t>
              </a:r>
              <a:r>
                <a:rPr lang="zh-CN" altLang="en-US" sz="1400">
                  <a:solidFill>
                    <a:srgbClr val="FFFFFF"/>
                  </a:solidFill>
                  <a:latin typeface="Times New Roman" panose="02020603050405020304" pitchFamily="18" charset="0"/>
                </a:rPr>
                <a:t>块 </a:t>
              </a:r>
              <a:r>
                <a:rPr lang="en-US" altLang="zh-CN" sz="1400">
                  <a:solidFill>
                    <a:srgbClr val="FFFFFF"/>
                  </a:solidFill>
                  <a:latin typeface="Times New Roman" panose="02020603050405020304" pitchFamily="18" charset="0"/>
                </a:rPr>
                <a:t>I/O </a:t>
              </a:r>
              <a:r>
                <a:rPr lang="zh-CN" altLang="en-US" sz="1400">
                  <a:solidFill>
                    <a:srgbClr val="FFFFFF"/>
                  </a:solidFill>
                  <a:latin typeface="Times New Roman" panose="02020603050405020304" pitchFamily="18" charset="0"/>
                </a:rPr>
                <a:t>子系统</a:t>
              </a:r>
              <a:endParaRPr lang="zh-CN" altLang="en-US" sz="1400">
                <a:latin typeface="Times New Roman" panose="02020603050405020304" pitchFamily="18" charset="0"/>
              </a:endParaRPr>
            </a:p>
          </p:txBody>
        </p:sp>
        <p:sp>
          <p:nvSpPr>
            <p:cNvPr id="155672" name="Text Box 29"/>
            <p:cNvSpPr txBox="1">
              <a:spLocks noChangeArrowheads="1"/>
            </p:cNvSpPr>
            <p:nvPr/>
          </p:nvSpPr>
          <p:spPr bwMode="auto">
            <a:xfrm>
              <a:off x="3500" y="2914"/>
              <a:ext cx="1688" cy="1241"/>
            </a:xfrm>
            <a:prstGeom prst="rect">
              <a:avLst/>
            </a:prstGeom>
            <a:solidFill>
              <a:srgbClr val="FFCCFF"/>
            </a:solidFill>
            <a:ln w="9525">
              <a:solidFill>
                <a:srgbClr val="000000"/>
              </a:solidFill>
              <a:miter lim="800000"/>
            </a:ln>
          </p:spPr>
          <p:txBody>
            <a:bodyPr/>
            <a:lstStyle/>
            <a:p>
              <a:pPr algn="just" eaLnBrk="0" hangingPunct="0">
                <a:lnSpc>
                  <a:spcPct val="110000"/>
                </a:lnSpc>
                <a:spcBef>
                  <a:spcPct val="20000"/>
                </a:spcBef>
              </a:pPr>
              <a:r>
                <a:rPr lang="en-US" altLang="zh-CN" sz="1400">
                  <a:latin typeface="Times New Roman" panose="02020603050405020304" pitchFamily="18" charset="0"/>
                </a:rPr>
                <a:t> </a:t>
              </a:r>
              <a:r>
                <a:rPr lang="zh-CN" altLang="en-US" sz="1400">
                  <a:latin typeface="Times New Roman" panose="02020603050405020304" pitchFamily="18" charset="0"/>
                </a:rPr>
                <a:t>主存管理</a:t>
              </a:r>
            </a:p>
            <a:p>
              <a:pPr algn="just" eaLnBrk="0" hangingPunct="0">
                <a:lnSpc>
                  <a:spcPct val="110000"/>
                </a:lnSpc>
                <a:spcBef>
                  <a:spcPct val="20000"/>
                </a:spcBef>
              </a:pPr>
              <a:r>
                <a:rPr lang="zh-CN" altLang="en-US" sz="1400">
                  <a:latin typeface="Times New Roman" panose="02020603050405020304" pitchFamily="18" charset="0"/>
                </a:rPr>
                <a:t> 调度程序</a:t>
              </a:r>
            </a:p>
            <a:p>
              <a:pPr algn="just" eaLnBrk="0" hangingPunct="0">
                <a:lnSpc>
                  <a:spcPct val="110000"/>
                </a:lnSpc>
                <a:spcBef>
                  <a:spcPct val="20000"/>
                </a:spcBef>
              </a:pPr>
              <a:r>
                <a:rPr lang="zh-CN" altLang="en-US" sz="1400">
                  <a:latin typeface="Times New Roman" panose="02020603050405020304" pitchFamily="18" charset="0"/>
                </a:rPr>
                <a:t> </a:t>
              </a:r>
              <a:r>
                <a:rPr lang="en-US" altLang="zh-CN" sz="1400">
                  <a:latin typeface="Times New Roman" panose="02020603050405020304" pitchFamily="18" charset="0"/>
                </a:rPr>
                <a:t>Vxds</a:t>
              </a:r>
              <a:r>
                <a:rPr lang="zh-CN" altLang="en-US" sz="1400">
                  <a:latin typeface="Times New Roman" panose="02020603050405020304" pitchFamily="18" charset="0"/>
                </a:rPr>
                <a:t>服务及动态装入程序</a:t>
              </a:r>
            </a:p>
            <a:p>
              <a:pPr algn="just" eaLnBrk="0" hangingPunct="0">
                <a:lnSpc>
                  <a:spcPct val="110000"/>
                </a:lnSpc>
                <a:spcBef>
                  <a:spcPct val="20000"/>
                </a:spcBef>
              </a:pPr>
              <a:r>
                <a:rPr lang="zh-CN" altLang="en-US" sz="1400">
                  <a:latin typeface="Times New Roman" panose="02020603050405020304" pitchFamily="18" charset="0"/>
                </a:rPr>
                <a:t> </a:t>
              </a:r>
              <a:r>
                <a:rPr lang="en-US" altLang="zh-CN" sz="1400">
                  <a:latin typeface="Times New Roman" panose="02020603050405020304" pitchFamily="18" charset="0"/>
                </a:rPr>
                <a:t>MS DOS VM </a:t>
              </a:r>
              <a:r>
                <a:rPr lang="zh-CN" altLang="en-US" sz="1400">
                  <a:latin typeface="Times New Roman" panose="02020603050405020304" pitchFamily="18" charset="0"/>
                </a:rPr>
                <a:t>管理程序</a:t>
              </a:r>
            </a:p>
            <a:p>
              <a:pPr algn="just" eaLnBrk="0" hangingPunct="0">
                <a:lnSpc>
                  <a:spcPct val="110000"/>
                </a:lnSpc>
                <a:spcBef>
                  <a:spcPct val="20000"/>
                </a:spcBef>
              </a:pPr>
              <a:r>
                <a:rPr lang="zh-CN" altLang="en-US" sz="1400">
                  <a:latin typeface="Times New Roman" panose="02020603050405020304" pitchFamily="18" charset="0"/>
                </a:rPr>
                <a:t> 设备驱动程序：</a:t>
              </a:r>
            </a:p>
            <a:p>
              <a:pPr algn="just" eaLnBrk="0" hangingPunct="0">
                <a:lnSpc>
                  <a:spcPct val="110000"/>
                </a:lnSpc>
                <a:spcBef>
                  <a:spcPct val="20000"/>
                </a:spcBef>
              </a:pPr>
              <a:r>
                <a:rPr lang="zh-CN" altLang="en-US" sz="1400">
                  <a:latin typeface="Times New Roman" panose="02020603050405020304" pitchFamily="18" charset="0"/>
                </a:rPr>
                <a:t> 键盘、显示器、鼠标、</a:t>
              </a:r>
            </a:p>
            <a:p>
              <a:pPr algn="just" eaLnBrk="0" hangingPunct="0">
                <a:lnSpc>
                  <a:spcPct val="110000"/>
                </a:lnSpc>
                <a:spcBef>
                  <a:spcPct val="20000"/>
                </a:spcBef>
              </a:pPr>
              <a:r>
                <a:rPr lang="zh-CN" altLang="en-US" sz="1400">
                  <a:latin typeface="Times New Roman" panose="02020603050405020304" pitchFamily="18" charset="0"/>
                </a:rPr>
                <a:t> 通信及其他</a:t>
              </a:r>
            </a:p>
          </p:txBody>
        </p:sp>
        <p:sp>
          <p:nvSpPr>
            <p:cNvPr id="155673" name="Text Box 30"/>
            <p:cNvSpPr txBox="1">
              <a:spLocks noChangeArrowheads="1"/>
            </p:cNvSpPr>
            <p:nvPr/>
          </p:nvSpPr>
          <p:spPr bwMode="auto">
            <a:xfrm>
              <a:off x="288" y="1057"/>
              <a:ext cx="322" cy="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10000"/>
                </a:spcBef>
              </a:pPr>
              <a:r>
                <a:rPr lang="zh-CN" altLang="en-US" sz="1400">
                  <a:latin typeface="Times New Roman" panose="02020603050405020304" pitchFamily="18" charset="0"/>
                </a:rPr>
                <a:t>第</a:t>
              </a:r>
            </a:p>
            <a:p>
              <a:pPr eaLnBrk="0" hangingPunct="0">
                <a:spcBef>
                  <a:spcPct val="10000"/>
                </a:spcBef>
              </a:pPr>
              <a:r>
                <a:rPr lang="zh-CN" altLang="en-US" sz="1400">
                  <a:latin typeface="Times New Roman" panose="02020603050405020304" pitchFamily="18" charset="0"/>
                </a:rPr>
                <a:t> </a:t>
              </a:r>
              <a:r>
                <a:rPr lang="en-US" altLang="zh-CN" sz="1400">
                  <a:latin typeface="Times New Roman" panose="02020603050405020304" pitchFamily="18" charset="0"/>
                </a:rPr>
                <a:t>3</a:t>
              </a:r>
            </a:p>
            <a:p>
              <a:pPr eaLnBrk="0" hangingPunct="0">
                <a:spcBef>
                  <a:spcPct val="10000"/>
                </a:spcBef>
              </a:pPr>
              <a:r>
                <a:rPr lang="zh-CN" altLang="en-US" sz="1400">
                  <a:latin typeface="Times New Roman" panose="02020603050405020304" pitchFamily="18" charset="0"/>
                </a:rPr>
                <a:t>环组件</a:t>
              </a:r>
            </a:p>
            <a:p>
              <a:pPr eaLnBrk="0" hangingPunct="0">
                <a:spcBef>
                  <a:spcPct val="10000"/>
                </a:spcBef>
              </a:pPr>
              <a:endParaRPr lang="en-US" altLang="zh-CN" sz="1400">
                <a:latin typeface="Times New Roman" panose="02020603050405020304" pitchFamily="18" charset="0"/>
              </a:endParaRPr>
            </a:p>
          </p:txBody>
        </p:sp>
        <p:sp>
          <p:nvSpPr>
            <p:cNvPr id="155674" name="Text Box 31"/>
            <p:cNvSpPr txBox="1">
              <a:spLocks noChangeArrowheads="1"/>
            </p:cNvSpPr>
            <p:nvPr/>
          </p:nvSpPr>
          <p:spPr bwMode="auto">
            <a:xfrm>
              <a:off x="288" y="2973"/>
              <a:ext cx="322" cy="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10000"/>
                </a:spcBef>
              </a:pPr>
              <a:r>
                <a:rPr lang="zh-CN" altLang="en-US" sz="1400">
                  <a:latin typeface="Times New Roman" panose="02020603050405020304" pitchFamily="18" charset="0"/>
                </a:rPr>
                <a:t>第</a:t>
              </a:r>
            </a:p>
            <a:p>
              <a:pPr eaLnBrk="0" hangingPunct="0">
                <a:spcBef>
                  <a:spcPct val="10000"/>
                </a:spcBef>
              </a:pPr>
              <a:r>
                <a:rPr lang="zh-CN" altLang="en-US" sz="1400">
                  <a:latin typeface="Times New Roman" panose="02020603050405020304" pitchFamily="18" charset="0"/>
                </a:rPr>
                <a:t> </a:t>
              </a:r>
              <a:r>
                <a:rPr lang="en-US" altLang="zh-CN" sz="1400">
                  <a:latin typeface="Times New Roman" panose="02020603050405020304" pitchFamily="18" charset="0"/>
                </a:rPr>
                <a:t>0</a:t>
              </a:r>
            </a:p>
            <a:p>
              <a:pPr eaLnBrk="0" hangingPunct="0">
                <a:spcBef>
                  <a:spcPct val="10000"/>
                </a:spcBef>
              </a:pPr>
              <a:r>
                <a:rPr lang="zh-CN" altLang="en-US" sz="1400">
                  <a:latin typeface="Times New Roman" panose="02020603050405020304" pitchFamily="18" charset="0"/>
                </a:rPr>
                <a:t>环组件</a:t>
              </a:r>
            </a:p>
            <a:p>
              <a:pPr eaLnBrk="0" hangingPunct="0">
                <a:spcBef>
                  <a:spcPct val="10000"/>
                </a:spcBef>
              </a:pPr>
              <a:endParaRPr lang="en-US" altLang="zh-CN" sz="1400">
                <a:latin typeface="Times New Roman" panose="02020603050405020304" pitchFamily="18" charset="0"/>
              </a:endParaRPr>
            </a:p>
          </p:txBody>
        </p:sp>
        <p:sp>
          <p:nvSpPr>
            <p:cNvPr id="155675" name="Text Box 32"/>
            <p:cNvSpPr txBox="1">
              <a:spLocks noChangeArrowheads="1"/>
            </p:cNvSpPr>
            <p:nvPr/>
          </p:nvSpPr>
          <p:spPr bwMode="auto">
            <a:xfrm>
              <a:off x="1069" y="2656"/>
              <a:ext cx="12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400">
                  <a:latin typeface="Times New Roman" panose="02020603050405020304" pitchFamily="18" charset="0"/>
                </a:rPr>
                <a:t>文件管理子系统</a:t>
              </a:r>
            </a:p>
          </p:txBody>
        </p:sp>
        <p:sp>
          <p:nvSpPr>
            <p:cNvPr id="155676" name="Text Box 33"/>
            <p:cNvSpPr txBox="1">
              <a:spLocks noChangeArrowheads="1"/>
            </p:cNvSpPr>
            <p:nvPr/>
          </p:nvSpPr>
          <p:spPr bwMode="auto">
            <a:xfrm>
              <a:off x="3551" y="2656"/>
              <a:ext cx="12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400">
                  <a:latin typeface="Times New Roman" panose="02020603050405020304" pitchFamily="18" charset="0"/>
                </a:rPr>
                <a:t>虚拟机管理子系统</a:t>
              </a:r>
            </a:p>
          </p:txBody>
        </p:sp>
        <p:sp>
          <p:nvSpPr>
            <p:cNvPr id="155677" name="Text Box 34"/>
            <p:cNvSpPr txBox="1">
              <a:spLocks noChangeArrowheads="1"/>
            </p:cNvSpPr>
            <p:nvPr/>
          </p:nvSpPr>
          <p:spPr bwMode="auto">
            <a:xfrm>
              <a:off x="1933" y="1542"/>
              <a:ext cx="9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400">
                  <a:latin typeface="Times New Roman" panose="02020603050405020304" pitchFamily="18" charset="0"/>
                </a:rPr>
                <a:t>共享的地址空间</a:t>
              </a:r>
            </a:p>
          </p:txBody>
        </p:sp>
      </p:grpSp>
      <p:sp>
        <p:nvSpPr>
          <p:cNvPr id="756775" name="Rectangle 39"/>
          <p:cNvSpPr>
            <a:spLocks noChangeArrowheads="1"/>
          </p:cNvSpPr>
          <p:nvPr/>
        </p:nvSpPr>
        <p:spPr bwMode="auto">
          <a:xfrm>
            <a:off x="468313" y="595313"/>
            <a:ext cx="7124700" cy="592137"/>
          </a:xfrm>
          <a:prstGeom prst="rect">
            <a:avLst/>
          </a:prstGeom>
          <a:noFill/>
          <a:ln>
            <a:noFill/>
          </a:ln>
          <a:effectLst/>
        </p:spPr>
        <p:txBody>
          <a:bodyPr>
            <a:spAutoFit/>
          </a:bodyPr>
          <a:lstStyle/>
          <a:p>
            <a:pPr marL="533400" indent="-533400" eaLnBrk="0" hangingPunct="0">
              <a:lnSpc>
                <a:spcPct val="130000"/>
              </a:lnSpc>
              <a:spcBef>
                <a:spcPct val="30000"/>
              </a:spcBef>
              <a:buFont typeface="Wingdings" panose="05000000000000000000" pitchFamily="2" charset="2"/>
              <a:buNone/>
              <a:defRPr/>
            </a:pPr>
            <a:r>
              <a:rPr lang="en-US" altLang="zh-CN" sz="2800" dirty="0">
                <a:solidFill>
                  <a:srgbClr val="0000FF"/>
                </a:solidFill>
                <a:effectLst>
                  <a:outerShdw blurRad="38100" dist="38100" dir="2700000" algn="tl">
                    <a:srgbClr val="C0C0C0"/>
                  </a:outerShdw>
                </a:effectLst>
                <a:latin typeface="Times New Roman" panose="02020603050405020304" pitchFamily="18" charset="0"/>
                <a:sym typeface="+mn-ea"/>
              </a:rPr>
              <a:t>(3) Windows</a:t>
            </a:r>
            <a:r>
              <a:rPr lang="zh-CN" altLang="en-US" sz="2800" dirty="0">
                <a:solidFill>
                  <a:srgbClr val="0000FF"/>
                </a:solidFill>
                <a:effectLst>
                  <a:outerShdw blurRad="38100" dist="38100" dir="2700000" algn="tl">
                    <a:srgbClr val="C0C0C0"/>
                  </a:outerShdw>
                </a:effectLst>
                <a:latin typeface="Times New Roman" panose="02020603050405020304" pitchFamily="18" charset="0"/>
                <a:sym typeface="+mn-ea"/>
              </a:rPr>
              <a:t>操作系统的结构：微内核</a:t>
            </a:r>
          </a:p>
        </p:txBody>
      </p:sp>
      <p:sp>
        <p:nvSpPr>
          <p:cNvPr id="34" name="Rectangle 4"/>
          <p:cNvSpPr>
            <a:spLocks noChangeArrowheads="1"/>
          </p:cNvSpPr>
          <p:nvPr/>
        </p:nvSpPr>
        <p:spPr bwMode="auto">
          <a:xfrm>
            <a:off x="90488" y="12700"/>
            <a:ext cx="5345112" cy="735013"/>
          </a:xfrm>
          <a:prstGeom prst="rect">
            <a:avLst/>
          </a:prstGeom>
          <a:noFill/>
          <a:ln>
            <a:noFill/>
          </a:ln>
          <a:effectLst/>
        </p:spPr>
        <p:txBody>
          <a:bodyPr>
            <a:spAutoFit/>
          </a:bodyPr>
          <a:lstStyle/>
          <a:p>
            <a:pPr marL="533400" indent="-533400" eaLnBrk="0" hangingPunct="0">
              <a:lnSpc>
                <a:spcPct val="130000"/>
              </a:lnSpc>
              <a:spcBef>
                <a:spcPct val="30000"/>
              </a:spcBef>
              <a:buFont typeface="Wingdings" panose="05000000000000000000" pitchFamily="2" charset="2"/>
              <a:buNone/>
              <a:defRPr/>
            </a:pPr>
            <a:r>
              <a:rPr lang="zh-CN" altLang="en-US" sz="3600" b="1" dirty="0">
                <a:solidFill>
                  <a:srgbClr val="990000"/>
                </a:solidFill>
                <a:effectLst>
                  <a:outerShdw blurRad="38100" dist="38100" dir="2700000" algn="tl">
                    <a:srgbClr val="C0C0C0"/>
                  </a:outerShdw>
                </a:effectLst>
                <a:latin typeface="Times New Roman" panose="02020603050405020304" pitchFamily="18" charset="0"/>
                <a:sym typeface="+mn-ea"/>
              </a:rPr>
              <a:t>二</a:t>
            </a:r>
            <a:r>
              <a:rPr lang="en-US" altLang="zh-CN" sz="3600" b="1" dirty="0">
                <a:solidFill>
                  <a:srgbClr val="990000"/>
                </a:solidFill>
                <a:effectLst>
                  <a:outerShdw blurRad="38100" dist="38100" dir="2700000" algn="tl">
                    <a:srgbClr val="C0C0C0"/>
                  </a:outerShdw>
                </a:effectLst>
                <a:latin typeface="Times New Roman" panose="02020603050405020304" pitchFamily="18" charset="0"/>
                <a:sym typeface="+mn-ea"/>
              </a:rPr>
              <a:t>.  </a:t>
            </a:r>
            <a:r>
              <a:rPr lang="zh-CN" altLang="en-US" sz="3600" b="1" dirty="0">
                <a:solidFill>
                  <a:srgbClr val="990000"/>
                </a:solidFill>
                <a:effectLst>
                  <a:outerShdw blurRad="38100" dist="38100" dir="2700000" algn="tl">
                    <a:srgbClr val="C0C0C0"/>
                  </a:outerShdw>
                </a:effectLst>
                <a:latin typeface="Times New Roman" panose="02020603050405020304" pitchFamily="18" charset="0"/>
                <a:sym typeface="+mn-ea"/>
              </a:rPr>
              <a:t>实例</a:t>
            </a:r>
            <a:r>
              <a:rPr lang="zh-CN" altLang="en-US" sz="3600" b="1" dirty="0">
                <a:solidFill>
                  <a:srgbClr val="990000"/>
                </a:solidFill>
                <a:effectLst>
                  <a:outerShdw blurRad="38100" dist="38100" dir="2700000" algn="tl">
                    <a:srgbClr val="C0C0C0"/>
                  </a:outerShdw>
                </a:effectLst>
                <a:sym typeface="+mn-ea"/>
              </a:rPr>
              <a:t>操作系统的结构</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a:xfrm>
            <a:off x="2555875" y="44450"/>
            <a:ext cx="4752975" cy="706438"/>
          </a:xfrm>
        </p:spPr>
        <p:txBody>
          <a:bodyPr/>
          <a:lstStyle/>
          <a:p>
            <a:r>
              <a:rPr lang="zh-CN" altLang="en-US" smtClean="0">
                <a:solidFill>
                  <a:srgbClr val="0000FF"/>
                </a:solidFill>
              </a:rPr>
              <a:t>本章总结</a:t>
            </a:r>
          </a:p>
        </p:txBody>
      </p:sp>
      <p:sp>
        <p:nvSpPr>
          <p:cNvPr id="99331" name="Rectangle 3"/>
          <p:cNvSpPr>
            <a:spLocks noGrp="1" noChangeArrowheads="1"/>
          </p:cNvSpPr>
          <p:nvPr>
            <p:ph idx="1"/>
          </p:nvPr>
        </p:nvSpPr>
        <p:spPr>
          <a:xfrm>
            <a:off x="457200" y="908050"/>
            <a:ext cx="8229600" cy="5689600"/>
          </a:xfrm>
        </p:spPr>
        <p:txBody>
          <a:bodyPr/>
          <a:lstStyle/>
          <a:p>
            <a:pPr>
              <a:defRPr/>
            </a:pPr>
            <a:r>
              <a:rPr lang="zh-CN" altLang="en-US" sz="2400" b="1" dirty="0" smtClean="0">
                <a:solidFill>
                  <a:srgbClr val="C00000"/>
                </a:solidFill>
              </a:rPr>
              <a:t>操作系统的地位和作用</a:t>
            </a:r>
            <a:endParaRPr lang="en-US" altLang="zh-CN" sz="2400" b="1" dirty="0" smtClean="0">
              <a:solidFill>
                <a:srgbClr val="C00000"/>
              </a:solidFill>
            </a:endParaRPr>
          </a:p>
          <a:p>
            <a:pPr marL="0" indent="0">
              <a:buFontTx/>
              <a:buNone/>
              <a:defRPr/>
            </a:pPr>
            <a:r>
              <a:rPr lang="zh-CN" altLang="en-US" sz="2000" b="1" dirty="0" smtClean="0"/>
              <a:t>（</a:t>
            </a:r>
            <a:r>
              <a:rPr lang="en-US" altLang="zh-CN" sz="2000" b="1" dirty="0" smtClean="0"/>
              <a:t>1</a:t>
            </a:r>
            <a:r>
              <a:rPr lang="zh-CN" altLang="en-US" sz="2000" b="1" dirty="0" smtClean="0"/>
              <a:t>）操作系统是计算机系统中的第一层软件；</a:t>
            </a:r>
            <a:endParaRPr lang="en-US" altLang="zh-CN" sz="2000" b="1" dirty="0" smtClean="0"/>
          </a:p>
          <a:p>
            <a:pPr marL="0" indent="0">
              <a:buFontTx/>
              <a:buNone/>
              <a:defRPr/>
            </a:pPr>
            <a:r>
              <a:rPr lang="zh-CN" altLang="en-US" sz="2000" b="1" dirty="0" smtClean="0"/>
              <a:t>（</a:t>
            </a:r>
            <a:r>
              <a:rPr lang="en-US" altLang="zh-CN" sz="2000" b="1" dirty="0" smtClean="0"/>
              <a:t>2</a:t>
            </a:r>
            <a:r>
              <a:rPr lang="zh-CN" altLang="en-US" sz="2000" b="1" dirty="0" smtClean="0"/>
              <a:t>）作用：用户观点，系统观点，虚拟机</a:t>
            </a:r>
            <a:endParaRPr lang="en-US" altLang="zh-CN" sz="2000" b="1" dirty="0" smtClean="0"/>
          </a:p>
          <a:p>
            <a:pPr>
              <a:defRPr/>
            </a:pPr>
            <a:r>
              <a:rPr lang="zh-CN" altLang="en-US" sz="2400" b="1" dirty="0">
                <a:solidFill>
                  <a:srgbClr val="C00000"/>
                </a:solidFill>
              </a:rPr>
              <a:t>操作系统的发展过程</a:t>
            </a:r>
            <a:endParaRPr lang="en-US" altLang="zh-CN" sz="2400" b="1" dirty="0">
              <a:solidFill>
                <a:srgbClr val="C00000"/>
              </a:solidFill>
            </a:endParaRPr>
          </a:p>
          <a:p>
            <a:pPr marL="0" indent="0">
              <a:buFontTx/>
              <a:buNone/>
              <a:defRPr/>
            </a:pPr>
            <a:r>
              <a:rPr lang="en-US" altLang="zh-CN" sz="2000" b="1" dirty="0" smtClean="0"/>
              <a:t>    </a:t>
            </a:r>
            <a:r>
              <a:rPr lang="zh-CN" altLang="en-US" sz="2000" b="1" dirty="0" smtClean="0"/>
              <a:t>批处理系统，分时系统，实时系统，多处理机系统，微机操作系统，网络操作系统，分布式系统，嵌入式系统</a:t>
            </a:r>
            <a:endParaRPr lang="en-US" altLang="zh-CN" sz="2000" b="1" dirty="0" smtClean="0"/>
          </a:p>
          <a:p>
            <a:pPr>
              <a:defRPr/>
            </a:pPr>
            <a:r>
              <a:rPr lang="zh-CN" altLang="en-US" sz="2400" b="1" dirty="0">
                <a:solidFill>
                  <a:srgbClr val="C00000"/>
                </a:solidFill>
              </a:rPr>
              <a:t>操作系统的特征</a:t>
            </a:r>
            <a:endParaRPr lang="en-US" altLang="zh-CN" sz="2400" b="1" dirty="0">
              <a:solidFill>
                <a:srgbClr val="C00000"/>
              </a:solidFill>
            </a:endParaRPr>
          </a:p>
          <a:p>
            <a:pPr marL="0" indent="0">
              <a:buFontTx/>
              <a:buNone/>
              <a:defRPr/>
            </a:pPr>
            <a:r>
              <a:rPr lang="en-US" altLang="zh-CN" sz="2000" b="1" dirty="0" smtClean="0"/>
              <a:t>    </a:t>
            </a:r>
            <a:r>
              <a:rPr lang="zh-CN" altLang="en-US" sz="2000" b="1" dirty="0" smtClean="0"/>
              <a:t>并发、共享、虚拟、异步</a:t>
            </a:r>
            <a:endParaRPr lang="en-US" altLang="zh-CN" sz="2000" b="1" dirty="0" smtClean="0"/>
          </a:p>
          <a:p>
            <a:pPr>
              <a:defRPr/>
            </a:pPr>
            <a:r>
              <a:rPr lang="zh-CN" altLang="en-US" sz="2400" b="1" dirty="0">
                <a:solidFill>
                  <a:srgbClr val="C00000"/>
                </a:solidFill>
              </a:rPr>
              <a:t>操作系统的功能</a:t>
            </a:r>
            <a:endParaRPr lang="en-US" altLang="zh-CN" sz="2400" b="1" dirty="0">
              <a:solidFill>
                <a:srgbClr val="C00000"/>
              </a:solidFill>
            </a:endParaRPr>
          </a:p>
          <a:p>
            <a:pPr marL="0" indent="0">
              <a:buFontTx/>
              <a:buNone/>
              <a:defRPr/>
            </a:pPr>
            <a:r>
              <a:rPr lang="en-US" altLang="zh-CN" sz="2000" b="1" dirty="0" smtClean="0"/>
              <a:t>    </a:t>
            </a:r>
            <a:r>
              <a:rPr lang="zh-CN" altLang="en-US" sz="2000" b="1" dirty="0" smtClean="0"/>
              <a:t>处理机管理、存储器管理、设备管理、文件管理，提供用户使用接口</a:t>
            </a:r>
            <a:endParaRPr lang="en-US" altLang="zh-CN" sz="2000" b="1" dirty="0" smtClean="0"/>
          </a:p>
          <a:p>
            <a:pPr>
              <a:defRPr/>
            </a:pPr>
            <a:r>
              <a:rPr lang="zh-CN" altLang="en-US" sz="2400" b="1" dirty="0" smtClean="0">
                <a:solidFill>
                  <a:srgbClr val="C00000"/>
                </a:solidFill>
              </a:rPr>
              <a:t>操作系统结构设计</a:t>
            </a:r>
            <a:endParaRPr lang="en-US" altLang="zh-CN" sz="2400" b="1" dirty="0" smtClean="0">
              <a:solidFill>
                <a:srgbClr val="C00000"/>
              </a:solidFill>
            </a:endParaRPr>
          </a:p>
          <a:p>
            <a:pPr marL="0" indent="0">
              <a:buFontTx/>
              <a:buNone/>
              <a:defRPr/>
            </a:pPr>
            <a:r>
              <a:rPr lang="en-US" altLang="zh-CN" sz="2000" b="1" dirty="0" smtClean="0">
                <a:latin typeface="+mn-ea"/>
              </a:rPr>
              <a:t>    </a:t>
            </a:r>
            <a:r>
              <a:rPr lang="zh-CN" altLang="en-US" sz="2000" b="1" dirty="0" smtClean="0">
                <a:latin typeface="+mn-ea"/>
              </a:rPr>
              <a:t>单体式，模块式，层次结构，微内核</a:t>
            </a:r>
            <a:endParaRPr lang="en-US" altLang="zh-CN" sz="2000" b="1" dirty="0" smtClean="0">
              <a:latin typeface="+mn-ea"/>
            </a:endParaRPr>
          </a:p>
          <a:p>
            <a:pPr>
              <a:defRPr/>
            </a:pPr>
            <a:r>
              <a:rPr lang="zh-CN" altLang="en-US" sz="2400" b="1" dirty="0" smtClean="0">
                <a:solidFill>
                  <a:srgbClr val="C00000"/>
                </a:solidFill>
              </a:rPr>
              <a:t>操作系统的用户接口</a:t>
            </a:r>
            <a:endParaRPr lang="en-US" altLang="zh-CN" sz="2400" b="1" dirty="0" smtClean="0">
              <a:solidFill>
                <a:srgbClr val="C00000"/>
              </a:solidFill>
            </a:endParaRPr>
          </a:p>
          <a:p>
            <a:pPr marL="0" indent="0">
              <a:buFontTx/>
              <a:buNone/>
              <a:defRPr/>
            </a:pPr>
            <a:r>
              <a:rPr lang="en-US" altLang="zh-CN" sz="2000" b="1" dirty="0" smtClean="0">
                <a:latin typeface="+mn-ea"/>
              </a:rPr>
              <a:t>    </a:t>
            </a:r>
            <a:r>
              <a:rPr lang="zh-CN" altLang="en-US" sz="2000" b="1" dirty="0" smtClean="0">
                <a:latin typeface="+mn-ea"/>
              </a:rPr>
              <a:t>命令接口，图形接口，命令控制语言，系统调用</a:t>
            </a:r>
            <a:endParaRPr lang="en-US" altLang="zh-CN" sz="2000" b="1" dirty="0" smtClean="0">
              <a:latin typeface="+mn-ea"/>
            </a:endParaRPr>
          </a:p>
          <a:p>
            <a:pPr marL="0" indent="0">
              <a:buFontTx/>
              <a:buNone/>
              <a:defRPr/>
            </a:pPr>
            <a:endParaRPr lang="en-US" altLang="zh-CN" sz="2000" b="1" dirty="0" smtClean="0">
              <a:latin typeface="+mn-ea"/>
            </a:endParaRPr>
          </a:p>
          <a:p>
            <a:pPr marL="0" indent="0">
              <a:buFontTx/>
              <a:buNone/>
              <a:defRPr/>
            </a:pPr>
            <a:endParaRPr lang="en-US" altLang="zh-CN" sz="2400" b="1" dirty="0" smtClean="0"/>
          </a:p>
          <a:p>
            <a:pPr marL="0" indent="0">
              <a:buFontTx/>
              <a:buNone/>
              <a:defRPr/>
            </a:pPr>
            <a:endParaRPr lang="en-US" altLang="zh-CN" sz="3600" b="1" dirty="0" smtClean="0">
              <a:solidFill>
                <a:schemeClr val="accent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933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33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933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9331">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933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933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933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标题 1"/>
          <p:cNvSpPr>
            <a:spLocks noGrp="1" noChangeArrowheads="1"/>
          </p:cNvSpPr>
          <p:nvPr>
            <p:ph type="title"/>
          </p:nvPr>
        </p:nvSpPr>
        <p:spPr/>
        <p:txBody>
          <a:bodyPr/>
          <a:lstStyle/>
          <a:p>
            <a:r>
              <a:rPr lang="zh-CN" altLang="en-US" smtClean="0"/>
              <a:t>补充内容</a:t>
            </a:r>
          </a:p>
        </p:txBody>
      </p:sp>
      <p:sp>
        <p:nvSpPr>
          <p:cNvPr id="158722" name="内容占位符 2"/>
          <p:cNvSpPr>
            <a:spLocks noGrp="1" noChangeArrowheads="1"/>
          </p:cNvSpPr>
          <p:nvPr>
            <p:ph idx="1"/>
          </p:nvPr>
        </p:nvSpPr>
        <p:spPr/>
        <p:txBody>
          <a:bodyPr/>
          <a:lstStyle/>
          <a:p>
            <a:endParaRPr lang="zh-CN" altLang="en-US" smtClean="0"/>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ChangeArrowheads="1"/>
          </p:cNvSpPr>
          <p:nvPr>
            <p:ph type="title"/>
          </p:nvPr>
        </p:nvSpPr>
        <p:spPr>
          <a:xfrm>
            <a:off x="457200" y="414338"/>
            <a:ext cx="8229600" cy="927100"/>
          </a:xfrm>
        </p:spPr>
        <p:txBody>
          <a:bodyPr/>
          <a:lstStyle/>
          <a:p>
            <a:pPr marL="342900" indent="-342900">
              <a:lnSpc>
                <a:spcPct val="120000"/>
              </a:lnSpc>
              <a:spcBef>
                <a:spcPct val="30000"/>
              </a:spcBef>
              <a:buClr>
                <a:schemeClr val="tx1"/>
              </a:buClr>
            </a:pPr>
            <a:r>
              <a:rPr lang="zh-CN" altLang="en-US" sz="3200" smtClean="0">
                <a:solidFill>
                  <a:srgbClr val="FF0000"/>
                </a:solidFill>
              </a:rPr>
              <a:t>运行时的组织结构</a:t>
            </a:r>
          </a:p>
        </p:txBody>
      </p:sp>
      <p:pic>
        <p:nvPicPr>
          <p:cNvPr id="112661"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577975"/>
            <a:ext cx="7826375" cy="441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3"/>
          <p:cNvSpPr txBox="1">
            <a:spLocks noChangeArrowheads="1"/>
          </p:cNvSpPr>
          <p:nvPr/>
        </p:nvSpPr>
        <p:spPr bwMode="auto">
          <a:xfrm>
            <a:off x="611188" y="152241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defRPr/>
            </a:pPr>
            <a:r>
              <a:rPr lang="zh-CN" altLang="en-US" kern="0" dirty="0" smtClean="0">
                <a:sym typeface="+mn-ea"/>
              </a:rPr>
              <a:t>客户</a:t>
            </a:r>
            <a:r>
              <a:rPr lang="en-US" altLang="zh-CN" kern="0" dirty="0" smtClean="0">
                <a:sym typeface="+mn-ea"/>
              </a:rPr>
              <a:t>/</a:t>
            </a:r>
            <a:r>
              <a:rPr lang="zh-CN" altLang="en-US" kern="0" dirty="0" smtClean="0">
                <a:sym typeface="+mn-ea"/>
              </a:rPr>
              <a:t>服务器模式</a:t>
            </a:r>
          </a:p>
          <a:p>
            <a:pPr lvl="1">
              <a:defRPr/>
            </a:pPr>
            <a:r>
              <a:rPr lang="zh-CN" altLang="en-US" sz="2400" kern="0" dirty="0" smtClean="0">
                <a:solidFill>
                  <a:srgbClr val="FF0000"/>
                </a:solidFill>
                <a:sym typeface="+mn-ea"/>
              </a:rPr>
              <a:t>消息模式</a:t>
            </a:r>
            <a:endParaRPr lang="en-US" altLang="zh-CN" sz="2400" kern="0" dirty="0" smtClean="0">
              <a:solidFill>
                <a:srgbClr val="FF0000"/>
              </a:solidFill>
              <a:sym typeface="+mn-ea"/>
            </a:endParaRPr>
          </a:p>
          <a:p>
            <a:pPr lvl="1">
              <a:defRPr/>
            </a:pPr>
            <a:r>
              <a:rPr lang="zh-CN" altLang="en-US" sz="2400" kern="0" dirty="0" smtClean="0">
                <a:solidFill>
                  <a:srgbClr val="FF0000"/>
                </a:solidFill>
                <a:sym typeface="+mn-ea"/>
              </a:rPr>
              <a:t>优点</a:t>
            </a:r>
          </a:p>
          <a:p>
            <a:pPr lvl="2">
              <a:defRPr/>
            </a:pPr>
            <a:r>
              <a:rPr lang="zh-CN" altLang="en-US" sz="2000" kern="0" dirty="0" smtClean="0">
                <a:sym typeface="+mn-ea"/>
              </a:rPr>
              <a:t>数据分布处理和存储，适用于分布式系统</a:t>
            </a:r>
          </a:p>
          <a:p>
            <a:pPr lvl="2">
              <a:defRPr/>
            </a:pPr>
            <a:r>
              <a:rPr lang="zh-CN" altLang="en-US" sz="2000" kern="0" dirty="0" smtClean="0">
                <a:sym typeface="+mn-ea"/>
              </a:rPr>
              <a:t>便于集中管理</a:t>
            </a:r>
          </a:p>
          <a:p>
            <a:pPr lvl="2">
              <a:defRPr/>
            </a:pPr>
            <a:r>
              <a:rPr lang="zh-CN" altLang="en-US" sz="2000" kern="0" dirty="0" smtClean="0">
                <a:sym typeface="+mn-ea"/>
              </a:rPr>
              <a:t>灵活性和可扩充性</a:t>
            </a:r>
          </a:p>
          <a:p>
            <a:pPr lvl="2">
              <a:defRPr/>
            </a:pPr>
            <a:r>
              <a:rPr lang="zh-CN" altLang="en-US" sz="2000" kern="0" dirty="0" smtClean="0">
                <a:sym typeface="+mn-ea"/>
              </a:rPr>
              <a:t>易于维护</a:t>
            </a:r>
            <a:endParaRPr lang="en-US" altLang="zh-CN" sz="2000" kern="0" dirty="0" smtClean="0">
              <a:sym typeface="+mn-ea"/>
            </a:endParaRPr>
          </a:p>
          <a:p>
            <a:pPr lvl="1">
              <a:defRPr/>
            </a:pPr>
            <a:r>
              <a:rPr lang="zh-CN" altLang="en-US" sz="2400" kern="0" dirty="0">
                <a:solidFill>
                  <a:srgbClr val="FF0000"/>
                </a:solidFill>
                <a:sym typeface="+mn-ea"/>
              </a:rPr>
              <a:t>缺点</a:t>
            </a:r>
            <a:endParaRPr lang="en-US" altLang="zh-CN" sz="2400" kern="0" dirty="0">
              <a:solidFill>
                <a:srgbClr val="FF0000"/>
              </a:solidFill>
              <a:sym typeface="+mn-ea"/>
            </a:endParaRPr>
          </a:p>
          <a:p>
            <a:pPr lvl="2">
              <a:defRPr/>
            </a:pPr>
            <a:r>
              <a:rPr lang="zh-CN" altLang="en-US" sz="2000" kern="0" dirty="0">
                <a:sym typeface="+mn-ea"/>
              </a:rPr>
              <a:t>效率</a:t>
            </a:r>
            <a:endParaRPr lang="en-US" altLang="zh-CN" sz="2000" kern="0" dirty="0">
              <a:sym typeface="+mn-ea"/>
            </a:endParaRPr>
          </a:p>
          <a:p>
            <a:pPr lvl="2">
              <a:defRPr/>
            </a:pPr>
            <a:endParaRPr lang="zh-CN" altLang="en-US" sz="2000" kern="0" dirty="0" smtClean="0">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266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ext Box 2"/>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400" b="1">
                <a:solidFill>
                  <a:schemeClr val="tx2"/>
                </a:solidFill>
                <a:latin typeface="Times New Roman" panose="02020603050405020304" pitchFamily="18" charset="0"/>
              </a:rPr>
              <a:t>10</a:t>
            </a:r>
          </a:p>
        </p:txBody>
      </p:sp>
      <p:sp>
        <p:nvSpPr>
          <p:cNvPr id="758787" name="Rectangle 3"/>
          <p:cNvSpPr>
            <a:spLocks noChangeArrowheads="1"/>
          </p:cNvSpPr>
          <p:nvPr/>
        </p:nvSpPr>
        <p:spPr bwMode="auto">
          <a:xfrm>
            <a:off x="685800" y="1557338"/>
            <a:ext cx="622935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pPr>
            <a:r>
              <a:rPr lang="en-US" altLang="zh-CN" sz="2000" b="1">
                <a:solidFill>
                  <a:srgbClr val="FF0000"/>
                </a:solidFill>
                <a:latin typeface="Times New Roman" panose="02020603050405020304" pitchFamily="18" charset="0"/>
              </a:rPr>
              <a:t>             OS</a:t>
            </a:r>
            <a:r>
              <a:rPr lang="zh-CN" altLang="en-US" sz="2000" b="1">
                <a:solidFill>
                  <a:srgbClr val="FF0000"/>
                </a:solidFill>
                <a:latin typeface="Times New Roman" panose="02020603050405020304" pitchFamily="18" charset="0"/>
              </a:rPr>
              <a:t>：管理程序                 用户程序</a:t>
            </a:r>
          </a:p>
          <a:p>
            <a:pPr>
              <a:lnSpc>
                <a:spcPct val="130000"/>
              </a:lnSpc>
              <a:spcBef>
                <a:spcPct val="30000"/>
              </a:spcBef>
            </a:pPr>
            <a:r>
              <a:rPr lang="zh-CN" altLang="en-US" sz="2000" b="1">
                <a:latin typeface="Times New Roman" panose="02020603050405020304" pitchFamily="18" charset="0"/>
              </a:rPr>
              <a:t>            管理系统资源             使用资源，提出申请</a:t>
            </a:r>
          </a:p>
          <a:p>
            <a:pPr>
              <a:lnSpc>
                <a:spcPct val="130000"/>
              </a:lnSpc>
              <a:spcBef>
                <a:spcPct val="30000"/>
              </a:spcBef>
            </a:pPr>
            <a:r>
              <a:rPr lang="zh-CN" altLang="en-US" sz="2000" b="1">
                <a:latin typeface="Times New Roman" panose="02020603050405020304" pitchFamily="18" charset="0"/>
              </a:rPr>
              <a:t>            控制程序运行                     被控制</a:t>
            </a:r>
          </a:p>
        </p:txBody>
      </p:sp>
      <p:sp>
        <p:nvSpPr>
          <p:cNvPr id="160771" name="Rectangle 4"/>
          <p:cNvSpPr>
            <a:spLocks noChangeArrowheads="1"/>
          </p:cNvSpPr>
          <p:nvPr/>
        </p:nvSpPr>
        <p:spPr bwMode="auto">
          <a:xfrm>
            <a:off x="31750" y="23813"/>
            <a:ext cx="6037263"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indent="-28575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a:lnSpc>
                <a:spcPct val="120000"/>
              </a:lnSpc>
              <a:spcBef>
                <a:spcPct val="30000"/>
              </a:spcBef>
              <a:buClr>
                <a:schemeClr val="tx1"/>
              </a:buClr>
            </a:pPr>
            <a:r>
              <a:rPr lang="en-US" altLang="zh-CN" sz="3200" b="1">
                <a:solidFill>
                  <a:srgbClr val="FF0000"/>
                </a:solidFill>
              </a:rPr>
              <a:t>4.2 </a:t>
            </a:r>
            <a:r>
              <a:rPr lang="zh-CN" altLang="en-US" sz="3200" b="1">
                <a:solidFill>
                  <a:srgbClr val="FF0000"/>
                </a:solidFill>
              </a:rPr>
              <a:t>处理机的特权级</a:t>
            </a:r>
            <a:r>
              <a:rPr lang="en-US" altLang="zh-CN" sz="3200" b="1">
                <a:solidFill>
                  <a:srgbClr val="FF0000"/>
                </a:solidFill>
              </a:rPr>
              <a:t> </a:t>
            </a:r>
            <a:endParaRPr lang="zh-CN" altLang="en-US" sz="3200" b="1">
              <a:solidFill>
                <a:srgbClr val="FF0000"/>
              </a:solidFill>
            </a:endParaRPr>
          </a:p>
        </p:txBody>
      </p:sp>
      <p:sp>
        <p:nvSpPr>
          <p:cNvPr id="758791" name="Rectangle 7"/>
          <p:cNvSpPr>
            <a:spLocks noChangeArrowheads="1"/>
          </p:cNvSpPr>
          <p:nvPr/>
        </p:nvSpPr>
        <p:spPr bwMode="auto">
          <a:xfrm>
            <a:off x="317500" y="527050"/>
            <a:ext cx="8575675" cy="587375"/>
          </a:xfrm>
          <a:prstGeom prst="rect">
            <a:avLst/>
          </a:prstGeom>
          <a:noFill/>
          <a:ln>
            <a:noFill/>
          </a:ln>
          <a:effectLst/>
        </p:spPr>
        <p:txBody>
          <a:bodyPr>
            <a:spAutoFit/>
          </a:bodyPr>
          <a:lstStyle/>
          <a:p>
            <a:pPr marL="533400" indent="-533400" eaLnBrk="0" hangingPunct="0">
              <a:spcBef>
                <a:spcPct val="30000"/>
              </a:spcBef>
              <a:buFont typeface="Wingdings" panose="05000000000000000000" pitchFamily="2" charset="2"/>
              <a:buNone/>
              <a:defRPr/>
            </a:pPr>
            <a:r>
              <a:rPr lang="en-US" altLang="zh-CN" sz="2800" dirty="0">
                <a:solidFill>
                  <a:srgbClr val="0000FF"/>
                </a:solidFill>
                <a:effectLst>
                  <a:outerShdw blurRad="38100" dist="38100" dir="2700000" algn="tl">
                    <a:srgbClr val="C0C0C0"/>
                  </a:outerShdw>
                </a:effectLst>
                <a:latin typeface="Times New Roman" panose="02020603050405020304" pitchFamily="18" charset="0"/>
                <a:sym typeface="+mn-ea"/>
              </a:rPr>
              <a:t>1. </a:t>
            </a:r>
            <a:r>
              <a:rPr lang="zh-CN" altLang="en-US" sz="2800" dirty="0">
                <a:solidFill>
                  <a:srgbClr val="0000FF"/>
                </a:solidFill>
                <a:effectLst>
                  <a:outerShdw blurRad="38100" dist="38100" dir="2700000" algn="tl">
                    <a:srgbClr val="C0C0C0"/>
                  </a:outerShdw>
                </a:effectLst>
                <a:sym typeface="+mn-ea"/>
              </a:rPr>
              <a:t>为什么要区分处理机的运行状态：</a:t>
            </a:r>
            <a:r>
              <a:rPr lang="zh-CN" altLang="en-US" dirty="0">
                <a:effectLst>
                  <a:outerShdw blurRad="38100" dist="38100" dir="2700000" algn="tl">
                    <a:srgbClr val="C0C0C0"/>
                  </a:outerShdw>
                </a:effectLst>
                <a:latin typeface="Times New Roman" panose="02020603050405020304" pitchFamily="18" charset="0"/>
                <a:sym typeface="+mn-ea"/>
              </a:rPr>
              <a:t>保护操作系统</a:t>
            </a:r>
            <a:r>
              <a:rPr lang="zh-CN" altLang="en-US" dirty="0">
                <a:latin typeface="Times New Roman" panose="02020603050405020304" pitchFamily="18" charset="0"/>
                <a:sym typeface="+mn-ea"/>
              </a:rPr>
              <a:t> </a:t>
            </a:r>
            <a:endParaRPr lang="zh-CN" altLang="en-US" dirty="0">
              <a:solidFill>
                <a:srgbClr val="0000FF"/>
              </a:solidFill>
              <a:effectLst>
                <a:outerShdw blurRad="38100" dist="38100" dir="2700000" algn="tl">
                  <a:srgbClr val="C0C0C0"/>
                </a:outerShdw>
              </a:effectLst>
              <a:sym typeface="+mn-ea"/>
            </a:endParaRPr>
          </a:p>
        </p:txBody>
      </p:sp>
      <p:grpSp>
        <p:nvGrpSpPr>
          <p:cNvPr id="2" name="Group 16"/>
          <p:cNvGrpSpPr/>
          <p:nvPr/>
        </p:nvGrpSpPr>
        <p:grpSpPr bwMode="auto">
          <a:xfrm>
            <a:off x="1236663" y="1484313"/>
            <a:ext cx="5194300" cy="1511300"/>
            <a:chOff x="714" y="1123"/>
            <a:chExt cx="3409" cy="952"/>
          </a:xfrm>
        </p:grpSpPr>
        <p:sp>
          <p:nvSpPr>
            <p:cNvPr id="758792" name="Rectangle 8"/>
            <p:cNvSpPr>
              <a:spLocks noChangeArrowheads="1"/>
            </p:cNvSpPr>
            <p:nvPr/>
          </p:nvSpPr>
          <p:spPr bwMode="auto">
            <a:xfrm>
              <a:off x="718" y="1123"/>
              <a:ext cx="3401" cy="952"/>
            </a:xfrm>
            <a:prstGeom prst="rect">
              <a:avLst/>
            </a:prstGeom>
            <a:noFill/>
            <a:ln w="9525" algn="ctr">
              <a:solidFill>
                <a:schemeClr val="tx1"/>
              </a:solidFill>
              <a:miter lim="800000"/>
            </a:ln>
            <a:effectLst/>
          </p:spPr>
          <p:txBody>
            <a:bodyPr anchor="ctr"/>
            <a:lstStyle/>
            <a:p>
              <a:pPr marL="914400" indent="-341630" eaLnBrk="0" hangingPunct="0">
                <a:buFont typeface="Wingdings" panose="05000000000000000000" pitchFamily="2" charset="2"/>
                <a:buBlip>
                  <a:blip r:embed="rId3"/>
                </a:buBlip>
                <a:defRPr/>
              </a:pPr>
              <a:endParaRPr lang="zh-CN" altLang="zh-CN">
                <a:effectLst>
                  <a:outerShdw blurRad="38100" dist="38100" dir="2700000" algn="tl">
                    <a:srgbClr val="C0C0C0"/>
                  </a:outerShdw>
                </a:effectLst>
              </a:endParaRPr>
            </a:p>
          </p:txBody>
        </p:sp>
        <p:sp>
          <p:nvSpPr>
            <p:cNvPr id="160775" name="Line 13"/>
            <p:cNvSpPr>
              <a:spLocks noChangeShapeType="1"/>
            </p:cNvSpPr>
            <p:nvPr/>
          </p:nvSpPr>
          <p:spPr bwMode="auto">
            <a:xfrm>
              <a:off x="722" y="1442"/>
              <a:ext cx="340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0776" name="Line 14"/>
            <p:cNvSpPr>
              <a:spLocks noChangeShapeType="1"/>
            </p:cNvSpPr>
            <p:nvPr/>
          </p:nvSpPr>
          <p:spPr bwMode="auto">
            <a:xfrm>
              <a:off x="714" y="1785"/>
              <a:ext cx="340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0777" name="Line 15"/>
            <p:cNvSpPr>
              <a:spLocks noChangeShapeType="1"/>
            </p:cNvSpPr>
            <p:nvPr/>
          </p:nvSpPr>
          <p:spPr bwMode="auto">
            <a:xfrm>
              <a:off x="2304" y="1124"/>
              <a:ext cx="0" cy="95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58801" name="Rectangle 17"/>
          <p:cNvSpPr>
            <a:spLocks noChangeArrowheads="1"/>
          </p:cNvSpPr>
          <p:nvPr/>
        </p:nvSpPr>
        <p:spPr bwMode="auto">
          <a:xfrm>
            <a:off x="663575" y="981075"/>
            <a:ext cx="541813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pPr>
            <a:r>
              <a:rPr lang="zh-CN" altLang="en-US" sz="2200" b="1">
                <a:latin typeface="Times New Roman" panose="02020603050405020304" pitchFamily="18" charset="0"/>
              </a:rPr>
              <a:t>系统中两类程序的职责和区别</a:t>
            </a:r>
          </a:p>
        </p:txBody>
      </p:sp>
      <p:sp>
        <p:nvSpPr>
          <p:cNvPr id="758804" name="Rectangle 20"/>
          <p:cNvSpPr>
            <a:spLocks noChangeArrowheads="1"/>
          </p:cNvSpPr>
          <p:nvPr/>
        </p:nvSpPr>
        <p:spPr bwMode="auto">
          <a:xfrm>
            <a:off x="346075" y="2997200"/>
            <a:ext cx="5738813" cy="523875"/>
          </a:xfrm>
          <a:prstGeom prst="rect">
            <a:avLst/>
          </a:prstGeom>
          <a:noFill/>
          <a:ln>
            <a:noFill/>
          </a:ln>
          <a:effectLst/>
        </p:spPr>
        <p:txBody>
          <a:bodyPr>
            <a:spAutoFit/>
          </a:bodyPr>
          <a:lstStyle/>
          <a:p>
            <a:pPr marL="533400" indent="-533400" eaLnBrk="0" hangingPunct="0">
              <a:spcBef>
                <a:spcPct val="30000"/>
              </a:spcBef>
              <a:buFont typeface="Wingdings" panose="05000000000000000000" pitchFamily="2" charset="2"/>
              <a:buNone/>
              <a:defRPr/>
            </a:pPr>
            <a:r>
              <a:rPr lang="zh-CN" altLang="en-US" sz="2800" dirty="0">
                <a:solidFill>
                  <a:srgbClr val="0000FF"/>
                </a:solidFill>
                <a:effectLst>
                  <a:outerShdw blurRad="38100" dist="38100" dir="2700000" algn="tl">
                    <a:srgbClr val="C0C0C0"/>
                  </a:outerShdw>
                </a:effectLst>
                <a:sym typeface="+mn-ea"/>
              </a:rPr>
              <a:t>处理机的状态分类</a:t>
            </a:r>
          </a:p>
        </p:txBody>
      </p:sp>
      <p:sp>
        <p:nvSpPr>
          <p:cNvPr id="16" name="Rectangle 3"/>
          <p:cNvSpPr>
            <a:spLocks noChangeArrowheads="1"/>
          </p:cNvSpPr>
          <p:nvPr/>
        </p:nvSpPr>
        <p:spPr bwMode="auto">
          <a:xfrm>
            <a:off x="358775" y="3429000"/>
            <a:ext cx="8534400" cy="3452813"/>
          </a:xfrm>
          <a:prstGeom prst="rect">
            <a:avLst/>
          </a:prstGeom>
          <a:noFill/>
          <a:ln>
            <a:noFill/>
          </a:ln>
          <a:effectLst/>
        </p:spPr>
        <p:txBody>
          <a:bodyPr>
            <a:spAutoFit/>
          </a:bodyPr>
          <a:lstStyle/>
          <a:p>
            <a:pPr marL="533400" indent="-533400" eaLnBrk="0" hangingPunct="0">
              <a:lnSpc>
                <a:spcPct val="110000"/>
              </a:lnSpc>
              <a:spcBef>
                <a:spcPct val="30000"/>
              </a:spcBef>
              <a:buFont typeface="Wingdings" panose="05000000000000000000" pitchFamily="2" charset="2"/>
              <a:buNone/>
              <a:defRPr/>
            </a:pPr>
            <a:r>
              <a:rPr lang="en-US" altLang="zh-CN" dirty="0">
                <a:solidFill>
                  <a:srgbClr val="0000FF"/>
                </a:solidFill>
                <a:latin typeface="宋体" panose="02010600030101010101" pitchFamily="2" charset="-122"/>
                <a:sym typeface="+mn-ea"/>
              </a:rPr>
              <a:t>① </a:t>
            </a:r>
            <a:r>
              <a:rPr lang="zh-CN" altLang="en-US" dirty="0">
                <a:solidFill>
                  <a:srgbClr val="0000FF"/>
                </a:solidFill>
                <a:latin typeface="Times New Roman" panose="02020603050405020304" pitchFamily="18" charset="0"/>
                <a:sym typeface="+mn-ea"/>
              </a:rPr>
              <a:t>管态 </a:t>
            </a:r>
            <a:r>
              <a:rPr lang="en-US" altLang="zh-CN" dirty="0">
                <a:solidFill>
                  <a:srgbClr val="0000FF"/>
                </a:solidFill>
                <a:latin typeface="Times New Roman" panose="02020603050405020304" pitchFamily="18" charset="0"/>
                <a:sym typeface="+mn-ea"/>
              </a:rPr>
              <a:t>(Supervisor mode)</a:t>
            </a:r>
            <a:r>
              <a:rPr lang="zh-CN" altLang="en-US" dirty="0">
                <a:solidFill>
                  <a:srgbClr val="0000FF"/>
                </a:solidFill>
                <a:latin typeface="Times New Roman" panose="02020603050405020304" pitchFamily="18" charset="0"/>
                <a:sym typeface="+mn-ea"/>
              </a:rPr>
              <a:t>：系统态</a:t>
            </a:r>
            <a:endParaRPr lang="en-US" altLang="zh-CN" dirty="0">
              <a:solidFill>
                <a:srgbClr val="0000FF"/>
              </a:solidFill>
              <a:latin typeface="Times New Roman" panose="02020603050405020304" pitchFamily="18" charset="0"/>
              <a:sym typeface="+mn-ea"/>
            </a:endParaRPr>
          </a:p>
          <a:p>
            <a:pPr marL="533400" indent="-533400" eaLnBrk="0" hangingPunct="0">
              <a:lnSpc>
                <a:spcPct val="110000"/>
              </a:lnSpc>
              <a:spcBef>
                <a:spcPct val="30000"/>
              </a:spcBef>
              <a:buFont typeface="Wingdings" panose="05000000000000000000" pitchFamily="2" charset="2"/>
              <a:buNone/>
              <a:defRPr/>
            </a:pPr>
            <a:r>
              <a:rPr lang="en-US" altLang="zh-CN" sz="2200" dirty="0">
                <a:solidFill>
                  <a:schemeClr val="bg2"/>
                </a:solidFill>
                <a:effectLst>
                  <a:outerShdw blurRad="38100" dist="38100" dir="2700000" algn="tl">
                    <a:srgbClr val="C0C0C0"/>
                  </a:outerShdw>
                </a:effectLst>
                <a:latin typeface="Times New Roman" panose="02020603050405020304" pitchFamily="18" charset="0"/>
                <a:sym typeface="+mn-ea"/>
              </a:rPr>
              <a:t>       </a:t>
            </a:r>
            <a:r>
              <a:rPr lang="zh-CN" altLang="en-US" sz="2200" dirty="0">
                <a:solidFill>
                  <a:schemeClr val="accent1"/>
                </a:solidFill>
                <a:latin typeface="Times New Roman" panose="02020603050405020304" pitchFamily="18" charset="0"/>
                <a:sym typeface="+mn-ea"/>
              </a:rPr>
              <a:t>操作系统</a:t>
            </a:r>
            <a:r>
              <a:rPr lang="zh-CN" altLang="en-US" sz="2200" dirty="0">
                <a:latin typeface="Times New Roman" panose="02020603050405020304" pitchFamily="18" charset="0"/>
                <a:sym typeface="+mn-ea"/>
              </a:rPr>
              <a:t>执行时机器所处的状态，又称处理机的特权级。在此状态下处理机可使用全部指令</a:t>
            </a:r>
            <a:r>
              <a:rPr lang="en-US" altLang="zh-CN" sz="2200" dirty="0">
                <a:latin typeface="Times New Roman" panose="02020603050405020304" pitchFamily="18" charset="0"/>
                <a:sym typeface="+mn-ea"/>
              </a:rPr>
              <a:t>(</a:t>
            </a:r>
            <a:r>
              <a:rPr lang="zh-CN" altLang="en-US" sz="2200" dirty="0">
                <a:latin typeface="Times New Roman" panose="02020603050405020304" pitchFamily="18" charset="0"/>
                <a:sym typeface="+mn-ea"/>
              </a:rPr>
              <a:t>包括一组特权指令</a:t>
            </a:r>
            <a:r>
              <a:rPr lang="en-US" altLang="zh-CN" sz="2200" dirty="0">
                <a:latin typeface="Times New Roman" panose="02020603050405020304" pitchFamily="18" charset="0"/>
                <a:sym typeface="+mn-ea"/>
              </a:rPr>
              <a:t>)</a:t>
            </a:r>
            <a:r>
              <a:rPr lang="zh-CN" altLang="en-US" sz="2200" dirty="0">
                <a:latin typeface="Times New Roman" panose="02020603050405020304" pitchFamily="18" charset="0"/>
                <a:sym typeface="+mn-ea"/>
              </a:rPr>
              <a:t>；使用全部系统资源</a:t>
            </a:r>
            <a:r>
              <a:rPr lang="en-US" altLang="zh-CN" sz="2200" dirty="0">
                <a:latin typeface="Times New Roman" panose="02020603050405020304" pitchFamily="18" charset="0"/>
                <a:sym typeface="+mn-ea"/>
              </a:rPr>
              <a:t>(</a:t>
            </a:r>
            <a:r>
              <a:rPr lang="zh-CN" altLang="en-US" sz="2200" dirty="0">
                <a:latin typeface="Times New Roman" panose="02020603050405020304" pitchFamily="18" charset="0"/>
                <a:sym typeface="+mn-ea"/>
              </a:rPr>
              <a:t>包括整个存储区域</a:t>
            </a:r>
            <a:r>
              <a:rPr lang="en-US" altLang="zh-CN" sz="2200" dirty="0">
                <a:latin typeface="Times New Roman" panose="02020603050405020304" pitchFamily="18" charset="0"/>
                <a:sym typeface="+mn-ea"/>
              </a:rPr>
              <a:t>)</a:t>
            </a:r>
            <a:r>
              <a:rPr lang="zh-CN" altLang="en-US" sz="2200" dirty="0">
                <a:latin typeface="Times New Roman" panose="02020603050405020304" pitchFamily="18" charset="0"/>
                <a:sym typeface="+mn-ea"/>
              </a:rPr>
              <a:t>。</a:t>
            </a:r>
          </a:p>
          <a:p>
            <a:pPr marL="533400" indent="-533400" eaLnBrk="0" hangingPunct="0">
              <a:lnSpc>
                <a:spcPct val="110000"/>
              </a:lnSpc>
              <a:spcBef>
                <a:spcPct val="30000"/>
              </a:spcBef>
              <a:defRPr/>
            </a:pPr>
            <a:r>
              <a:rPr lang="zh-CN" altLang="en-US" dirty="0">
                <a:solidFill>
                  <a:srgbClr val="0000FF"/>
                </a:solidFill>
                <a:latin typeface="宋体" panose="02010600030101010101" pitchFamily="2" charset="-122"/>
                <a:sym typeface="+mn-ea"/>
              </a:rPr>
              <a:t>② 目态</a:t>
            </a:r>
            <a:r>
              <a:rPr lang="en-US" altLang="zh-CN" dirty="0">
                <a:solidFill>
                  <a:srgbClr val="0000FF"/>
                </a:solidFill>
                <a:latin typeface="Times New Roman" panose="02020603050405020304" pitchFamily="18" charset="0"/>
                <a:sym typeface="+mn-ea"/>
              </a:rPr>
              <a:t>(User mode)</a:t>
            </a:r>
            <a:r>
              <a:rPr lang="zh-CN" altLang="en-US" dirty="0">
                <a:solidFill>
                  <a:srgbClr val="0000FF"/>
                </a:solidFill>
                <a:latin typeface="宋体" panose="02010600030101010101" pitchFamily="2" charset="-122"/>
                <a:sym typeface="+mn-ea"/>
              </a:rPr>
              <a:t>：</a:t>
            </a:r>
            <a:r>
              <a:rPr lang="zh-CN" altLang="en-US" dirty="0">
                <a:solidFill>
                  <a:srgbClr val="0000FF"/>
                </a:solidFill>
                <a:latin typeface="Times New Roman" panose="02020603050405020304" pitchFamily="18" charset="0"/>
                <a:sym typeface="+mn-ea"/>
              </a:rPr>
              <a:t>用户态</a:t>
            </a:r>
            <a:endParaRPr lang="en-US" altLang="zh-CN" dirty="0">
              <a:solidFill>
                <a:srgbClr val="0000FF"/>
              </a:solidFill>
              <a:latin typeface="Times New Roman" panose="02020603050405020304" pitchFamily="18" charset="0"/>
              <a:sym typeface="+mn-ea"/>
            </a:endParaRPr>
          </a:p>
          <a:p>
            <a:pPr marL="533400" indent="-533400" eaLnBrk="0" hangingPunct="0">
              <a:lnSpc>
                <a:spcPct val="110000"/>
              </a:lnSpc>
              <a:spcBef>
                <a:spcPct val="30000"/>
              </a:spcBef>
              <a:defRPr/>
            </a:pPr>
            <a:r>
              <a:rPr lang="en-US" altLang="zh-CN" sz="2200" dirty="0">
                <a:solidFill>
                  <a:schemeClr val="bg2"/>
                </a:solidFill>
                <a:effectLst>
                  <a:outerShdw blurRad="38100" dist="38100" dir="2700000" algn="tl">
                    <a:srgbClr val="C0C0C0"/>
                  </a:outerShdw>
                </a:effectLst>
                <a:latin typeface="Times New Roman" panose="02020603050405020304" pitchFamily="18" charset="0"/>
                <a:sym typeface="+mn-ea"/>
              </a:rPr>
              <a:t>       </a:t>
            </a:r>
            <a:r>
              <a:rPr lang="zh-CN" altLang="en-US" sz="2200" dirty="0">
                <a:solidFill>
                  <a:schemeClr val="accent1"/>
                </a:solidFill>
                <a:latin typeface="Times New Roman" panose="02020603050405020304" pitchFamily="18" charset="0"/>
                <a:sym typeface="+mn-ea"/>
              </a:rPr>
              <a:t>用户程序</a:t>
            </a:r>
            <a:r>
              <a:rPr lang="zh-CN" altLang="en-US" sz="2200" dirty="0">
                <a:latin typeface="Times New Roman" panose="02020603050405020304" pitchFamily="18" charset="0"/>
                <a:sym typeface="+mn-ea"/>
              </a:rPr>
              <a:t>执行时机器所处的状态。在此状态下禁止使用特权指令，不能直接取用资源与改变机器状态，并且只允许用户程序访问自己的存储区域。</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8801">
                                            <p:txEl>
                                              <p:pRg st="0" end="0"/>
                                            </p:txEl>
                                          </p:spTgt>
                                        </p:tgtEl>
                                        <p:attrNameLst>
                                          <p:attrName>style.visibility</p:attrName>
                                        </p:attrNameLst>
                                      </p:cBhvr>
                                      <p:to>
                                        <p:strVal val="visible"/>
                                      </p:to>
                                    </p:set>
                                    <p:anim calcmode="lin" valueType="num">
                                      <p:cBhvr additive="base">
                                        <p:cTn id="7" dur="1000" fill="hold"/>
                                        <p:tgtEl>
                                          <p:spTgt spid="758801">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588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58787"/>
                                        </p:tgtEl>
                                        <p:attrNameLst>
                                          <p:attrName>style.visibility</p:attrName>
                                        </p:attrNameLst>
                                      </p:cBhvr>
                                      <p:to>
                                        <p:strVal val="visible"/>
                                      </p:to>
                                    </p:set>
                                    <p:animEffect transition="in" filter="fade">
                                      <p:cBhvr>
                                        <p:cTn id="13" dur="1000"/>
                                        <p:tgtEl>
                                          <p:spTgt spid="758787"/>
                                        </p:tgtEl>
                                      </p:cBhvr>
                                    </p:animEffect>
                                    <p:anim calcmode="lin" valueType="num">
                                      <p:cBhvr>
                                        <p:cTn id="14" dur="1000" fill="hold"/>
                                        <p:tgtEl>
                                          <p:spTgt spid="758787"/>
                                        </p:tgtEl>
                                        <p:attrNameLst>
                                          <p:attrName>ppt_x</p:attrName>
                                        </p:attrNameLst>
                                      </p:cBhvr>
                                      <p:tavLst>
                                        <p:tav tm="0">
                                          <p:val>
                                            <p:strVal val="#ppt_x"/>
                                          </p:val>
                                        </p:tav>
                                        <p:tav tm="100000">
                                          <p:val>
                                            <p:strVal val="#ppt_x"/>
                                          </p:val>
                                        </p:tav>
                                      </p:tavLst>
                                    </p:anim>
                                    <p:anim calcmode="lin" valueType="num">
                                      <p:cBhvr>
                                        <p:cTn id="15" dur="1000" fill="hold"/>
                                        <p:tgtEl>
                                          <p:spTgt spid="75878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758804"/>
                                        </p:tgtEl>
                                        <p:attrNameLst>
                                          <p:attrName>style.visibility</p:attrName>
                                        </p:attrNameLst>
                                      </p:cBhvr>
                                      <p:to>
                                        <p:strVal val="visible"/>
                                      </p:to>
                                    </p:set>
                                    <p:animEffect transition="in" filter="box(in)">
                                      <p:cBhvr>
                                        <p:cTn id="25" dur="500"/>
                                        <p:tgtEl>
                                          <p:spTgt spid="758804"/>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box(in)">
                                      <p:cBhvr>
                                        <p:cTn id="30" dur="500"/>
                                        <p:tgtEl>
                                          <p:spTgt spid="1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16">
                                            <p:txEl>
                                              <p:pRg st="2" end="2"/>
                                            </p:txEl>
                                          </p:spTgt>
                                        </p:tgtEl>
                                        <p:attrNameLst>
                                          <p:attrName>style.visibility</p:attrName>
                                        </p:attrNameLst>
                                      </p:cBhvr>
                                      <p:to>
                                        <p:strVal val="visible"/>
                                      </p:to>
                                    </p:set>
                                    <p:animEffect transition="in" filter="box(in)">
                                      <p:cBhvr>
                                        <p:cTn id="35" dur="500"/>
                                        <p:tgtEl>
                                          <p:spTgt spid="1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16">
                                            <p:txEl>
                                              <p:pRg st="1" end="1"/>
                                            </p:txEl>
                                          </p:spTgt>
                                        </p:tgtEl>
                                        <p:attrNameLst>
                                          <p:attrName>style.visibility</p:attrName>
                                        </p:attrNameLst>
                                      </p:cBhvr>
                                      <p:to>
                                        <p:strVal val="visible"/>
                                      </p:to>
                                    </p:set>
                                    <p:animEffect transition="in" filter="box(in)">
                                      <p:cBhvr>
                                        <p:cTn id="40" dur="500"/>
                                        <p:tgtEl>
                                          <p:spTgt spid="16">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16">
                                            <p:txEl>
                                              <p:pRg st="3" end="3"/>
                                            </p:txEl>
                                          </p:spTgt>
                                        </p:tgtEl>
                                        <p:attrNameLst>
                                          <p:attrName>style.visibility</p:attrName>
                                        </p:attrNameLst>
                                      </p:cBhvr>
                                      <p:to>
                                        <p:strVal val="visible"/>
                                      </p:to>
                                    </p:set>
                                    <p:animEffect transition="in" filter="box(in)">
                                      <p:cBhvr>
                                        <p:cTn id="45"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87" grpId="0"/>
      <p:bldP spid="758801" grpId="0" build="p"/>
      <p:bldP spid="758804" grpId="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2884" name="Rectangle 4"/>
          <p:cNvSpPr>
            <a:spLocks noChangeArrowheads="1"/>
          </p:cNvSpPr>
          <p:nvPr/>
        </p:nvSpPr>
        <p:spPr bwMode="auto">
          <a:xfrm>
            <a:off x="571500" y="4005263"/>
            <a:ext cx="7964488"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marL="571500" indent="-571500"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pPr>
            <a:r>
              <a:rPr lang="en-US" altLang="zh-CN" b="1">
                <a:solidFill>
                  <a:srgbClr val="0000FF"/>
                </a:solidFill>
                <a:latin typeface="宋体" panose="02010600030101010101" pitchFamily="2" charset="-122"/>
              </a:rPr>
              <a:t>① </a:t>
            </a:r>
            <a:r>
              <a:rPr lang="zh-CN" altLang="en-US" b="1">
                <a:solidFill>
                  <a:srgbClr val="0000FF"/>
                </a:solidFill>
                <a:latin typeface="Times New Roman" panose="02020603050405020304" pitchFamily="18" charset="0"/>
              </a:rPr>
              <a:t>涉及外部设备的输入</a:t>
            </a:r>
            <a:r>
              <a:rPr lang="en-US" altLang="zh-CN" b="1">
                <a:solidFill>
                  <a:srgbClr val="0000FF"/>
                </a:solidFill>
                <a:latin typeface="Times New Roman" panose="02020603050405020304" pitchFamily="18" charset="0"/>
              </a:rPr>
              <a:t>/</a:t>
            </a:r>
            <a:r>
              <a:rPr lang="zh-CN" altLang="en-US" b="1">
                <a:solidFill>
                  <a:srgbClr val="0000FF"/>
                </a:solidFill>
                <a:latin typeface="Times New Roman" panose="02020603050405020304" pitchFamily="18" charset="0"/>
              </a:rPr>
              <a:t>输出指令</a:t>
            </a:r>
          </a:p>
          <a:p>
            <a:pPr lvl="2">
              <a:lnSpc>
                <a:spcPct val="130000"/>
              </a:lnSpc>
              <a:spcBef>
                <a:spcPct val="30000"/>
              </a:spcBef>
            </a:pPr>
            <a:r>
              <a:rPr lang="zh-CN" altLang="en-US" b="1">
                <a:solidFill>
                  <a:srgbClr val="0000FF"/>
                </a:solidFill>
                <a:latin typeface="宋体" panose="02010600030101010101" pitchFamily="2" charset="-122"/>
              </a:rPr>
              <a:t>② </a:t>
            </a:r>
            <a:r>
              <a:rPr lang="zh-CN" altLang="en-US" b="1">
                <a:solidFill>
                  <a:srgbClr val="0000FF"/>
                </a:solidFill>
                <a:latin typeface="Times New Roman" panose="02020603050405020304" pitchFamily="18" charset="0"/>
              </a:rPr>
              <a:t>修改特殊寄存器的指令：</a:t>
            </a:r>
            <a:r>
              <a:rPr lang="en-US" altLang="zh-CN" sz="2200" b="1"/>
              <a:t>CPU</a:t>
            </a:r>
            <a:r>
              <a:rPr lang="zh-CN" altLang="en-US" sz="2200" b="1"/>
              <a:t>状态寄存器</a:t>
            </a:r>
            <a:r>
              <a:rPr lang="en-US" altLang="zh-CN" sz="2200" b="1"/>
              <a:t>PS</a:t>
            </a:r>
            <a:r>
              <a:rPr lang="zh-CN" altLang="en-US" sz="2200" b="1"/>
              <a:t>、段地址寄存器、时钟寄存器、</a:t>
            </a:r>
            <a:r>
              <a:rPr lang="en-US" altLang="zh-CN" sz="2200" b="1"/>
              <a:t>I/O</a:t>
            </a:r>
            <a:r>
              <a:rPr lang="zh-CN" altLang="en-US" sz="2200" b="1"/>
              <a:t>设备控制寄存器等</a:t>
            </a:r>
            <a:endParaRPr lang="zh-CN" altLang="en-US" sz="2200" b="1">
              <a:latin typeface="Times New Roman" panose="02020603050405020304" pitchFamily="18" charset="0"/>
            </a:endParaRPr>
          </a:p>
          <a:p>
            <a:pPr lvl="2">
              <a:lnSpc>
                <a:spcPct val="130000"/>
              </a:lnSpc>
              <a:spcBef>
                <a:spcPct val="30000"/>
              </a:spcBef>
            </a:pPr>
            <a:r>
              <a:rPr lang="zh-CN" altLang="en-US" b="1">
                <a:solidFill>
                  <a:srgbClr val="0000FF"/>
                </a:solidFill>
                <a:latin typeface="宋体" panose="02010600030101010101" pitchFamily="2" charset="-122"/>
              </a:rPr>
              <a:t>③ </a:t>
            </a:r>
            <a:r>
              <a:rPr lang="zh-CN" altLang="en-US" b="1">
                <a:solidFill>
                  <a:srgbClr val="0000FF"/>
                </a:solidFill>
                <a:latin typeface="Times New Roman" panose="02020603050405020304" pitchFamily="18" charset="0"/>
              </a:rPr>
              <a:t>改变机器状态的指令：</a:t>
            </a:r>
            <a:r>
              <a:rPr lang="zh-CN" altLang="en-US" sz="2200" b="1"/>
              <a:t>停机指令、中断返回指令、禁止中断指令等</a:t>
            </a:r>
          </a:p>
          <a:p>
            <a:pPr>
              <a:lnSpc>
                <a:spcPct val="130000"/>
              </a:lnSpc>
              <a:spcBef>
                <a:spcPct val="30000"/>
              </a:spcBef>
            </a:pPr>
            <a:endParaRPr lang="zh-CN" altLang="en-US" b="1">
              <a:latin typeface="Times New Roman" panose="02020603050405020304" pitchFamily="18" charset="0"/>
            </a:endParaRPr>
          </a:p>
        </p:txBody>
      </p:sp>
      <p:sp>
        <p:nvSpPr>
          <p:cNvPr id="162818" name="Text Box 5"/>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400" b="1">
                <a:solidFill>
                  <a:schemeClr val="tx2"/>
                </a:solidFill>
                <a:latin typeface="Times New Roman" panose="02020603050405020304" pitchFamily="18" charset="0"/>
              </a:rPr>
              <a:t>12</a:t>
            </a:r>
          </a:p>
        </p:txBody>
      </p:sp>
      <p:sp>
        <p:nvSpPr>
          <p:cNvPr id="762887" name="Rectangle 7"/>
          <p:cNvSpPr>
            <a:spLocks noChangeArrowheads="1"/>
          </p:cNvSpPr>
          <p:nvPr/>
        </p:nvSpPr>
        <p:spPr bwMode="auto">
          <a:xfrm>
            <a:off x="569913" y="3429000"/>
            <a:ext cx="5418137" cy="652463"/>
          </a:xfrm>
          <a:prstGeom prst="rect">
            <a:avLst/>
          </a:prstGeom>
          <a:noFill/>
          <a:ln>
            <a:noFill/>
          </a:ln>
          <a:effectLst/>
        </p:spPr>
        <p:txBody>
          <a:bodyPr>
            <a:spAutoFit/>
          </a:bodyPr>
          <a:lstStyle/>
          <a:p>
            <a:pPr marL="533400" indent="-533400" eaLnBrk="0" hangingPunct="0">
              <a:lnSpc>
                <a:spcPct val="130000"/>
              </a:lnSpc>
              <a:spcBef>
                <a:spcPct val="30000"/>
              </a:spcBef>
              <a:buFont typeface="Wingdings" panose="05000000000000000000" pitchFamily="2" charset="2"/>
              <a:buNone/>
              <a:defRPr/>
            </a:pPr>
            <a:r>
              <a:rPr lang="en-US" altLang="zh-CN" sz="2800" dirty="0">
                <a:solidFill>
                  <a:srgbClr val="A50021"/>
                </a:solidFill>
                <a:effectLst>
                  <a:outerShdw blurRad="38100" dist="38100" dir="2700000" algn="tl">
                    <a:srgbClr val="C0C0C0"/>
                  </a:outerShdw>
                </a:effectLst>
                <a:latin typeface="Times New Roman" panose="02020603050405020304" pitchFamily="18" charset="0"/>
                <a:sym typeface="+mn-ea"/>
              </a:rPr>
              <a:t>(2) </a:t>
            </a:r>
            <a:r>
              <a:rPr lang="zh-CN" altLang="en-US" sz="2800" dirty="0">
                <a:solidFill>
                  <a:srgbClr val="A50021"/>
                </a:solidFill>
                <a:effectLst>
                  <a:outerShdw blurRad="38100" dist="38100" dir="2700000" algn="tl">
                    <a:srgbClr val="C0C0C0"/>
                  </a:outerShdw>
                </a:effectLst>
                <a:latin typeface="Times New Roman" panose="02020603050405020304" pitchFamily="18" charset="0"/>
                <a:sym typeface="+mn-ea"/>
              </a:rPr>
              <a:t>处理机状态的特权指令集</a:t>
            </a:r>
          </a:p>
        </p:txBody>
      </p:sp>
      <p:grpSp>
        <p:nvGrpSpPr>
          <p:cNvPr id="162820" name="Group 16"/>
          <p:cNvGrpSpPr/>
          <p:nvPr/>
        </p:nvGrpSpPr>
        <p:grpSpPr bwMode="auto">
          <a:xfrm>
            <a:off x="461963" y="692150"/>
            <a:ext cx="7872412" cy="2619375"/>
            <a:chOff x="291" y="436"/>
            <a:chExt cx="4959" cy="1650"/>
          </a:xfrm>
        </p:grpSpPr>
        <p:sp>
          <p:nvSpPr>
            <p:cNvPr id="762889" name="Rectangle 9"/>
            <p:cNvSpPr>
              <a:spLocks noChangeArrowheads="1"/>
            </p:cNvSpPr>
            <p:nvPr/>
          </p:nvSpPr>
          <p:spPr bwMode="auto">
            <a:xfrm>
              <a:off x="487" y="436"/>
              <a:ext cx="4761" cy="1650"/>
            </a:xfrm>
            <a:prstGeom prst="rect">
              <a:avLst/>
            </a:prstGeom>
            <a:noFill/>
            <a:ln w="9525" algn="ctr">
              <a:solidFill>
                <a:schemeClr val="tx1"/>
              </a:solidFill>
              <a:miter lim="800000"/>
            </a:ln>
            <a:effectLst/>
          </p:spPr>
          <p:txBody>
            <a:bodyPr anchor="ctr"/>
            <a:lstStyle/>
            <a:p>
              <a:pPr marL="914400" indent="-341630" eaLnBrk="0" hangingPunct="0">
                <a:buFont typeface="Wingdings" panose="05000000000000000000" pitchFamily="2" charset="2"/>
                <a:buBlip>
                  <a:blip r:embed="rId2"/>
                </a:buBlip>
                <a:defRPr/>
              </a:pPr>
              <a:endParaRPr lang="zh-CN" altLang="zh-CN">
                <a:effectLst>
                  <a:outerShdw blurRad="38100" dist="38100" dir="2700000" algn="tl">
                    <a:srgbClr val="C0C0C0"/>
                  </a:outerShdw>
                </a:effectLst>
              </a:endParaRPr>
            </a:p>
          </p:txBody>
        </p:sp>
        <p:sp>
          <p:nvSpPr>
            <p:cNvPr id="762883" name="Rectangle 3"/>
            <p:cNvSpPr>
              <a:spLocks noChangeArrowheads="1"/>
            </p:cNvSpPr>
            <p:nvPr/>
          </p:nvSpPr>
          <p:spPr bwMode="auto">
            <a:xfrm>
              <a:off x="291" y="476"/>
              <a:ext cx="4642" cy="1596"/>
            </a:xfrm>
            <a:prstGeom prst="rect">
              <a:avLst/>
            </a:prstGeom>
          </p:spPr>
          <p:txBody>
            <a:bodyPr>
              <a:spAutoFit/>
            </a:bodyPr>
            <a:lstStyle/>
            <a:p>
              <a:pPr marL="571500" indent="-571500" eaLnBrk="0" hangingPunct="0">
                <a:lnSpc>
                  <a:spcPct val="130000"/>
                </a:lnSpc>
                <a:spcBef>
                  <a:spcPct val="30000"/>
                </a:spcBef>
                <a:buFont typeface="Wingdings" panose="05000000000000000000" pitchFamily="2" charset="2"/>
                <a:buNone/>
                <a:defRPr/>
              </a:pPr>
              <a:r>
                <a:rPr lang="en-US" altLang="zh-CN" sz="2200" dirty="0">
                  <a:solidFill>
                    <a:schemeClr val="bg2"/>
                  </a:solidFill>
                  <a:effectLst>
                    <a:outerShdw blurRad="38100" dist="38100" dir="2700000" algn="tl">
                      <a:srgbClr val="C0C0C0"/>
                    </a:outerShdw>
                  </a:effectLst>
                  <a:latin typeface="Times New Roman" panose="02020603050405020304" pitchFamily="18" charset="0"/>
                  <a:sym typeface="+mn-ea"/>
                </a:rPr>
                <a:t>          </a:t>
              </a:r>
              <a:r>
                <a:rPr lang="zh-CN" altLang="en-US" sz="2200" dirty="0">
                  <a:solidFill>
                    <a:srgbClr val="FF0000"/>
                  </a:solidFill>
                  <a:effectLst>
                    <a:outerShdw blurRad="38100" dist="38100" dir="2700000" algn="tl">
                      <a:srgbClr val="C0C0C0"/>
                    </a:outerShdw>
                  </a:effectLst>
                  <a:latin typeface="Times New Roman" panose="02020603050405020304" pitchFamily="18" charset="0"/>
                  <a:sym typeface="+mn-ea"/>
                </a:rPr>
                <a:t>管态（系统态）                     目态（用户态）</a:t>
              </a:r>
              <a:endParaRPr lang="zh-CN" altLang="en-US" sz="2200" dirty="0">
                <a:solidFill>
                  <a:srgbClr val="FF0000"/>
                </a:solidFill>
                <a:effectLst>
                  <a:outerShdw blurRad="38100" dist="38100" dir="2700000" algn="tl">
                    <a:srgbClr val="C0C0C0"/>
                  </a:outerShdw>
                </a:effectLst>
                <a:latin typeface="Times New Roman" panose="02020603050405020304" pitchFamily="18" charset="0"/>
                <a:sym typeface="Symbol" panose="05050102010706020507" pitchFamily="18" charset="2"/>
              </a:endParaRPr>
            </a:p>
            <a:p>
              <a:pPr marL="571500" indent="-571500" eaLnBrk="0" hangingPunct="0">
                <a:lnSpc>
                  <a:spcPct val="130000"/>
                </a:lnSpc>
                <a:spcBef>
                  <a:spcPct val="30000"/>
                </a:spcBef>
                <a:buFont typeface="Wingdings" panose="05000000000000000000" pitchFamily="2" charset="2"/>
                <a:buNone/>
                <a:defRPr/>
              </a:pPr>
              <a:r>
                <a:rPr lang="zh-CN" altLang="en-US" sz="2200" dirty="0">
                  <a:solidFill>
                    <a:schemeClr val="bg2"/>
                  </a:solidFill>
                  <a:effectLst>
                    <a:outerShdw blurRad="38100" dist="38100" dir="2700000" algn="tl">
                      <a:srgbClr val="C0C0C0"/>
                    </a:outerShdw>
                  </a:effectLst>
                  <a:latin typeface="Times New Roman" panose="02020603050405020304" pitchFamily="18" charset="0"/>
                  <a:sym typeface="Symbol" panose="05050102010706020507" pitchFamily="18" charset="2"/>
                </a:rPr>
                <a:t>      </a:t>
              </a:r>
              <a:r>
                <a:rPr lang="zh-CN" altLang="en-US" sz="2200" dirty="0">
                  <a:latin typeface="Times New Roman" panose="02020603050405020304" pitchFamily="18" charset="0"/>
                  <a:sym typeface="+mn-ea"/>
                </a:rPr>
                <a:t>操作系统的程序执行               用户程序执行</a:t>
              </a:r>
            </a:p>
            <a:p>
              <a:pPr marL="571500" indent="-571500" algn="just" eaLnBrk="0" hangingPunct="0">
                <a:lnSpc>
                  <a:spcPct val="130000"/>
                </a:lnSpc>
                <a:spcBef>
                  <a:spcPct val="30000"/>
                </a:spcBef>
                <a:buFont typeface="Wingdings" panose="05000000000000000000" pitchFamily="2" charset="2"/>
                <a:buNone/>
                <a:defRPr/>
              </a:pPr>
              <a:r>
                <a:rPr lang="zh-CN" altLang="en-US" sz="2200" dirty="0">
                  <a:latin typeface="Times New Roman" panose="02020603050405020304" pitchFamily="18" charset="0"/>
                  <a:sym typeface="+mn-ea"/>
                </a:rPr>
                <a:t>      使用全部指令                           禁止使用特权指令</a:t>
              </a:r>
            </a:p>
            <a:p>
              <a:pPr marL="571500" indent="-571500" algn="just" eaLnBrk="0" hangingPunct="0">
                <a:lnSpc>
                  <a:spcPct val="130000"/>
                </a:lnSpc>
                <a:spcBef>
                  <a:spcPct val="30000"/>
                </a:spcBef>
                <a:buFont typeface="Wingdings" panose="05000000000000000000" pitchFamily="2" charset="2"/>
                <a:buNone/>
                <a:defRPr/>
              </a:pPr>
              <a:r>
                <a:rPr lang="zh-CN" altLang="en-US" sz="2200" dirty="0">
                  <a:latin typeface="Times New Roman" panose="02020603050405020304" pitchFamily="18" charset="0"/>
                  <a:sym typeface="Symbol" panose="05050102010706020507" pitchFamily="18" charset="2"/>
                </a:rPr>
                <a:t>      </a:t>
              </a:r>
              <a:r>
                <a:rPr lang="zh-CN" altLang="en-US" sz="2200" dirty="0">
                  <a:latin typeface="Times New Roman" panose="02020603050405020304" pitchFamily="18" charset="0"/>
                  <a:sym typeface="+mn-ea"/>
                </a:rPr>
                <a:t>使用全部系统资源                   只允许用户程序</a:t>
              </a:r>
            </a:p>
            <a:p>
              <a:pPr marL="571500" indent="-571500" eaLnBrk="0" hangingPunct="0">
                <a:lnSpc>
                  <a:spcPct val="110000"/>
                </a:lnSpc>
                <a:spcBef>
                  <a:spcPct val="10000"/>
                </a:spcBef>
                <a:buFont typeface="Wingdings" panose="05000000000000000000" pitchFamily="2" charset="2"/>
                <a:buNone/>
                <a:defRPr/>
              </a:pPr>
              <a:r>
                <a:rPr lang="zh-CN" altLang="en-US" sz="2200" dirty="0">
                  <a:latin typeface="Times New Roman" panose="02020603050405020304" pitchFamily="18" charset="0"/>
                  <a:sym typeface="+mn-ea"/>
                </a:rPr>
                <a:t>       </a:t>
              </a:r>
              <a:r>
                <a:rPr lang="en-US" altLang="zh-CN" sz="2200" dirty="0">
                  <a:latin typeface="Times New Roman" panose="02020603050405020304" pitchFamily="18" charset="0"/>
                  <a:sym typeface="+mn-ea"/>
                </a:rPr>
                <a:t>(</a:t>
              </a:r>
              <a:r>
                <a:rPr lang="zh-CN" altLang="en-US" sz="2200" dirty="0">
                  <a:latin typeface="Times New Roman" panose="02020603050405020304" pitchFamily="18" charset="0"/>
                  <a:sym typeface="+mn-ea"/>
                </a:rPr>
                <a:t>包括整个存储区域</a:t>
              </a:r>
              <a:r>
                <a:rPr lang="en-US" altLang="zh-CN" sz="2200" dirty="0">
                  <a:latin typeface="Times New Roman" panose="02020603050405020304" pitchFamily="18" charset="0"/>
                  <a:sym typeface="+mn-ea"/>
                </a:rPr>
                <a:t>)               </a:t>
              </a:r>
              <a:r>
                <a:rPr lang="zh-CN" altLang="en-US" sz="2200" dirty="0">
                  <a:latin typeface="Times New Roman" panose="02020603050405020304" pitchFamily="18" charset="0"/>
                  <a:sym typeface="+mn-ea"/>
                </a:rPr>
                <a:t>访问自己的存储区域</a:t>
              </a:r>
            </a:p>
          </p:txBody>
        </p:sp>
        <p:sp>
          <p:nvSpPr>
            <p:cNvPr id="162823" name="Line 10"/>
            <p:cNvSpPr>
              <a:spLocks noChangeShapeType="1"/>
            </p:cNvSpPr>
            <p:nvPr/>
          </p:nvSpPr>
          <p:spPr bwMode="auto">
            <a:xfrm>
              <a:off x="485" y="804"/>
              <a:ext cx="47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2824" name="Line 11"/>
            <p:cNvSpPr>
              <a:spLocks noChangeShapeType="1"/>
            </p:cNvSpPr>
            <p:nvPr/>
          </p:nvSpPr>
          <p:spPr bwMode="auto">
            <a:xfrm>
              <a:off x="486" y="1162"/>
              <a:ext cx="47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2825" name="Line 12"/>
            <p:cNvSpPr>
              <a:spLocks noChangeShapeType="1"/>
            </p:cNvSpPr>
            <p:nvPr/>
          </p:nvSpPr>
          <p:spPr bwMode="auto">
            <a:xfrm>
              <a:off x="487" y="1480"/>
              <a:ext cx="47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2826" name="Line 14"/>
            <p:cNvSpPr>
              <a:spLocks noChangeShapeType="1"/>
            </p:cNvSpPr>
            <p:nvPr/>
          </p:nvSpPr>
          <p:spPr bwMode="auto">
            <a:xfrm flipH="1">
              <a:off x="2835" y="457"/>
              <a:ext cx="18" cy="16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62827" name="Rectangle 4"/>
          <p:cNvSpPr>
            <a:spLocks noChangeArrowheads="1"/>
          </p:cNvSpPr>
          <p:nvPr/>
        </p:nvSpPr>
        <p:spPr bwMode="auto">
          <a:xfrm>
            <a:off x="31750" y="23813"/>
            <a:ext cx="60372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pPr>
            <a:r>
              <a:rPr lang="zh-CN" altLang="en-US" sz="3600" b="1">
                <a:solidFill>
                  <a:schemeClr val="tx2"/>
                </a:solidFill>
              </a:rPr>
              <a:t>三、处理机的特权级</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2887">
                                            <p:txEl>
                                              <p:pRg st="0" end="0"/>
                                            </p:txEl>
                                          </p:spTgt>
                                        </p:tgtEl>
                                        <p:attrNameLst>
                                          <p:attrName>style.visibility</p:attrName>
                                        </p:attrNameLst>
                                      </p:cBhvr>
                                      <p:to>
                                        <p:strVal val="visible"/>
                                      </p:to>
                                    </p:set>
                                    <p:anim calcmode="lin" valueType="num">
                                      <p:cBhvr additive="base">
                                        <p:cTn id="7" dur="1000" fill="hold"/>
                                        <p:tgtEl>
                                          <p:spTgt spid="762887">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628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2884">
                                            <p:txEl>
                                              <p:pRg st="0" end="0"/>
                                            </p:txEl>
                                          </p:spTgt>
                                        </p:tgtEl>
                                        <p:attrNameLst>
                                          <p:attrName>style.visibility</p:attrName>
                                        </p:attrNameLst>
                                      </p:cBhvr>
                                      <p:to>
                                        <p:strVal val="visible"/>
                                      </p:to>
                                    </p:set>
                                    <p:anim calcmode="lin" valueType="num">
                                      <p:cBhvr additive="base">
                                        <p:cTn id="13" dur="500" fill="hold"/>
                                        <p:tgtEl>
                                          <p:spTgt spid="76288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288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62884">
                                            <p:txEl>
                                              <p:pRg st="1" end="1"/>
                                            </p:txEl>
                                          </p:spTgt>
                                        </p:tgtEl>
                                        <p:attrNameLst>
                                          <p:attrName>style.visibility</p:attrName>
                                        </p:attrNameLst>
                                      </p:cBhvr>
                                      <p:to>
                                        <p:strVal val="visible"/>
                                      </p:to>
                                    </p:set>
                                    <p:anim calcmode="lin" valueType="num">
                                      <p:cBhvr additive="base">
                                        <p:cTn id="17" dur="500" fill="hold"/>
                                        <p:tgtEl>
                                          <p:spTgt spid="76288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6288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62884">
                                            <p:txEl>
                                              <p:pRg st="2" end="2"/>
                                            </p:txEl>
                                          </p:spTgt>
                                        </p:tgtEl>
                                        <p:attrNameLst>
                                          <p:attrName>style.visibility</p:attrName>
                                        </p:attrNameLst>
                                      </p:cBhvr>
                                      <p:to>
                                        <p:strVal val="visible"/>
                                      </p:to>
                                    </p:set>
                                    <p:anim calcmode="lin" valueType="num">
                                      <p:cBhvr additive="base">
                                        <p:cTn id="21" dur="500" fill="hold"/>
                                        <p:tgtEl>
                                          <p:spTgt spid="76288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6288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7" grpId="0" build="p"/>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4931" name="Rectangle 3"/>
          <p:cNvSpPr>
            <a:spLocks noChangeArrowheads="1"/>
          </p:cNvSpPr>
          <p:nvPr/>
        </p:nvSpPr>
        <p:spPr bwMode="auto">
          <a:xfrm>
            <a:off x="700088" y="1216025"/>
            <a:ext cx="8405812" cy="5198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400" dirty="0" smtClean="0">
                <a:solidFill>
                  <a:srgbClr val="000099"/>
                </a:solidFill>
                <a:effectLst/>
                <a:latin typeface="宋体" panose="02010600030101010101" pitchFamily="2" charset="-122"/>
                <a:sym typeface="Symbol" panose="05050102010706020507" pitchFamily="18" charset="2"/>
              </a:rPr>
              <a:t>① </a:t>
            </a:r>
            <a:r>
              <a:rPr lang="en-US" altLang="zh-CN" sz="2400" dirty="0" smtClean="0">
                <a:solidFill>
                  <a:srgbClr val="000099"/>
                </a:solidFill>
                <a:effectLst/>
                <a:latin typeface="Times New Roman" panose="02020603050405020304" pitchFamily="18" charset="0"/>
                <a:sym typeface="Symbol" panose="05050102010706020507" pitchFamily="18" charset="2"/>
              </a:rPr>
              <a:t>DOS</a:t>
            </a:r>
            <a:r>
              <a:rPr lang="zh-CN" altLang="en-US" sz="2400" dirty="0" smtClean="0">
                <a:solidFill>
                  <a:srgbClr val="000099"/>
                </a:solidFill>
                <a:effectLst/>
                <a:latin typeface="Times New Roman" panose="02020603050405020304" pitchFamily="18" charset="0"/>
                <a:sym typeface="Symbol" panose="05050102010706020507" pitchFamily="18" charset="2"/>
              </a:rPr>
              <a:t>系统</a:t>
            </a:r>
            <a:r>
              <a:rPr lang="zh-CN" altLang="en-US" sz="2400" dirty="0" smtClean="0">
                <a:solidFill>
                  <a:srgbClr val="000099"/>
                </a:solidFill>
                <a:latin typeface="Times New Roman" panose="02020603050405020304" pitchFamily="18" charset="0"/>
                <a:sym typeface="Symbol" panose="05050102010706020507" pitchFamily="18" charset="2"/>
              </a:rPr>
              <a:t>        　</a:t>
            </a:r>
            <a:endParaRPr lang="zh-CN" altLang="en-US" sz="2400" dirty="0" smtClean="0">
              <a:latin typeface="Times New Roman" panose="02020603050405020304" pitchFamily="18" charset="0"/>
              <a:sym typeface="+mn-ea"/>
            </a:endParaRPr>
          </a:p>
          <a:p>
            <a:pPr lvl="1" eaLnBrk="0" hangingPunct="0">
              <a:lnSpc>
                <a:spcPct val="130000"/>
              </a:lnSpc>
              <a:buClr>
                <a:schemeClr val="tx1"/>
              </a:buClr>
              <a:buFont typeface="Wingdings" panose="05000000000000000000" pitchFamily="2" charset="2"/>
              <a:buNone/>
              <a:defRPr/>
            </a:pPr>
            <a:r>
              <a:rPr lang="zh-CN" altLang="en-US" sz="2000" dirty="0" smtClean="0">
                <a:solidFill>
                  <a:schemeClr val="tx1"/>
                </a:solidFill>
                <a:effectLst/>
                <a:latin typeface="Times New Roman" panose="02020603050405020304" pitchFamily="18" charset="0"/>
                <a:sym typeface="Symbol" panose="05050102010706020507" pitchFamily="18" charset="2"/>
              </a:rPr>
              <a:t>不分态</a:t>
            </a:r>
          </a:p>
          <a:p>
            <a:pPr eaLnBrk="0" hangingPunct="0">
              <a:lnSpc>
                <a:spcPct val="130000"/>
              </a:lnSpc>
              <a:buClr>
                <a:schemeClr val="tx1"/>
              </a:buClr>
              <a:buFont typeface="Wingdings" panose="05000000000000000000" pitchFamily="2" charset="2"/>
              <a:buNone/>
              <a:defRPr/>
            </a:pPr>
            <a:r>
              <a:rPr lang="en-US" altLang="en-US" sz="2400" dirty="0" smtClean="0">
                <a:solidFill>
                  <a:srgbClr val="000099"/>
                </a:solidFill>
                <a:effectLst/>
                <a:latin typeface="宋体" panose="02010600030101010101" pitchFamily="2" charset="-122"/>
                <a:sym typeface="Symbol" panose="05050102010706020507" pitchFamily="18" charset="2"/>
              </a:rPr>
              <a:t>②</a:t>
            </a:r>
            <a:r>
              <a:rPr lang="zh-CN" altLang="en-US" sz="2400" dirty="0" smtClean="0">
                <a:solidFill>
                  <a:srgbClr val="000099"/>
                </a:solidFill>
                <a:effectLst/>
                <a:latin typeface="宋体" panose="02010600030101010101" pitchFamily="2" charset="-122"/>
                <a:sym typeface="Symbol" panose="05050102010706020507" pitchFamily="18" charset="2"/>
              </a:rPr>
              <a:t> </a:t>
            </a:r>
            <a:r>
              <a:rPr lang="en-US" altLang="en-US" sz="2400" dirty="0" smtClean="0">
                <a:solidFill>
                  <a:srgbClr val="000099"/>
                </a:solidFill>
                <a:effectLst/>
                <a:latin typeface="Times New Roman" panose="02020603050405020304" pitchFamily="18" charset="0"/>
                <a:sym typeface="Symbol" panose="05050102010706020507" pitchFamily="18" charset="2"/>
              </a:rPr>
              <a:t>Windows</a:t>
            </a:r>
            <a:r>
              <a:rPr lang="en-US" altLang="zh-CN" sz="2400" dirty="0" smtClean="0">
                <a:solidFill>
                  <a:srgbClr val="000099"/>
                </a:solidFill>
                <a:effectLst/>
                <a:latin typeface="Times New Roman" panose="02020603050405020304" pitchFamily="18" charset="0"/>
                <a:sym typeface="Symbol" panose="05050102010706020507" pitchFamily="18" charset="2"/>
              </a:rPr>
              <a:t> </a:t>
            </a:r>
            <a:r>
              <a:rPr lang="zh-CN" altLang="en-US" sz="2400" dirty="0" smtClean="0">
                <a:solidFill>
                  <a:srgbClr val="000099"/>
                </a:solidFill>
                <a:effectLst/>
                <a:latin typeface="Times New Roman" panose="02020603050405020304" pitchFamily="18" charset="0"/>
                <a:sym typeface="Symbol" panose="05050102010706020507" pitchFamily="18" charset="2"/>
              </a:rPr>
              <a:t>系统</a:t>
            </a:r>
            <a:r>
              <a:rPr lang="zh-CN" altLang="en-US" sz="2400" dirty="0" smtClean="0">
                <a:solidFill>
                  <a:srgbClr val="000099"/>
                </a:solidFill>
                <a:latin typeface="Times New Roman" panose="02020603050405020304" pitchFamily="18" charset="0"/>
                <a:sym typeface="Symbol" panose="05050102010706020507" pitchFamily="18" charset="2"/>
              </a:rPr>
              <a:t>        　</a:t>
            </a:r>
            <a:endParaRPr lang="zh-CN" altLang="en-US" sz="2400" dirty="0" smtClean="0">
              <a:latin typeface="Times New Roman" panose="02020603050405020304" pitchFamily="18" charset="0"/>
              <a:sym typeface="+mn-ea"/>
            </a:endParaRPr>
          </a:p>
          <a:p>
            <a:pPr lvl="1" eaLnBrk="0" hangingPunct="0">
              <a:lnSpc>
                <a:spcPct val="130000"/>
              </a:lnSpc>
              <a:buClr>
                <a:schemeClr val="tx1"/>
              </a:buClr>
              <a:buFont typeface="Wingdings" panose="05000000000000000000" pitchFamily="2" charset="2"/>
              <a:buNone/>
              <a:defRPr/>
            </a:pPr>
            <a:r>
              <a:rPr lang="en-US" altLang="zh-CN" sz="2000" dirty="0" smtClean="0">
                <a:solidFill>
                  <a:schemeClr val="tx1"/>
                </a:solidFill>
                <a:effectLst/>
                <a:latin typeface="Times New Roman" panose="02020603050405020304" pitchFamily="18" charset="0"/>
                <a:sym typeface="Symbol" panose="05050102010706020507" pitchFamily="18" charset="2"/>
              </a:rPr>
              <a:t>3</a:t>
            </a:r>
            <a:r>
              <a:rPr lang="zh-CN" altLang="en-US" sz="2000" dirty="0" smtClean="0">
                <a:solidFill>
                  <a:schemeClr val="tx1"/>
                </a:solidFill>
                <a:effectLst/>
                <a:latin typeface="Times New Roman" panose="02020603050405020304" pitchFamily="18" charset="0"/>
                <a:sym typeface="Symbol" panose="05050102010706020507" pitchFamily="18" charset="2"/>
              </a:rPr>
              <a:t>环  用户态</a:t>
            </a:r>
          </a:p>
          <a:p>
            <a:pPr lvl="1" eaLnBrk="0" hangingPunct="0">
              <a:lnSpc>
                <a:spcPct val="130000"/>
              </a:lnSpc>
              <a:buClr>
                <a:schemeClr val="tx1"/>
              </a:buClr>
              <a:buFont typeface="Wingdings" panose="05000000000000000000" pitchFamily="2" charset="2"/>
              <a:buNone/>
              <a:defRPr/>
            </a:pPr>
            <a:r>
              <a:rPr lang="en-US" altLang="zh-CN" sz="2000" dirty="0" smtClean="0">
                <a:solidFill>
                  <a:schemeClr val="tx1"/>
                </a:solidFill>
                <a:effectLst/>
                <a:latin typeface="Times New Roman" panose="02020603050405020304" pitchFamily="18" charset="0"/>
                <a:sym typeface="Symbol" panose="05050102010706020507" pitchFamily="18" charset="2"/>
              </a:rPr>
              <a:t>0</a:t>
            </a:r>
            <a:r>
              <a:rPr lang="zh-CN" altLang="en-US" sz="2000" dirty="0" smtClean="0">
                <a:solidFill>
                  <a:schemeClr val="tx1"/>
                </a:solidFill>
                <a:effectLst/>
                <a:latin typeface="Times New Roman" panose="02020603050405020304" pitchFamily="18" charset="0"/>
                <a:sym typeface="Symbol" panose="05050102010706020507" pitchFamily="18" charset="2"/>
              </a:rPr>
              <a:t>环  系统态</a:t>
            </a:r>
          </a:p>
          <a:p>
            <a:pPr lvl="1" eaLnBrk="0" hangingPunct="0">
              <a:lnSpc>
                <a:spcPct val="130000"/>
              </a:lnSpc>
              <a:buClr>
                <a:schemeClr val="tx1"/>
              </a:buClr>
              <a:buFont typeface="Wingdings" panose="05000000000000000000" pitchFamily="2" charset="2"/>
              <a:buNone/>
              <a:defRPr/>
            </a:pPr>
            <a:r>
              <a:rPr lang="zh-CN" altLang="en-US" sz="2000" dirty="0" smtClean="0">
                <a:solidFill>
                  <a:schemeClr val="tx1"/>
                </a:solidFill>
                <a:effectLst/>
                <a:latin typeface="Times New Roman" panose="02020603050405020304" pitchFamily="18" charset="0"/>
                <a:sym typeface="Symbol" panose="05050102010706020507" pitchFamily="18" charset="2"/>
              </a:rPr>
              <a:t>还有</a:t>
            </a:r>
            <a:r>
              <a:rPr lang="en-US" altLang="zh-CN" sz="2000" dirty="0" smtClean="0">
                <a:solidFill>
                  <a:schemeClr val="tx1"/>
                </a:solidFill>
                <a:effectLst/>
                <a:latin typeface="Times New Roman" panose="02020603050405020304" pitchFamily="18" charset="0"/>
                <a:sym typeface="Symbol" panose="05050102010706020507" pitchFamily="18" charset="2"/>
              </a:rPr>
              <a:t>1</a:t>
            </a:r>
            <a:r>
              <a:rPr lang="zh-CN" altLang="en-US" sz="2000" dirty="0" smtClean="0">
                <a:solidFill>
                  <a:schemeClr val="tx1"/>
                </a:solidFill>
                <a:effectLst/>
                <a:latin typeface="Times New Roman" panose="02020603050405020304" pitchFamily="18" charset="0"/>
                <a:sym typeface="Symbol" panose="05050102010706020507" pitchFamily="18" charset="2"/>
              </a:rPr>
              <a:t>、</a:t>
            </a:r>
            <a:r>
              <a:rPr lang="en-US" altLang="zh-CN" sz="2000" dirty="0" smtClean="0">
                <a:solidFill>
                  <a:schemeClr val="tx1"/>
                </a:solidFill>
                <a:effectLst/>
                <a:latin typeface="Times New Roman" panose="02020603050405020304" pitchFamily="18" charset="0"/>
                <a:sym typeface="Symbol" panose="05050102010706020507" pitchFamily="18" charset="2"/>
              </a:rPr>
              <a:t>2</a:t>
            </a:r>
            <a:r>
              <a:rPr lang="zh-CN" altLang="en-US" sz="2000" dirty="0" smtClean="0">
                <a:solidFill>
                  <a:schemeClr val="tx1"/>
                </a:solidFill>
                <a:effectLst/>
                <a:latin typeface="Times New Roman" panose="02020603050405020304" pitchFamily="18" charset="0"/>
                <a:sym typeface="Symbol" panose="05050102010706020507" pitchFamily="18" charset="2"/>
              </a:rPr>
              <a:t>环预留</a:t>
            </a:r>
          </a:p>
          <a:p>
            <a:pPr eaLnBrk="0" hangingPunct="0">
              <a:lnSpc>
                <a:spcPct val="130000"/>
              </a:lnSpc>
              <a:buClr>
                <a:schemeClr val="tx1"/>
              </a:buClr>
              <a:buFont typeface="Wingdings" panose="05000000000000000000" pitchFamily="2" charset="2"/>
              <a:buNone/>
              <a:defRPr/>
            </a:pPr>
            <a:r>
              <a:rPr lang="en-US" altLang="en-US" sz="2400" dirty="0" smtClean="0">
                <a:solidFill>
                  <a:srgbClr val="000099"/>
                </a:solidFill>
                <a:effectLst/>
                <a:latin typeface="宋体" panose="02010600030101010101" pitchFamily="2" charset="-122"/>
                <a:sym typeface="Symbol" panose="05050102010706020507" pitchFamily="18" charset="2"/>
              </a:rPr>
              <a:t>③</a:t>
            </a:r>
            <a:r>
              <a:rPr lang="zh-CN" altLang="en-US" sz="2400" dirty="0" smtClean="0">
                <a:solidFill>
                  <a:srgbClr val="000099"/>
                </a:solidFill>
                <a:effectLst/>
                <a:latin typeface="宋体" panose="02010600030101010101" pitchFamily="2" charset="-122"/>
                <a:sym typeface="Symbol" panose="05050102010706020507" pitchFamily="18" charset="2"/>
              </a:rPr>
              <a:t> </a:t>
            </a:r>
            <a:r>
              <a:rPr lang="en-US" altLang="en-US" sz="2400" dirty="0" smtClean="0">
                <a:solidFill>
                  <a:srgbClr val="000099"/>
                </a:solidFill>
                <a:effectLst/>
                <a:latin typeface="Times New Roman" panose="02020603050405020304" pitchFamily="18" charset="0"/>
                <a:sym typeface="Symbol" panose="05050102010706020507" pitchFamily="18" charset="2"/>
              </a:rPr>
              <a:t>U</a:t>
            </a:r>
            <a:r>
              <a:rPr lang="en-US" altLang="zh-CN" sz="2400" dirty="0" smtClean="0">
                <a:solidFill>
                  <a:srgbClr val="000099"/>
                </a:solidFill>
                <a:effectLst/>
                <a:latin typeface="Times New Roman" panose="02020603050405020304" pitchFamily="18" charset="0"/>
                <a:sym typeface="Symbol" panose="05050102010706020507" pitchFamily="18" charset="2"/>
              </a:rPr>
              <a:t>NIX</a:t>
            </a:r>
            <a:r>
              <a:rPr lang="zh-CN" altLang="en-US" sz="2400" dirty="0" smtClean="0">
                <a:solidFill>
                  <a:srgbClr val="000099"/>
                </a:solidFill>
                <a:effectLst/>
                <a:latin typeface="Times New Roman" panose="02020603050405020304" pitchFamily="18" charset="0"/>
                <a:sym typeface="Symbol" panose="05050102010706020507" pitchFamily="18" charset="2"/>
              </a:rPr>
              <a:t>系统 </a:t>
            </a:r>
            <a:r>
              <a:rPr lang="en-US" altLang="zh-CN" sz="2400" dirty="0" smtClean="0">
                <a:solidFill>
                  <a:srgbClr val="000099"/>
                </a:solidFill>
                <a:effectLst/>
                <a:latin typeface="Times New Roman" panose="02020603050405020304" pitchFamily="18" charset="0"/>
                <a:sym typeface="Symbol" panose="05050102010706020507" pitchFamily="18" charset="2"/>
              </a:rPr>
              <a:t>(</a:t>
            </a:r>
            <a:r>
              <a:rPr lang="en-US" altLang="en-US" sz="2400" dirty="0" smtClean="0">
                <a:solidFill>
                  <a:srgbClr val="000099"/>
                </a:solidFill>
                <a:effectLst/>
                <a:latin typeface="Times New Roman" panose="02020603050405020304" pitchFamily="18" charset="0"/>
                <a:sym typeface="Symbol" panose="05050102010706020507" pitchFamily="18" charset="2"/>
              </a:rPr>
              <a:t>Linux</a:t>
            </a:r>
            <a:r>
              <a:rPr lang="en-US" altLang="zh-CN" sz="2400" dirty="0" smtClean="0">
                <a:solidFill>
                  <a:srgbClr val="000099"/>
                </a:solidFill>
                <a:effectLst/>
                <a:latin typeface="Times New Roman" panose="02020603050405020304" pitchFamily="18" charset="0"/>
                <a:sym typeface="Symbol" panose="05050102010706020507" pitchFamily="18" charset="2"/>
              </a:rPr>
              <a:t>)</a:t>
            </a:r>
            <a:r>
              <a:rPr lang="zh-CN" altLang="en-US" sz="2400" dirty="0" smtClean="0">
                <a:solidFill>
                  <a:srgbClr val="000099"/>
                </a:solidFill>
                <a:effectLst/>
                <a:latin typeface="Times New Roman" panose="02020603050405020304" pitchFamily="18" charset="0"/>
                <a:sym typeface="Symbol" panose="05050102010706020507" pitchFamily="18" charset="2"/>
              </a:rPr>
              <a:t>系统</a:t>
            </a:r>
            <a:r>
              <a:rPr lang="zh-CN" altLang="en-US" sz="2400" dirty="0" smtClean="0">
                <a:solidFill>
                  <a:srgbClr val="000099"/>
                </a:solidFill>
                <a:latin typeface="Times New Roman" panose="02020603050405020304" pitchFamily="18" charset="0"/>
                <a:sym typeface="Symbol" panose="05050102010706020507" pitchFamily="18" charset="2"/>
              </a:rPr>
              <a:t>  </a:t>
            </a:r>
            <a:r>
              <a:rPr lang="en-US" altLang="zh-CN" sz="2400" b="1" dirty="0" smtClean="0">
                <a:solidFill>
                  <a:schemeClr val="accent1">
                    <a:lumMod val="75000"/>
                  </a:schemeClr>
                </a:solidFill>
                <a:effectLst/>
                <a:latin typeface="Times New Roman" panose="02020603050405020304" pitchFamily="18" charset="0"/>
                <a:sym typeface="Symbol" panose="05050102010706020507" pitchFamily="18" charset="2"/>
              </a:rPr>
              <a:t>????</a:t>
            </a:r>
            <a:endParaRPr lang="zh-CN" altLang="en-US" sz="2400" dirty="0" smtClean="0">
              <a:latin typeface="Times New Roman" panose="02020603050405020304" pitchFamily="18" charset="0"/>
              <a:sym typeface="+mn-ea"/>
            </a:endParaRPr>
          </a:p>
          <a:p>
            <a:pPr lvl="1" eaLnBrk="0" hangingPunct="0">
              <a:lnSpc>
                <a:spcPct val="130000"/>
              </a:lnSpc>
              <a:buClr>
                <a:schemeClr val="tx1"/>
              </a:buClr>
              <a:buFont typeface="Wingdings" panose="05000000000000000000" pitchFamily="2" charset="2"/>
              <a:buNone/>
              <a:defRPr/>
            </a:pPr>
            <a:r>
              <a:rPr lang="en-US" altLang="zh-CN" sz="2000" dirty="0" smtClean="0">
                <a:solidFill>
                  <a:schemeClr val="tx1"/>
                </a:solidFill>
                <a:effectLst/>
                <a:latin typeface="Times New Roman" panose="02020603050405020304" pitchFamily="18" charset="0"/>
                <a:sym typeface="Symbol" panose="05050102010706020507" pitchFamily="18" charset="2"/>
              </a:rPr>
              <a:t>00  </a:t>
            </a:r>
            <a:r>
              <a:rPr lang="zh-CN" altLang="en-US" sz="2000" dirty="0" smtClean="0">
                <a:solidFill>
                  <a:schemeClr val="tx1"/>
                </a:solidFill>
                <a:effectLst/>
                <a:latin typeface="Times New Roman" panose="02020603050405020304" pitchFamily="18" charset="0"/>
                <a:sym typeface="Symbol" panose="05050102010706020507" pitchFamily="18" charset="2"/>
              </a:rPr>
              <a:t>核态</a:t>
            </a:r>
          </a:p>
          <a:p>
            <a:pPr lvl="1" eaLnBrk="0" hangingPunct="0">
              <a:lnSpc>
                <a:spcPct val="130000"/>
              </a:lnSpc>
              <a:buClr>
                <a:schemeClr val="tx1"/>
              </a:buClr>
              <a:buFont typeface="Wingdings" panose="05000000000000000000" pitchFamily="2" charset="2"/>
              <a:buNone/>
              <a:defRPr/>
            </a:pPr>
            <a:r>
              <a:rPr lang="en-US" altLang="zh-CN" sz="2000" dirty="0" smtClean="0">
                <a:solidFill>
                  <a:schemeClr val="tx1"/>
                </a:solidFill>
                <a:effectLst/>
                <a:latin typeface="Times New Roman" panose="02020603050405020304" pitchFamily="18" charset="0"/>
                <a:sym typeface="Symbol" panose="05050102010706020507" pitchFamily="18" charset="2"/>
              </a:rPr>
              <a:t>01  </a:t>
            </a:r>
            <a:r>
              <a:rPr lang="zh-CN" altLang="en-US" sz="2000" dirty="0" smtClean="0">
                <a:solidFill>
                  <a:schemeClr val="tx1"/>
                </a:solidFill>
                <a:effectLst/>
                <a:latin typeface="Times New Roman" panose="02020603050405020304" pitchFamily="18" charset="0"/>
                <a:sym typeface="Symbol" panose="05050102010706020507" pitchFamily="18" charset="2"/>
              </a:rPr>
              <a:t>管态</a:t>
            </a:r>
          </a:p>
          <a:p>
            <a:pPr lvl="1" eaLnBrk="0" hangingPunct="0">
              <a:lnSpc>
                <a:spcPct val="130000"/>
              </a:lnSpc>
              <a:buClr>
                <a:schemeClr val="tx1"/>
              </a:buClr>
              <a:buFont typeface="Wingdings" panose="05000000000000000000" pitchFamily="2" charset="2"/>
              <a:buNone/>
              <a:defRPr/>
            </a:pPr>
            <a:r>
              <a:rPr lang="en-US" altLang="zh-CN" sz="2000" dirty="0" smtClean="0">
                <a:solidFill>
                  <a:schemeClr val="tx1"/>
                </a:solidFill>
                <a:effectLst/>
                <a:latin typeface="Times New Roman" panose="02020603050405020304" pitchFamily="18" charset="0"/>
                <a:sym typeface="Symbol" panose="05050102010706020507" pitchFamily="18" charset="2"/>
              </a:rPr>
              <a:t>11  </a:t>
            </a:r>
            <a:r>
              <a:rPr lang="zh-CN" altLang="en-US" sz="2000" dirty="0" smtClean="0">
                <a:solidFill>
                  <a:schemeClr val="tx1"/>
                </a:solidFill>
                <a:effectLst/>
                <a:latin typeface="Times New Roman" panose="02020603050405020304" pitchFamily="18" charset="0"/>
                <a:sym typeface="Symbol" panose="05050102010706020507" pitchFamily="18" charset="2"/>
              </a:rPr>
              <a:t>用户态      </a:t>
            </a:r>
          </a:p>
        </p:txBody>
      </p:sp>
      <p:sp>
        <p:nvSpPr>
          <p:cNvPr id="764933" name="Rectangle 5"/>
          <p:cNvSpPr>
            <a:spLocks noChangeArrowheads="1"/>
          </p:cNvSpPr>
          <p:nvPr/>
        </p:nvSpPr>
        <p:spPr bwMode="auto">
          <a:xfrm>
            <a:off x="663575" y="528638"/>
            <a:ext cx="5418138"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800" dirty="0" smtClean="0">
                <a:solidFill>
                  <a:srgbClr val="A50021"/>
                </a:solidFill>
                <a:latin typeface="Times New Roman" panose="02020603050405020304" pitchFamily="18" charset="0"/>
                <a:sym typeface="+mn-ea"/>
              </a:rPr>
              <a:t>(3) </a:t>
            </a:r>
            <a:r>
              <a:rPr lang="zh-CN" altLang="en-US" sz="2800" dirty="0" smtClean="0">
                <a:solidFill>
                  <a:srgbClr val="A50021"/>
                </a:solidFill>
                <a:latin typeface="Times New Roman" panose="02020603050405020304" pitchFamily="18" charset="0"/>
                <a:sym typeface="+mn-ea"/>
              </a:rPr>
              <a:t>实例操作系统处理机的状态</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4933">
                                            <p:txEl>
                                              <p:pRg st="0" end="0"/>
                                            </p:txEl>
                                          </p:spTgt>
                                        </p:tgtEl>
                                        <p:attrNameLst>
                                          <p:attrName>style.visibility</p:attrName>
                                        </p:attrNameLst>
                                      </p:cBhvr>
                                      <p:to>
                                        <p:strVal val="visible"/>
                                      </p:to>
                                    </p:set>
                                    <p:anim calcmode="lin" valueType="num">
                                      <p:cBhvr additive="base">
                                        <p:cTn id="7" dur="1000" fill="hold"/>
                                        <p:tgtEl>
                                          <p:spTgt spid="76493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649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4931">
                                            <p:txEl>
                                              <p:pRg st="0" end="0"/>
                                            </p:txEl>
                                          </p:spTgt>
                                        </p:tgtEl>
                                        <p:attrNameLst>
                                          <p:attrName>style.visibility</p:attrName>
                                        </p:attrNameLst>
                                      </p:cBhvr>
                                      <p:to>
                                        <p:strVal val="visible"/>
                                      </p:to>
                                    </p:set>
                                    <p:anim calcmode="lin" valueType="num">
                                      <p:cBhvr additive="base">
                                        <p:cTn id="13" dur="1000" fill="hold"/>
                                        <p:tgtEl>
                                          <p:spTgt spid="764931">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764931">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64931">
                                            <p:txEl>
                                              <p:pRg st="1" end="1"/>
                                            </p:txEl>
                                          </p:spTgt>
                                        </p:tgtEl>
                                        <p:attrNameLst>
                                          <p:attrName>style.visibility</p:attrName>
                                        </p:attrNameLst>
                                      </p:cBhvr>
                                      <p:to>
                                        <p:strVal val="visible"/>
                                      </p:to>
                                    </p:set>
                                    <p:anim calcmode="lin" valueType="num">
                                      <p:cBhvr additive="base">
                                        <p:cTn id="17" dur="1000" fill="hold"/>
                                        <p:tgtEl>
                                          <p:spTgt spid="764931">
                                            <p:txEl>
                                              <p:pRg st="1" end="1"/>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649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64931">
                                            <p:txEl>
                                              <p:pRg st="2" end="2"/>
                                            </p:txEl>
                                          </p:spTgt>
                                        </p:tgtEl>
                                        <p:attrNameLst>
                                          <p:attrName>style.visibility</p:attrName>
                                        </p:attrNameLst>
                                      </p:cBhvr>
                                      <p:to>
                                        <p:strVal val="visible"/>
                                      </p:to>
                                    </p:set>
                                    <p:anim calcmode="lin" valueType="num">
                                      <p:cBhvr additive="base">
                                        <p:cTn id="23" dur="1000" fill="hold"/>
                                        <p:tgtEl>
                                          <p:spTgt spid="764931">
                                            <p:txEl>
                                              <p:pRg st="2" end="2"/>
                                            </p:tx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764931">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64931">
                                            <p:txEl>
                                              <p:pRg st="3" end="3"/>
                                            </p:txEl>
                                          </p:spTgt>
                                        </p:tgtEl>
                                        <p:attrNameLst>
                                          <p:attrName>style.visibility</p:attrName>
                                        </p:attrNameLst>
                                      </p:cBhvr>
                                      <p:to>
                                        <p:strVal val="visible"/>
                                      </p:to>
                                    </p:set>
                                    <p:anim calcmode="lin" valueType="num">
                                      <p:cBhvr additive="base">
                                        <p:cTn id="27" dur="1000" fill="hold"/>
                                        <p:tgtEl>
                                          <p:spTgt spid="764931">
                                            <p:txEl>
                                              <p:pRg st="3" end="3"/>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764931">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64931">
                                            <p:txEl>
                                              <p:pRg st="4" end="4"/>
                                            </p:txEl>
                                          </p:spTgt>
                                        </p:tgtEl>
                                        <p:attrNameLst>
                                          <p:attrName>style.visibility</p:attrName>
                                        </p:attrNameLst>
                                      </p:cBhvr>
                                      <p:to>
                                        <p:strVal val="visible"/>
                                      </p:to>
                                    </p:set>
                                    <p:anim calcmode="lin" valueType="num">
                                      <p:cBhvr additive="base">
                                        <p:cTn id="31" dur="1000" fill="hold"/>
                                        <p:tgtEl>
                                          <p:spTgt spid="764931">
                                            <p:txEl>
                                              <p:pRg st="4" end="4"/>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764931">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64931">
                                            <p:txEl>
                                              <p:pRg st="5" end="5"/>
                                            </p:txEl>
                                          </p:spTgt>
                                        </p:tgtEl>
                                        <p:attrNameLst>
                                          <p:attrName>style.visibility</p:attrName>
                                        </p:attrNameLst>
                                      </p:cBhvr>
                                      <p:to>
                                        <p:strVal val="visible"/>
                                      </p:to>
                                    </p:set>
                                    <p:anim calcmode="lin" valueType="num">
                                      <p:cBhvr additive="base">
                                        <p:cTn id="35" dur="1000" fill="hold"/>
                                        <p:tgtEl>
                                          <p:spTgt spid="764931">
                                            <p:txEl>
                                              <p:pRg st="5" end="5"/>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7649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64931">
                                            <p:txEl>
                                              <p:pRg st="6" end="6"/>
                                            </p:txEl>
                                          </p:spTgt>
                                        </p:tgtEl>
                                        <p:attrNameLst>
                                          <p:attrName>style.visibility</p:attrName>
                                        </p:attrNameLst>
                                      </p:cBhvr>
                                      <p:to>
                                        <p:strVal val="visible"/>
                                      </p:to>
                                    </p:set>
                                    <p:anim calcmode="lin" valueType="num">
                                      <p:cBhvr additive="base">
                                        <p:cTn id="41" dur="1000" fill="hold"/>
                                        <p:tgtEl>
                                          <p:spTgt spid="764931">
                                            <p:txEl>
                                              <p:pRg st="6" end="6"/>
                                            </p:txEl>
                                          </p:spTgt>
                                        </p:tgtEl>
                                        <p:attrNameLst>
                                          <p:attrName>ppt_x</p:attrName>
                                        </p:attrNameLst>
                                      </p:cBhvr>
                                      <p:tavLst>
                                        <p:tav tm="0">
                                          <p:val>
                                            <p:strVal val="0-#ppt_w/2"/>
                                          </p:val>
                                        </p:tav>
                                        <p:tav tm="100000">
                                          <p:val>
                                            <p:strVal val="#ppt_x"/>
                                          </p:val>
                                        </p:tav>
                                      </p:tavLst>
                                    </p:anim>
                                    <p:anim calcmode="lin" valueType="num">
                                      <p:cBhvr additive="base">
                                        <p:cTn id="42" dur="1000" fill="hold"/>
                                        <p:tgtEl>
                                          <p:spTgt spid="764931">
                                            <p:txEl>
                                              <p:pRg st="6" end="6"/>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764931">
                                            <p:txEl>
                                              <p:pRg st="7" end="7"/>
                                            </p:txEl>
                                          </p:spTgt>
                                        </p:tgtEl>
                                        <p:attrNameLst>
                                          <p:attrName>style.visibility</p:attrName>
                                        </p:attrNameLst>
                                      </p:cBhvr>
                                      <p:to>
                                        <p:strVal val="visible"/>
                                      </p:to>
                                    </p:set>
                                    <p:anim calcmode="lin" valueType="num">
                                      <p:cBhvr additive="base">
                                        <p:cTn id="45" dur="1000" fill="hold"/>
                                        <p:tgtEl>
                                          <p:spTgt spid="764931">
                                            <p:txEl>
                                              <p:pRg st="7" end="7"/>
                                            </p:txEl>
                                          </p:spTgt>
                                        </p:tgtEl>
                                        <p:attrNameLst>
                                          <p:attrName>ppt_x</p:attrName>
                                        </p:attrNameLst>
                                      </p:cBhvr>
                                      <p:tavLst>
                                        <p:tav tm="0">
                                          <p:val>
                                            <p:strVal val="0-#ppt_w/2"/>
                                          </p:val>
                                        </p:tav>
                                        <p:tav tm="100000">
                                          <p:val>
                                            <p:strVal val="#ppt_x"/>
                                          </p:val>
                                        </p:tav>
                                      </p:tavLst>
                                    </p:anim>
                                    <p:anim calcmode="lin" valueType="num">
                                      <p:cBhvr additive="base">
                                        <p:cTn id="46" dur="1000" fill="hold"/>
                                        <p:tgtEl>
                                          <p:spTgt spid="764931">
                                            <p:txEl>
                                              <p:pRg st="7" end="7"/>
                                            </p:txEl>
                                          </p:spTgt>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764931">
                                            <p:txEl>
                                              <p:pRg st="8" end="8"/>
                                            </p:txEl>
                                          </p:spTgt>
                                        </p:tgtEl>
                                        <p:attrNameLst>
                                          <p:attrName>style.visibility</p:attrName>
                                        </p:attrNameLst>
                                      </p:cBhvr>
                                      <p:to>
                                        <p:strVal val="visible"/>
                                      </p:to>
                                    </p:set>
                                    <p:anim calcmode="lin" valueType="num">
                                      <p:cBhvr additive="base">
                                        <p:cTn id="49" dur="1000" fill="hold"/>
                                        <p:tgtEl>
                                          <p:spTgt spid="764931">
                                            <p:txEl>
                                              <p:pRg st="8" end="8"/>
                                            </p:txEl>
                                          </p:spTgt>
                                        </p:tgtEl>
                                        <p:attrNameLst>
                                          <p:attrName>ppt_x</p:attrName>
                                        </p:attrNameLst>
                                      </p:cBhvr>
                                      <p:tavLst>
                                        <p:tav tm="0">
                                          <p:val>
                                            <p:strVal val="0-#ppt_w/2"/>
                                          </p:val>
                                        </p:tav>
                                        <p:tav tm="100000">
                                          <p:val>
                                            <p:strVal val="#ppt_x"/>
                                          </p:val>
                                        </p:tav>
                                      </p:tavLst>
                                    </p:anim>
                                    <p:anim calcmode="lin" valueType="num">
                                      <p:cBhvr additive="base">
                                        <p:cTn id="50" dur="1000" fill="hold"/>
                                        <p:tgtEl>
                                          <p:spTgt spid="764931">
                                            <p:txEl>
                                              <p:pRg st="8" end="8"/>
                                            </p:txEl>
                                          </p:spTgt>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764931">
                                            <p:txEl>
                                              <p:pRg st="9" end="9"/>
                                            </p:txEl>
                                          </p:spTgt>
                                        </p:tgtEl>
                                        <p:attrNameLst>
                                          <p:attrName>style.visibility</p:attrName>
                                        </p:attrNameLst>
                                      </p:cBhvr>
                                      <p:to>
                                        <p:strVal val="visible"/>
                                      </p:to>
                                    </p:set>
                                    <p:anim calcmode="lin" valueType="num">
                                      <p:cBhvr additive="base">
                                        <p:cTn id="53" dur="1000" fill="hold"/>
                                        <p:tgtEl>
                                          <p:spTgt spid="764931">
                                            <p:txEl>
                                              <p:pRg st="9" end="9"/>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76493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764931">
                                            <p:txEl>
                                              <p:pRg st="6" end="6"/>
                                            </p:txEl>
                                          </p:spTgt>
                                        </p:tgtEl>
                                        <p:attrNameLst>
                                          <p:attrName>style.visibility</p:attrName>
                                        </p:attrNameLst>
                                      </p:cBhvr>
                                      <p:to>
                                        <p:strVal val="visible"/>
                                      </p:to>
                                    </p:set>
                                    <p:anim calcmode="lin" valueType="num">
                                      <p:cBhvr additive="base">
                                        <p:cTn id="59" dur="500" fill="hold"/>
                                        <p:tgtEl>
                                          <p:spTgt spid="764931">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64931">
                                            <p:txEl>
                                              <p:pRg st="6" end="6"/>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64931">
                                            <p:txEl>
                                              <p:pRg st="7" end="7"/>
                                            </p:txEl>
                                          </p:spTgt>
                                        </p:tgtEl>
                                        <p:attrNameLst>
                                          <p:attrName>style.visibility</p:attrName>
                                        </p:attrNameLst>
                                      </p:cBhvr>
                                      <p:to>
                                        <p:strVal val="visible"/>
                                      </p:to>
                                    </p:set>
                                    <p:anim calcmode="lin" valueType="num">
                                      <p:cBhvr additive="base">
                                        <p:cTn id="63" dur="500" fill="hold"/>
                                        <p:tgtEl>
                                          <p:spTgt spid="764931">
                                            <p:txEl>
                                              <p:pRg st="7" end="7"/>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64931">
                                            <p:txEl>
                                              <p:pRg st="7" end="7"/>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64931">
                                            <p:txEl>
                                              <p:pRg st="8" end="8"/>
                                            </p:txEl>
                                          </p:spTgt>
                                        </p:tgtEl>
                                        <p:attrNameLst>
                                          <p:attrName>style.visibility</p:attrName>
                                        </p:attrNameLst>
                                      </p:cBhvr>
                                      <p:to>
                                        <p:strVal val="visible"/>
                                      </p:to>
                                    </p:set>
                                    <p:anim calcmode="lin" valueType="num">
                                      <p:cBhvr additive="base">
                                        <p:cTn id="67" dur="500" fill="hold"/>
                                        <p:tgtEl>
                                          <p:spTgt spid="764931">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64931">
                                            <p:txEl>
                                              <p:pRg st="8" end="8"/>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64931">
                                            <p:txEl>
                                              <p:pRg st="9" end="9"/>
                                            </p:txEl>
                                          </p:spTgt>
                                        </p:tgtEl>
                                        <p:attrNameLst>
                                          <p:attrName>style.visibility</p:attrName>
                                        </p:attrNameLst>
                                      </p:cBhvr>
                                      <p:to>
                                        <p:strVal val="visible"/>
                                      </p:to>
                                    </p:set>
                                    <p:anim calcmode="lin" valueType="num">
                                      <p:cBhvr additive="base">
                                        <p:cTn id="71" dur="500" fill="hold"/>
                                        <p:tgtEl>
                                          <p:spTgt spid="764931">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6493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1" grpId="0" build="p"/>
      <p:bldP spid="764933" grpId="0" build="p"/>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6981" name="Rectangle 5"/>
          <p:cNvSpPr>
            <a:spLocks noChangeArrowheads="1"/>
          </p:cNvSpPr>
          <p:nvPr/>
        </p:nvSpPr>
        <p:spPr bwMode="auto">
          <a:xfrm>
            <a:off x="3908425" y="990600"/>
            <a:ext cx="459105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Clr>
                <a:schemeClr val="tx1"/>
              </a:buClr>
            </a:pPr>
            <a:r>
              <a:rPr lang="en-US" altLang="zh-CN" b="1">
                <a:latin typeface="Times New Roman" panose="02020603050405020304" pitchFamily="18" charset="0"/>
              </a:rPr>
              <a:t>       </a:t>
            </a:r>
            <a:r>
              <a:rPr lang="zh-CN" altLang="en-US" b="1">
                <a:latin typeface="Times New Roman" panose="02020603050405020304" pitchFamily="18" charset="0"/>
              </a:rPr>
              <a:t>所谓中断是指某个事件 </a:t>
            </a:r>
            <a:r>
              <a:rPr lang="en-US" altLang="zh-CN" b="1">
                <a:latin typeface="Times New Roman" panose="02020603050405020304" pitchFamily="18" charset="0"/>
              </a:rPr>
              <a:t>(</a:t>
            </a:r>
            <a:r>
              <a:rPr lang="zh-CN" altLang="en-US" b="1">
                <a:latin typeface="Times New Roman" panose="02020603050405020304" pitchFamily="18" charset="0"/>
              </a:rPr>
              <a:t>例</a:t>
            </a:r>
          </a:p>
          <a:p>
            <a:pPr>
              <a:lnSpc>
                <a:spcPct val="130000"/>
              </a:lnSpc>
              <a:spcBef>
                <a:spcPct val="30000"/>
              </a:spcBef>
              <a:buClr>
                <a:schemeClr val="tx1"/>
              </a:buClr>
            </a:pPr>
            <a:r>
              <a:rPr lang="zh-CN" altLang="en-US" b="1">
                <a:latin typeface="Times New Roman" panose="02020603050405020304" pitchFamily="18" charset="0"/>
              </a:rPr>
              <a:t>       如电源掉电、定点加法溢出</a:t>
            </a:r>
          </a:p>
          <a:p>
            <a:pPr>
              <a:lnSpc>
                <a:spcPct val="130000"/>
              </a:lnSpc>
              <a:spcBef>
                <a:spcPct val="30000"/>
              </a:spcBef>
              <a:buClr>
                <a:schemeClr val="tx1"/>
              </a:buClr>
            </a:pPr>
            <a:r>
              <a:rPr lang="zh-CN" altLang="en-US" b="1">
                <a:latin typeface="Times New Roman" panose="02020603050405020304" pitchFamily="18" charset="0"/>
              </a:rPr>
              <a:t>       或</a:t>
            </a:r>
            <a:r>
              <a:rPr lang="en-US" altLang="zh-CN" b="1">
                <a:latin typeface="Times New Roman" panose="02020603050405020304" pitchFamily="18" charset="0"/>
              </a:rPr>
              <a:t>I/O</a:t>
            </a:r>
            <a:r>
              <a:rPr lang="zh-CN" altLang="en-US" b="1">
                <a:latin typeface="Times New Roman" panose="02020603050405020304" pitchFamily="18" charset="0"/>
              </a:rPr>
              <a:t>传输结束等</a:t>
            </a:r>
            <a:r>
              <a:rPr lang="en-US" altLang="zh-CN" b="1">
                <a:latin typeface="Times New Roman" panose="02020603050405020304" pitchFamily="18" charset="0"/>
              </a:rPr>
              <a:t>) </a:t>
            </a:r>
            <a:r>
              <a:rPr lang="zh-CN" altLang="en-US" b="1">
                <a:latin typeface="Times New Roman" panose="02020603050405020304" pitchFamily="18" charset="0"/>
              </a:rPr>
              <a:t>发生时，</a:t>
            </a:r>
          </a:p>
          <a:p>
            <a:pPr>
              <a:lnSpc>
                <a:spcPct val="130000"/>
              </a:lnSpc>
              <a:spcBef>
                <a:spcPct val="30000"/>
              </a:spcBef>
              <a:buClr>
                <a:schemeClr val="tx1"/>
              </a:buClr>
            </a:pPr>
            <a:r>
              <a:rPr lang="zh-CN" altLang="en-US" b="1">
                <a:latin typeface="Times New Roman" panose="02020603050405020304" pitchFamily="18" charset="0"/>
              </a:rPr>
              <a:t>       系统中止现行程序的运行、</a:t>
            </a:r>
          </a:p>
          <a:p>
            <a:pPr>
              <a:lnSpc>
                <a:spcPct val="130000"/>
              </a:lnSpc>
              <a:spcBef>
                <a:spcPct val="30000"/>
              </a:spcBef>
              <a:buClr>
                <a:schemeClr val="tx1"/>
              </a:buClr>
            </a:pPr>
            <a:r>
              <a:rPr lang="zh-CN" altLang="en-US" b="1">
                <a:latin typeface="Times New Roman" panose="02020603050405020304" pitchFamily="18" charset="0"/>
              </a:rPr>
              <a:t>       引出处理事件程序对该事件</a:t>
            </a:r>
          </a:p>
          <a:p>
            <a:pPr>
              <a:lnSpc>
                <a:spcPct val="130000"/>
              </a:lnSpc>
              <a:spcBef>
                <a:spcPct val="30000"/>
              </a:spcBef>
              <a:buClr>
                <a:schemeClr val="tx1"/>
              </a:buClr>
            </a:pPr>
            <a:r>
              <a:rPr lang="zh-CN" altLang="en-US" b="1">
                <a:latin typeface="Times New Roman" panose="02020603050405020304" pitchFamily="18" charset="0"/>
              </a:rPr>
              <a:t>       进行处理，处理完毕后返回</a:t>
            </a:r>
          </a:p>
          <a:p>
            <a:pPr>
              <a:lnSpc>
                <a:spcPct val="130000"/>
              </a:lnSpc>
              <a:spcBef>
                <a:spcPct val="30000"/>
              </a:spcBef>
              <a:buClr>
                <a:schemeClr val="tx1"/>
              </a:buClr>
            </a:pPr>
            <a:r>
              <a:rPr lang="zh-CN" altLang="en-US" b="1">
                <a:latin typeface="Times New Roman" panose="02020603050405020304" pitchFamily="18" charset="0"/>
              </a:rPr>
              <a:t>       断点继续执行的过程。</a:t>
            </a:r>
          </a:p>
        </p:txBody>
      </p:sp>
      <p:grpSp>
        <p:nvGrpSpPr>
          <p:cNvPr id="767010" name="Group 34"/>
          <p:cNvGrpSpPr/>
          <p:nvPr/>
        </p:nvGrpSpPr>
        <p:grpSpPr bwMode="auto">
          <a:xfrm>
            <a:off x="423863" y="1552575"/>
            <a:ext cx="3681412" cy="3892550"/>
            <a:chOff x="267" y="978"/>
            <a:chExt cx="2319" cy="2452"/>
          </a:xfrm>
        </p:grpSpPr>
        <p:sp>
          <p:nvSpPr>
            <p:cNvPr id="165891" name="Line 9"/>
            <p:cNvSpPr>
              <a:spLocks noChangeShapeType="1"/>
            </p:cNvSpPr>
            <p:nvPr/>
          </p:nvSpPr>
          <p:spPr bwMode="auto">
            <a:xfrm>
              <a:off x="1214" y="1914"/>
              <a:ext cx="850" cy="1"/>
            </a:xfrm>
            <a:prstGeom prst="line">
              <a:avLst/>
            </a:prstGeom>
            <a:noFill/>
            <a:ln w="38100">
              <a:solidFill>
                <a:schemeClr val="tx1"/>
              </a:solidFill>
              <a:prstDash val="sysDot"/>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5892" name="Line 11"/>
            <p:cNvSpPr>
              <a:spLocks noChangeShapeType="1"/>
            </p:cNvSpPr>
            <p:nvPr/>
          </p:nvSpPr>
          <p:spPr bwMode="auto">
            <a:xfrm flipH="1" flipV="1">
              <a:off x="1220" y="1914"/>
              <a:ext cx="840" cy="915"/>
            </a:xfrm>
            <a:prstGeom prst="line">
              <a:avLst/>
            </a:prstGeom>
            <a:noFill/>
            <a:ln w="38100">
              <a:solidFill>
                <a:schemeClr val="tx1"/>
              </a:solidFill>
              <a:prstDash val="sysDot"/>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65893" name="Group 29"/>
            <p:cNvGrpSpPr/>
            <p:nvPr/>
          </p:nvGrpSpPr>
          <p:grpSpPr bwMode="auto">
            <a:xfrm>
              <a:off x="917" y="1926"/>
              <a:ext cx="685" cy="1504"/>
              <a:chOff x="1143" y="1962"/>
              <a:chExt cx="576" cy="1224"/>
            </a:xfrm>
          </p:grpSpPr>
          <p:sp>
            <p:nvSpPr>
              <p:cNvPr id="165894" name="Line 13"/>
              <p:cNvSpPr>
                <a:spLocks noChangeShapeType="1"/>
              </p:cNvSpPr>
              <p:nvPr/>
            </p:nvSpPr>
            <p:spPr bwMode="auto">
              <a:xfrm>
                <a:off x="1419" y="1962"/>
                <a:ext cx="0" cy="1008"/>
              </a:xfrm>
              <a:prstGeom prst="line">
                <a:avLst/>
              </a:prstGeom>
              <a:noFill/>
              <a:ln w="381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5895" name="Text Box 14"/>
              <p:cNvSpPr txBox="1">
                <a:spLocks noChangeArrowheads="1"/>
              </p:cNvSpPr>
              <p:nvPr/>
            </p:nvSpPr>
            <p:spPr bwMode="auto">
              <a:xfrm>
                <a:off x="1143" y="3014"/>
                <a:ext cx="576"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继续执行</a:t>
                </a:r>
              </a:p>
            </p:txBody>
          </p:sp>
        </p:grpSp>
        <p:sp>
          <p:nvSpPr>
            <p:cNvPr id="165896" name="Text Box 15"/>
            <p:cNvSpPr txBox="1">
              <a:spLocks noChangeArrowheads="1"/>
            </p:cNvSpPr>
            <p:nvPr/>
          </p:nvSpPr>
          <p:spPr bwMode="auto">
            <a:xfrm>
              <a:off x="1397" y="1627"/>
              <a:ext cx="6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en-US" sz="1600" b="1">
                  <a:latin typeface="Times New Roman" panose="02020603050405020304" pitchFamily="18" charset="0"/>
                </a:rPr>
                <a:t>中断进入</a:t>
              </a:r>
            </a:p>
          </p:txBody>
        </p:sp>
        <p:sp>
          <p:nvSpPr>
            <p:cNvPr id="165897" name="Text Box 16"/>
            <p:cNvSpPr txBox="1">
              <a:spLocks noChangeArrowheads="1"/>
            </p:cNvSpPr>
            <p:nvPr/>
          </p:nvSpPr>
          <p:spPr bwMode="auto">
            <a:xfrm>
              <a:off x="1466" y="2432"/>
              <a:ext cx="5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中断</a:t>
              </a:r>
            </a:p>
            <a:p>
              <a:pPr eaLnBrk="0" hangingPunct="0">
                <a:spcBef>
                  <a:spcPct val="50000"/>
                </a:spcBef>
              </a:pPr>
              <a:r>
                <a:rPr lang="zh-CN" altLang="en-US" sz="1600" b="1">
                  <a:latin typeface="Times New Roman" panose="02020603050405020304" pitchFamily="18" charset="0"/>
                </a:rPr>
                <a:t>返回</a:t>
              </a:r>
            </a:p>
          </p:txBody>
        </p:sp>
        <p:grpSp>
          <p:nvGrpSpPr>
            <p:cNvPr id="165898" name="Group 27"/>
            <p:cNvGrpSpPr/>
            <p:nvPr/>
          </p:nvGrpSpPr>
          <p:grpSpPr bwMode="auto">
            <a:xfrm>
              <a:off x="267" y="1914"/>
              <a:ext cx="975" cy="1159"/>
              <a:chOff x="503" y="1914"/>
              <a:chExt cx="820" cy="943"/>
            </a:xfrm>
          </p:grpSpPr>
          <p:grpSp>
            <p:nvGrpSpPr>
              <p:cNvPr id="165899" name="Group 17"/>
              <p:cNvGrpSpPr/>
              <p:nvPr/>
            </p:nvGrpSpPr>
            <p:grpSpPr bwMode="auto">
              <a:xfrm>
                <a:off x="603" y="1914"/>
                <a:ext cx="720" cy="720"/>
                <a:chOff x="288" y="2352"/>
                <a:chExt cx="720" cy="720"/>
              </a:xfrm>
            </p:grpSpPr>
            <p:sp>
              <p:nvSpPr>
                <p:cNvPr id="165900" name="Line 18"/>
                <p:cNvSpPr>
                  <a:spLocks noChangeShapeType="1"/>
                </p:cNvSpPr>
                <p:nvPr/>
              </p:nvSpPr>
              <p:spPr bwMode="auto">
                <a:xfrm flipV="1">
                  <a:off x="288" y="2640"/>
                  <a:ext cx="576" cy="4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5901" name="Line 19"/>
                <p:cNvSpPr>
                  <a:spLocks noChangeShapeType="1"/>
                </p:cNvSpPr>
                <p:nvPr/>
              </p:nvSpPr>
              <p:spPr bwMode="auto">
                <a:xfrm flipV="1">
                  <a:off x="480" y="2352"/>
                  <a:ext cx="528" cy="384"/>
                </a:xfrm>
                <a:prstGeom prst="line">
                  <a:avLst/>
                </a:prstGeom>
                <a:noFill/>
                <a:ln w="28575">
                  <a:solidFill>
                    <a:srgbClr val="0033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5902" name="Line 20"/>
                <p:cNvSpPr>
                  <a:spLocks noChangeShapeType="1"/>
                </p:cNvSpPr>
                <p:nvPr/>
              </p:nvSpPr>
              <p:spPr bwMode="auto">
                <a:xfrm flipV="1">
                  <a:off x="480" y="2640"/>
                  <a:ext cx="384"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65903" name="Text Box 21"/>
              <p:cNvSpPr txBox="1">
                <a:spLocks noChangeArrowheads="1"/>
              </p:cNvSpPr>
              <p:nvPr/>
            </p:nvSpPr>
            <p:spPr bwMode="auto">
              <a:xfrm>
                <a:off x="503" y="2685"/>
                <a:ext cx="576"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中断信号</a:t>
                </a:r>
              </a:p>
            </p:txBody>
          </p:sp>
        </p:grpSp>
        <p:grpSp>
          <p:nvGrpSpPr>
            <p:cNvPr id="165904" name="Group 30"/>
            <p:cNvGrpSpPr/>
            <p:nvPr/>
          </p:nvGrpSpPr>
          <p:grpSpPr bwMode="auto">
            <a:xfrm>
              <a:off x="532" y="978"/>
              <a:ext cx="707" cy="943"/>
              <a:chOff x="824" y="1122"/>
              <a:chExt cx="595" cy="768"/>
            </a:xfrm>
          </p:grpSpPr>
          <p:sp>
            <p:nvSpPr>
              <p:cNvPr id="165905" name="Line 7"/>
              <p:cNvSpPr>
                <a:spLocks noChangeShapeType="1"/>
              </p:cNvSpPr>
              <p:nvPr/>
            </p:nvSpPr>
            <p:spPr bwMode="auto">
              <a:xfrm>
                <a:off x="1419" y="1122"/>
                <a:ext cx="0" cy="768"/>
              </a:xfrm>
              <a:prstGeom prst="line">
                <a:avLst/>
              </a:prstGeom>
              <a:noFill/>
              <a:ln w="381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5906" name="Text Box 22"/>
              <p:cNvSpPr txBox="1">
                <a:spLocks noChangeArrowheads="1"/>
              </p:cNvSpPr>
              <p:nvPr/>
            </p:nvSpPr>
            <p:spPr bwMode="auto">
              <a:xfrm>
                <a:off x="824" y="1313"/>
                <a:ext cx="57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en-US" sz="1600" b="1">
                    <a:latin typeface="Times New Roman" panose="02020603050405020304" pitchFamily="18" charset="0"/>
                  </a:rPr>
                  <a:t>正在执行</a:t>
                </a:r>
              </a:p>
              <a:p>
                <a:pPr eaLnBrk="0" hangingPunct="0">
                  <a:spcBef>
                    <a:spcPct val="20000"/>
                  </a:spcBef>
                </a:pPr>
                <a:r>
                  <a:rPr lang="zh-CN" altLang="en-US" sz="1600" b="1">
                    <a:latin typeface="Times New Roman" panose="02020603050405020304" pitchFamily="18" charset="0"/>
                  </a:rPr>
                  <a:t>的程序</a:t>
                </a:r>
              </a:p>
            </p:txBody>
          </p:sp>
        </p:grpSp>
        <p:sp>
          <p:nvSpPr>
            <p:cNvPr id="165907" name="Line 10"/>
            <p:cNvSpPr>
              <a:spLocks noChangeShapeType="1"/>
            </p:cNvSpPr>
            <p:nvPr/>
          </p:nvSpPr>
          <p:spPr bwMode="auto">
            <a:xfrm>
              <a:off x="2060" y="1914"/>
              <a:ext cx="0" cy="943"/>
            </a:xfrm>
            <a:prstGeom prst="line">
              <a:avLst/>
            </a:prstGeom>
            <a:noFill/>
            <a:ln w="38100">
              <a:solidFill>
                <a:srgbClr val="CC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5908" name="Text Box 25"/>
            <p:cNvSpPr txBox="1">
              <a:spLocks noChangeArrowheads="1"/>
            </p:cNvSpPr>
            <p:nvPr/>
          </p:nvSpPr>
          <p:spPr bwMode="auto">
            <a:xfrm>
              <a:off x="2043" y="2034"/>
              <a:ext cx="54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中断处</a:t>
              </a:r>
            </a:p>
            <a:p>
              <a:pPr eaLnBrk="0" hangingPunct="0">
                <a:spcBef>
                  <a:spcPct val="50000"/>
                </a:spcBef>
              </a:pPr>
              <a:r>
                <a:rPr lang="zh-CN" altLang="en-US" sz="1600" b="1">
                  <a:latin typeface="Times New Roman" panose="02020603050405020304" pitchFamily="18" charset="0"/>
                </a:rPr>
                <a:t>理程序</a:t>
              </a:r>
            </a:p>
          </p:txBody>
        </p:sp>
      </p:grpSp>
      <p:sp>
        <p:nvSpPr>
          <p:cNvPr id="767012" name="Text Box 36"/>
          <p:cNvSpPr txBox="1">
            <a:spLocks noChangeArrowheads="1"/>
          </p:cNvSpPr>
          <p:nvPr/>
        </p:nvSpPr>
        <p:spPr bwMode="auto">
          <a:xfrm>
            <a:off x="1255713" y="5729288"/>
            <a:ext cx="17176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spcBef>
                <a:spcPct val="50000"/>
              </a:spcBef>
              <a:buClr>
                <a:schemeClr val="tx1"/>
              </a:buClr>
            </a:pPr>
            <a:r>
              <a:rPr lang="zh-CN" altLang="en-US" sz="1600">
                <a:latin typeface="Times New Roman" panose="02020603050405020304" pitchFamily="18" charset="0"/>
              </a:rPr>
              <a:t>中断概念示意图</a:t>
            </a:r>
          </a:p>
        </p:txBody>
      </p:sp>
      <p:sp>
        <p:nvSpPr>
          <p:cNvPr id="165910" name="标题 1"/>
          <p:cNvSpPr txBox="1">
            <a:spLocks noChangeArrowheads="1"/>
          </p:cNvSpPr>
          <p:nvPr/>
        </p:nvSpPr>
        <p:spPr bwMode="auto">
          <a:xfrm>
            <a:off x="457200" y="325438"/>
            <a:ext cx="82296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a:lnSpc>
                <a:spcPct val="120000"/>
              </a:lnSpc>
              <a:spcBef>
                <a:spcPct val="30000"/>
              </a:spcBef>
              <a:buClr>
                <a:schemeClr val="tx1"/>
              </a:buClr>
            </a:pPr>
            <a:r>
              <a:rPr lang="en-US" altLang="zh-CN" sz="3200" b="1">
                <a:solidFill>
                  <a:srgbClr val="FF0000"/>
                </a:solidFill>
              </a:rPr>
              <a:t>4.3 </a:t>
            </a:r>
            <a:r>
              <a:rPr lang="zh-CN" altLang="en-US" sz="3200" b="1">
                <a:solidFill>
                  <a:srgbClr val="FF0000"/>
                </a:solidFill>
              </a:rPr>
              <a:t>中断及其处理</a:t>
            </a:r>
            <a:r>
              <a:rPr lang="en-US" altLang="zh-CN" sz="3200" b="1">
                <a:solidFill>
                  <a:srgbClr val="FF0000"/>
                </a:solidFill>
              </a:rPr>
              <a:t> </a:t>
            </a:r>
            <a:endParaRPr lang="zh-CN" altLang="en-US" sz="3200" b="1">
              <a:solidFill>
                <a:srgbClr val="FF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7010"/>
                                        </p:tgtEl>
                                        <p:attrNameLst>
                                          <p:attrName>style.visibility</p:attrName>
                                        </p:attrNameLst>
                                      </p:cBhvr>
                                      <p:to>
                                        <p:strVal val="visible"/>
                                      </p:to>
                                    </p:set>
                                    <p:anim calcmode="lin" valueType="num">
                                      <p:cBhvr additive="base">
                                        <p:cTn id="7" dur="500" fill="hold"/>
                                        <p:tgtEl>
                                          <p:spTgt spid="767010"/>
                                        </p:tgtEl>
                                        <p:attrNameLst>
                                          <p:attrName>ppt_x</p:attrName>
                                        </p:attrNameLst>
                                      </p:cBhvr>
                                      <p:tavLst>
                                        <p:tav tm="0">
                                          <p:val>
                                            <p:strVal val="#ppt_x"/>
                                          </p:val>
                                        </p:tav>
                                        <p:tav tm="100000">
                                          <p:val>
                                            <p:strVal val="#ppt_x"/>
                                          </p:val>
                                        </p:tav>
                                      </p:tavLst>
                                    </p:anim>
                                    <p:anim calcmode="lin" valueType="num">
                                      <p:cBhvr additive="base">
                                        <p:cTn id="8" dur="500" fill="hold"/>
                                        <p:tgtEl>
                                          <p:spTgt spid="7670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70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66981"/>
                                        </p:tgtEl>
                                        <p:attrNameLst>
                                          <p:attrName>style.visibility</p:attrName>
                                        </p:attrNameLst>
                                      </p:cBhvr>
                                      <p:to>
                                        <p:strVal val="visible"/>
                                      </p:to>
                                    </p:set>
                                    <p:anim calcmode="lin" valueType="num">
                                      <p:cBhvr additive="base">
                                        <p:cTn id="17" dur="500" fill="hold"/>
                                        <p:tgtEl>
                                          <p:spTgt spid="766981"/>
                                        </p:tgtEl>
                                        <p:attrNameLst>
                                          <p:attrName>ppt_x</p:attrName>
                                        </p:attrNameLst>
                                      </p:cBhvr>
                                      <p:tavLst>
                                        <p:tav tm="0">
                                          <p:val>
                                            <p:strVal val="1+#ppt_w/2"/>
                                          </p:val>
                                        </p:tav>
                                        <p:tav tm="100000">
                                          <p:val>
                                            <p:strVal val="#ppt_x"/>
                                          </p:val>
                                        </p:tav>
                                      </p:tavLst>
                                    </p:anim>
                                    <p:anim calcmode="lin" valueType="num">
                                      <p:cBhvr additive="base">
                                        <p:cTn id="18" dur="500" fill="hold"/>
                                        <p:tgtEl>
                                          <p:spTgt spid="7669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1" grpId="0"/>
      <p:bldP spid="7670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ChangeArrowheads="1"/>
          </p:cNvSpPr>
          <p:nvPr/>
        </p:nvSpPr>
        <p:spPr bwMode="auto">
          <a:xfrm>
            <a:off x="146050" y="449263"/>
            <a:ext cx="4781550" cy="477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a:lnSpc>
                <a:spcPct val="120000"/>
              </a:lnSpc>
              <a:buClr>
                <a:schemeClr val="tx1"/>
              </a:buClr>
              <a:buFont typeface="Wingdings" panose="05000000000000000000" pitchFamily="2" charset="2"/>
              <a:buNone/>
              <a:defRPr/>
            </a:pPr>
            <a:r>
              <a:rPr lang="en-US" altLang="zh-CN" b="1" dirty="0" smtClean="0">
                <a:solidFill>
                  <a:srgbClr val="A50021"/>
                </a:solidFill>
                <a:latin typeface="Times New Roman" panose="02020603050405020304" pitchFamily="18" charset="0"/>
                <a:sym typeface="+mn-ea"/>
              </a:rPr>
              <a:t>     </a:t>
            </a:r>
            <a:r>
              <a:rPr lang="en-US" altLang="zh-CN" sz="2800" b="1" dirty="0" smtClean="0">
                <a:solidFill>
                  <a:srgbClr val="A50021"/>
                </a:solidFill>
                <a:latin typeface="Times New Roman" panose="02020603050405020304" pitchFamily="18" charset="0"/>
                <a:sym typeface="+mn-ea"/>
              </a:rPr>
              <a:t> </a:t>
            </a:r>
            <a:endParaRPr lang="zh-CN" altLang="en-US" sz="2800" b="1" dirty="0" smtClean="0">
              <a:solidFill>
                <a:srgbClr val="A50021"/>
              </a:solidFill>
              <a:sym typeface="+mn-ea"/>
            </a:endParaRPr>
          </a:p>
          <a:p>
            <a:pPr>
              <a:lnSpc>
                <a:spcPct val="120000"/>
              </a:lnSpc>
              <a:spcBef>
                <a:spcPct val="20000"/>
              </a:spcBef>
              <a:buClr>
                <a:schemeClr val="tx1"/>
              </a:buClr>
              <a:buFont typeface="Wingdings" panose="05000000000000000000" pitchFamily="2" charset="2"/>
              <a:buNone/>
              <a:defRPr/>
            </a:pPr>
            <a:r>
              <a:rPr lang="zh-CN" altLang="en-US" b="1" dirty="0" smtClean="0">
                <a:solidFill>
                  <a:srgbClr val="800000"/>
                </a:solidFill>
                <a:latin typeface="Times New Roman" panose="02020603050405020304" pitchFamily="18" charset="0"/>
                <a:sym typeface="+mn-ea"/>
              </a:rPr>
              <a:t>     </a:t>
            </a:r>
            <a:r>
              <a:rPr lang="zh-CN" altLang="en-US" sz="2400" b="1" dirty="0" smtClean="0">
                <a:solidFill>
                  <a:schemeClr val="tx1"/>
                </a:solidFill>
                <a:effectLst/>
                <a:latin typeface="Times New Roman" panose="02020603050405020304" pitchFamily="18" charset="0"/>
                <a:sym typeface="+mn-ea"/>
              </a:rPr>
              <a:t>从操作系统在计算机系统中的位置来分析</a:t>
            </a:r>
          </a:p>
          <a:p>
            <a:pPr lvl="1">
              <a:lnSpc>
                <a:spcPct val="130000"/>
              </a:lnSpc>
              <a:spcBef>
                <a:spcPct val="20000"/>
              </a:spcBef>
              <a:buClr>
                <a:schemeClr val="tx1"/>
              </a:buClr>
              <a:buFont typeface="Wingdings" panose="05000000000000000000" pitchFamily="2" charset="2"/>
              <a:buNone/>
              <a:defRPr/>
            </a:pPr>
            <a:r>
              <a:rPr lang="zh-CN" altLang="en-US" sz="2400" b="1" dirty="0" smtClean="0">
                <a:solidFill>
                  <a:srgbClr val="000099"/>
                </a:solidFill>
                <a:effectLst/>
                <a:latin typeface="宋体" panose="02010600030101010101" pitchFamily="2" charset="-122"/>
                <a:sym typeface="+mn-ea"/>
              </a:rPr>
              <a:t>① </a:t>
            </a:r>
            <a:r>
              <a:rPr lang="zh-CN" altLang="en-US" sz="2400" b="1" dirty="0" smtClean="0">
                <a:solidFill>
                  <a:srgbClr val="000099"/>
                </a:solidFill>
                <a:effectLst/>
                <a:latin typeface="Times New Roman" panose="02020603050405020304" pitchFamily="18" charset="0"/>
                <a:sym typeface="+mn-ea"/>
              </a:rPr>
              <a:t>操作系统是什么 ？</a:t>
            </a:r>
          </a:p>
          <a:p>
            <a:pPr lvl="1">
              <a:lnSpc>
                <a:spcPct val="130000"/>
              </a:lnSpc>
              <a:spcBef>
                <a:spcPct val="20000"/>
              </a:spcBef>
              <a:buClr>
                <a:schemeClr val="tx1"/>
              </a:buClr>
              <a:buFont typeface="Wingdings" panose="05000000000000000000" pitchFamily="2" charset="2"/>
              <a:buNone/>
              <a:defRPr/>
            </a:pPr>
            <a:r>
              <a:rPr lang="zh-CN" altLang="en-US" b="1" dirty="0" smtClean="0">
                <a:solidFill>
                  <a:srgbClr val="000099"/>
                </a:solidFill>
                <a:effectLst/>
                <a:latin typeface="Times New Roman" panose="02020603050405020304" pitchFamily="18" charset="0"/>
                <a:sym typeface="+mn-ea"/>
              </a:rPr>
              <a:t>    </a:t>
            </a:r>
            <a:endParaRPr lang="zh-CN" altLang="en-US" sz="2400" b="1" dirty="0" smtClean="0">
              <a:solidFill>
                <a:schemeClr val="tx1"/>
              </a:solidFill>
              <a:effectLst/>
              <a:latin typeface="Times New Roman" panose="02020603050405020304" pitchFamily="18" charset="0"/>
              <a:sym typeface="+mn-ea"/>
            </a:endParaRPr>
          </a:p>
          <a:p>
            <a:pPr lvl="1">
              <a:lnSpc>
                <a:spcPct val="130000"/>
              </a:lnSpc>
              <a:spcBef>
                <a:spcPct val="20000"/>
              </a:spcBef>
              <a:buClr>
                <a:schemeClr val="tx1"/>
              </a:buClr>
              <a:buFont typeface="Wingdings" panose="05000000000000000000" pitchFamily="2" charset="2"/>
              <a:buNone/>
              <a:defRPr/>
            </a:pPr>
            <a:r>
              <a:rPr lang="zh-CN" altLang="en-US" sz="2400" b="1" dirty="0" smtClean="0">
                <a:solidFill>
                  <a:srgbClr val="000099"/>
                </a:solidFill>
                <a:effectLst/>
                <a:latin typeface="Times New Roman" panose="02020603050405020304" pitchFamily="18" charset="0"/>
                <a:sym typeface="+mn-ea"/>
              </a:rPr>
              <a:t>②</a:t>
            </a:r>
            <a:r>
              <a:rPr lang="zh-CN" altLang="en-US" sz="2400" b="1" dirty="0" smtClean="0">
                <a:solidFill>
                  <a:srgbClr val="000099"/>
                </a:solidFill>
                <a:effectLst/>
                <a:latin typeface="宋体" panose="02010600030101010101" pitchFamily="2" charset="-122"/>
                <a:sym typeface="+mn-ea"/>
              </a:rPr>
              <a:t> </a:t>
            </a:r>
            <a:r>
              <a:rPr lang="zh-CN" altLang="en-US" sz="2400" b="1" dirty="0" smtClean="0">
                <a:solidFill>
                  <a:srgbClr val="000099"/>
                </a:solidFill>
                <a:effectLst/>
                <a:latin typeface="Times New Roman" panose="02020603050405020304" pitchFamily="18" charset="0"/>
                <a:sym typeface="+mn-ea"/>
              </a:rPr>
              <a:t>操作系统能做什么 ？</a:t>
            </a:r>
          </a:p>
          <a:p>
            <a:pPr lvl="1">
              <a:lnSpc>
                <a:spcPct val="130000"/>
              </a:lnSpc>
              <a:spcBef>
                <a:spcPct val="20000"/>
              </a:spcBef>
              <a:buClr>
                <a:schemeClr val="tx1"/>
              </a:buClr>
              <a:buFont typeface="Wingdings" panose="05000000000000000000" pitchFamily="2" charset="2"/>
              <a:buNone/>
              <a:defRPr/>
            </a:pPr>
            <a:r>
              <a:rPr lang="zh-CN" altLang="en-US" b="1" dirty="0" smtClean="0">
                <a:solidFill>
                  <a:srgbClr val="000099"/>
                </a:solidFill>
                <a:effectLst/>
                <a:latin typeface="Times New Roman" panose="02020603050405020304" pitchFamily="18" charset="0"/>
                <a:sym typeface="+mn-ea"/>
              </a:rPr>
              <a:t>    </a:t>
            </a:r>
            <a:endParaRPr lang="zh-CN" altLang="en-US" sz="2400" b="1" dirty="0" smtClean="0">
              <a:solidFill>
                <a:schemeClr val="tx1"/>
              </a:solidFill>
              <a:effectLst/>
              <a:latin typeface="Times New Roman" panose="02020603050405020304" pitchFamily="18" charset="0"/>
              <a:sym typeface="+mn-ea"/>
            </a:endParaRPr>
          </a:p>
          <a:p>
            <a:pPr lvl="1">
              <a:lnSpc>
                <a:spcPct val="130000"/>
              </a:lnSpc>
              <a:spcBef>
                <a:spcPct val="20000"/>
              </a:spcBef>
              <a:buClr>
                <a:schemeClr val="tx1"/>
              </a:buClr>
              <a:buFont typeface="Wingdings" panose="05000000000000000000" pitchFamily="2" charset="2"/>
              <a:buNone/>
              <a:defRPr/>
            </a:pPr>
            <a:r>
              <a:rPr lang="zh-CN" altLang="en-US" sz="2400" b="1" dirty="0" smtClean="0">
                <a:solidFill>
                  <a:srgbClr val="000099"/>
                </a:solidFill>
                <a:effectLst/>
                <a:latin typeface="Times New Roman" panose="02020603050405020304" pitchFamily="18" charset="0"/>
                <a:sym typeface="+mn-ea"/>
              </a:rPr>
              <a:t>③</a:t>
            </a:r>
            <a:r>
              <a:rPr lang="zh-CN" altLang="en-US" sz="2400" b="1" dirty="0" smtClean="0">
                <a:solidFill>
                  <a:srgbClr val="000099"/>
                </a:solidFill>
                <a:effectLst/>
                <a:latin typeface="宋体" panose="02010600030101010101" pitchFamily="2" charset="-122"/>
                <a:sym typeface="+mn-ea"/>
              </a:rPr>
              <a:t> </a:t>
            </a:r>
            <a:r>
              <a:rPr lang="zh-CN" altLang="en-US" sz="2400" b="1" dirty="0" smtClean="0">
                <a:solidFill>
                  <a:srgbClr val="000099"/>
                </a:solidFill>
                <a:effectLst/>
                <a:latin typeface="Times New Roman" panose="02020603050405020304" pitchFamily="18" charset="0"/>
                <a:sym typeface="+mn-ea"/>
              </a:rPr>
              <a:t>操作系统如何去做 ？     </a:t>
            </a:r>
            <a:endParaRPr lang="zh-CN" altLang="en-US" sz="3200" dirty="0" smtClean="0">
              <a:sym typeface="+mn-ea"/>
            </a:endParaRPr>
          </a:p>
        </p:txBody>
      </p:sp>
      <p:sp>
        <p:nvSpPr>
          <p:cNvPr id="714789" name="Rectangle 37"/>
          <p:cNvSpPr>
            <a:spLocks noChangeArrowheads="1"/>
          </p:cNvSpPr>
          <p:nvPr/>
        </p:nvSpPr>
        <p:spPr bwMode="auto">
          <a:xfrm>
            <a:off x="622300" y="2776538"/>
            <a:ext cx="31781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397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ct val="30000"/>
              </a:spcBef>
              <a:buClr>
                <a:schemeClr val="tx1"/>
              </a:buClr>
            </a:pPr>
            <a:r>
              <a:rPr lang="zh-CN" altLang="en-US">
                <a:latin typeface="Times New Roman" panose="02020603050405020304" pitchFamily="18" charset="0"/>
              </a:rPr>
              <a:t>操作系统定义</a:t>
            </a:r>
          </a:p>
        </p:txBody>
      </p:sp>
      <p:sp>
        <p:nvSpPr>
          <p:cNvPr id="714790" name="Rectangle 38"/>
          <p:cNvSpPr>
            <a:spLocks noChangeArrowheads="1"/>
          </p:cNvSpPr>
          <p:nvPr/>
        </p:nvSpPr>
        <p:spPr bwMode="auto">
          <a:xfrm>
            <a:off x="623888" y="4008438"/>
            <a:ext cx="31781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397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ct val="30000"/>
              </a:spcBef>
              <a:buClr>
                <a:schemeClr val="tx1"/>
              </a:buClr>
            </a:pPr>
            <a:r>
              <a:rPr lang="zh-CN" altLang="en-US">
                <a:latin typeface="Times New Roman" panose="02020603050405020304" pitchFamily="18" charset="0"/>
              </a:rPr>
              <a:t>操作系统的功能</a:t>
            </a:r>
          </a:p>
        </p:txBody>
      </p:sp>
      <p:sp>
        <p:nvSpPr>
          <p:cNvPr id="714791" name="Rectangle 39"/>
          <p:cNvSpPr>
            <a:spLocks noChangeArrowheads="1"/>
          </p:cNvSpPr>
          <p:nvPr/>
        </p:nvSpPr>
        <p:spPr bwMode="auto">
          <a:xfrm>
            <a:off x="582613" y="5167313"/>
            <a:ext cx="3773487"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397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ct val="30000"/>
              </a:spcBef>
              <a:buClr>
                <a:schemeClr val="tx1"/>
              </a:buClr>
            </a:pPr>
            <a:r>
              <a:rPr lang="zh-CN" altLang="en-US">
                <a:latin typeface="Times New Roman" panose="02020603050405020304" pitchFamily="18" charset="0"/>
              </a:rPr>
              <a:t>操作系统的实现技术</a:t>
            </a:r>
          </a:p>
        </p:txBody>
      </p:sp>
      <p:sp>
        <p:nvSpPr>
          <p:cNvPr id="714792" name="Rectangle 40"/>
          <p:cNvSpPr>
            <a:spLocks noChangeArrowheads="1"/>
          </p:cNvSpPr>
          <p:nvPr/>
        </p:nvSpPr>
        <p:spPr bwMode="auto">
          <a:xfrm>
            <a:off x="187325" y="527050"/>
            <a:ext cx="5738813"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30000"/>
              </a:spcBef>
              <a:buClr>
                <a:schemeClr val="tx1"/>
              </a:buClr>
            </a:pPr>
            <a:r>
              <a:rPr lang="en-US" altLang="zh-CN" sz="3200">
                <a:solidFill>
                  <a:srgbClr val="FF0000"/>
                </a:solidFill>
              </a:rPr>
              <a:t>1. </a:t>
            </a:r>
            <a:r>
              <a:rPr lang="zh-CN" altLang="en-US" sz="3200">
                <a:solidFill>
                  <a:srgbClr val="FF0000"/>
                </a:solidFill>
              </a:rPr>
              <a:t>操作系统课程的重要性</a:t>
            </a:r>
          </a:p>
        </p:txBody>
      </p:sp>
      <p:grpSp>
        <p:nvGrpSpPr>
          <p:cNvPr id="714794" name="Group 42"/>
          <p:cNvGrpSpPr/>
          <p:nvPr/>
        </p:nvGrpSpPr>
        <p:grpSpPr bwMode="auto">
          <a:xfrm>
            <a:off x="5051425" y="1236663"/>
            <a:ext cx="3598863" cy="4276725"/>
            <a:chOff x="3182" y="779"/>
            <a:chExt cx="2267" cy="2694"/>
          </a:xfrm>
        </p:grpSpPr>
        <p:grpSp>
          <p:nvGrpSpPr>
            <p:cNvPr id="15367" name="Group 36"/>
            <p:cNvGrpSpPr/>
            <p:nvPr/>
          </p:nvGrpSpPr>
          <p:grpSpPr bwMode="auto">
            <a:xfrm>
              <a:off x="3182" y="779"/>
              <a:ext cx="2267" cy="2267"/>
              <a:chOff x="348" y="1043"/>
              <a:chExt cx="2267" cy="2267"/>
            </a:xfrm>
          </p:grpSpPr>
          <p:sp>
            <p:nvSpPr>
              <p:cNvPr id="15368" name="Oval 7"/>
              <p:cNvSpPr>
                <a:spLocks noChangeArrowheads="1"/>
              </p:cNvSpPr>
              <p:nvPr/>
            </p:nvSpPr>
            <p:spPr bwMode="auto">
              <a:xfrm>
                <a:off x="348" y="1043"/>
                <a:ext cx="2267" cy="2267"/>
              </a:xfrm>
              <a:prstGeom prst="ellipse">
                <a:avLst/>
              </a:prstGeom>
              <a:solidFill>
                <a:srgbClr val="99CCFF"/>
              </a:solidFill>
              <a:ln w="9525">
                <a:solidFill>
                  <a:srgbClr val="000000"/>
                </a:solidFill>
                <a:round/>
              </a:ln>
            </p:spPr>
            <p:txBody>
              <a:bodyPr/>
              <a:lstStyle/>
              <a:p>
                <a:pPr>
                  <a:spcBef>
                    <a:spcPct val="50000"/>
                  </a:spcBef>
                  <a:buClr>
                    <a:schemeClr val="tx1"/>
                  </a:buClr>
                </a:pPr>
                <a:endParaRPr lang="zh-CN" altLang="en-US"/>
              </a:p>
            </p:txBody>
          </p:sp>
          <p:sp>
            <p:nvSpPr>
              <p:cNvPr id="15369" name="Oval 9"/>
              <p:cNvSpPr>
                <a:spLocks noChangeArrowheads="1"/>
              </p:cNvSpPr>
              <p:nvPr/>
            </p:nvSpPr>
            <p:spPr bwMode="auto">
              <a:xfrm>
                <a:off x="821" y="1564"/>
                <a:ext cx="1328" cy="1200"/>
              </a:xfrm>
              <a:prstGeom prst="ellipse">
                <a:avLst/>
              </a:prstGeom>
              <a:solidFill>
                <a:srgbClr val="CCFFCC"/>
              </a:solidFill>
              <a:ln w="38100">
                <a:solidFill>
                  <a:srgbClr val="000000"/>
                </a:solidFill>
                <a:round/>
              </a:ln>
            </p:spPr>
            <p:txBody>
              <a:bodyPr/>
              <a:lstStyle/>
              <a:p>
                <a:pPr>
                  <a:spcBef>
                    <a:spcPct val="50000"/>
                  </a:spcBef>
                  <a:buClr>
                    <a:schemeClr val="tx1"/>
                  </a:buClr>
                </a:pPr>
                <a:endParaRPr lang="zh-CN" altLang="en-US"/>
              </a:p>
            </p:txBody>
          </p:sp>
          <p:sp>
            <p:nvSpPr>
              <p:cNvPr id="15370" name="Oval 10"/>
              <p:cNvSpPr>
                <a:spLocks noChangeArrowheads="1"/>
              </p:cNvSpPr>
              <p:nvPr/>
            </p:nvSpPr>
            <p:spPr bwMode="auto">
              <a:xfrm>
                <a:off x="1222" y="1885"/>
                <a:ext cx="567" cy="567"/>
              </a:xfrm>
              <a:prstGeom prst="ellipse">
                <a:avLst/>
              </a:prstGeom>
              <a:solidFill>
                <a:srgbClr val="CCFFCC"/>
              </a:solidFill>
              <a:ln w="38100">
                <a:solidFill>
                  <a:srgbClr val="000000"/>
                </a:solidFill>
                <a:round/>
              </a:ln>
            </p:spPr>
            <p:txBody>
              <a:bodyPr/>
              <a:lstStyle/>
              <a:p>
                <a:pPr>
                  <a:spcBef>
                    <a:spcPct val="50000"/>
                  </a:spcBef>
                  <a:buClr>
                    <a:schemeClr val="tx1"/>
                  </a:buClr>
                </a:pPr>
                <a:endParaRPr lang="zh-CN" altLang="en-US"/>
              </a:p>
            </p:txBody>
          </p:sp>
          <p:sp>
            <p:nvSpPr>
              <p:cNvPr id="15371" name="Text Box 11"/>
              <p:cNvSpPr txBox="1">
                <a:spLocks noChangeArrowheads="1"/>
              </p:cNvSpPr>
              <p:nvPr/>
            </p:nvSpPr>
            <p:spPr bwMode="auto">
              <a:xfrm>
                <a:off x="1341" y="2049"/>
                <a:ext cx="40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裸机</a:t>
                </a:r>
              </a:p>
            </p:txBody>
          </p:sp>
          <p:sp>
            <p:nvSpPr>
              <p:cNvPr id="15372" name="Text Box 12"/>
              <p:cNvSpPr txBox="1">
                <a:spLocks noChangeArrowheads="1"/>
              </p:cNvSpPr>
              <p:nvPr/>
            </p:nvSpPr>
            <p:spPr bwMode="auto">
              <a:xfrm>
                <a:off x="1622" y="1682"/>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作</a:t>
                </a:r>
              </a:p>
            </p:txBody>
          </p:sp>
          <p:sp>
            <p:nvSpPr>
              <p:cNvPr id="15373" name="Text Box 13"/>
              <p:cNvSpPr txBox="1">
                <a:spLocks noChangeArrowheads="1"/>
              </p:cNvSpPr>
              <p:nvPr/>
            </p:nvSpPr>
            <p:spPr bwMode="auto">
              <a:xfrm>
                <a:off x="1662" y="2427"/>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系</a:t>
                </a:r>
              </a:p>
            </p:txBody>
          </p:sp>
          <p:sp>
            <p:nvSpPr>
              <p:cNvPr id="15374" name="Text Box 15"/>
              <p:cNvSpPr txBox="1">
                <a:spLocks noChangeArrowheads="1"/>
              </p:cNvSpPr>
              <p:nvPr/>
            </p:nvSpPr>
            <p:spPr bwMode="auto">
              <a:xfrm>
                <a:off x="1150" y="2436"/>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统</a:t>
                </a:r>
              </a:p>
            </p:txBody>
          </p:sp>
          <p:sp>
            <p:nvSpPr>
              <p:cNvPr id="15375" name="Text Box 24"/>
              <p:cNvSpPr txBox="1">
                <a:spLocks noChangeArrowheads="1"/>
              </p:cNvSpPr>
              <p:nvPr/>
            </p:nvSpPr>
            <p:spPr bwMode="auto">
              <a:xfrm>
                <a:off x="699" y="1442"/>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应</a:t>
                </a:r>
              </a:p>
            </p:txBody>
          </p:sp>
          <p:sp>
            <p:nvSpPr>
              <p:cNvPr id="15376" name="Text Box 26"/>
              <p:cNvSpPr txBox="1">
                <a:spLocks noChangeArrowheads="1"/>
              </p:cNvSpPr>
              <p:nvPr/>
            </p:nvSpPr>
            <p:spPr bwMode="auto">
              <a:xfrm>
                <a:off x="1604" y="1206"/>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程</a:t>
                </a:r>
              </a:p>
            </p:txBody>
          </p:sp>
          <p:sp>
            <p:nvSpPr>
              <p:cNvPr id="15377" name="Text Box 27"/>
              <p:cNvSpPr txBox="1">
                <a:spLocks noChangeArrowheads="1"/>
              </p:cNvSpPr>
              <p:nvPr/>
            </p:nvSpPr>
            <p:spPr bwMode="auto">
              <a:xfrm>
                <a:off x="2023" y="1498"/>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序</a:t>
                </a:r>
              </a:p>
            </p:txBody>
          </p:sp>
          <p:sp>
            <p:nvSpPr>
              <p:cNvPr id="15378" name="Text Box 30"/>
              <p:cNvSpPr txBox="1">
                <a:spLocks noChangeArrowheads="1"/>
              </p:cNvSpPr>
              <p:nvPr/>
            </p:nvSpPr>
            <p:spPr bwMode="auto">
              <a:xfrm>
                <a:off x="1139" y="1206"/>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用</a:t>
                </a:r>
              </a:p>
            </p:txBody>
          </p:sp>
          <p:sp>
            <p:nvSpPr>
              <p:cNvPr id="15379" name="Text Box 31"/>
              <p:cNvSpPr txBox="1">
                <a:spLocks noChangeArrowheads="1"/>
              </p:cNvSpPr>
              <p:nvPr/>
            </p:nvSpPr>
            <p:spPr bwMode="auto">
              <a:xfrm>
                <a:off x="2060" y="2595"/>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序</a:t>
                </a:r>
              </a:p>
            </p:txBody>
          </p:sp>
          <p:sp>
            <p:nvSpPr>
              <p:cNvPr id="15380" name="Text Box 32"/>
              <p:cNvSpPr txBox="1">
                <a:spLocks noChangeArrowheads="1"/>
              </p:cNvSpPr>
              <p:nvPr/>
            </p:nvSpPr>
            <p:spPr bwMode="auto">
              <a:xfrm>
                <a:off x="1650" y="2887"/>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程</a:t>
                </a:r>
              </a:p>
            </p:txBody>
          </p:sp>
          <p:sp>
            <p:nvSpPr>
              <p:cNvPr id="15381" name="Text Box 33"/>
              <p:cNvSpPr txBox="1">
                <a:spLocks noChangeArrowheads="1"/>
              </p:cNvSpPr>
              <p:nvPr/>
            </p:nvSpPr>
            <p:spPr bwMode="auto">
              <a:xfrm>
                <a:off x="746" y="2697"/>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用</a:t>
                </a:r>
              </a:p>
            </p:txBody>
          </p:sp>
          <p:sp>
            <p:nvSpPr>
              <p:cNvPr id="15382" name="Text Box 34"/>
              <p:cNvSpPr txBox="1">
                <a:spLocks noChangeArrowheads="1"/>
              </p:cNvSpPr>
              <p:nvPr/>
            </p:nvSpPr>
            <p:spPr bwMode="auto">
              <a:xfrm>
                <a:off x="1158" y="2880"/>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户</a:t>
                </a:r>
              </a:p>
            </p:txBody>
          </p:sp>
          <p:sp>
            <p:nvSpPr>
              <p:cNvPr id="15383" name="Text Box 35"/>
              <p:cNvSpPr txBox="1">
                <a:spLocks noChangeArrowheads="1"/>
              </p:cNvSpPr>
              <p:nvPr/>
            </p:nvSpPr>
            <p:spPr bwMode="auto">
              <a:xfrm>
                <a:off x="1129" y="1701"/>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操</a:t>
                </a:r>
              </a:p>
            </p:txBody>
          </p:sp>
        </p:grpSp>
        <p:sp>
          <p:nvSpPr>
            <p:cNvPr id="15384" name="Rectangle 41"/>
            <p:cNvSpPr>
              <a:spLocks noChangeArrowheads="1"/>
            </p:cNvSpPr>
            <p:nvPr/>
          </p:nvSpPr>
          <p:spPr bwMode="auto">
            <a:xfrm>
              <a:off x="3351" y="3215"/>
              <a:ext cx="171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397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ct val="30000"/>
                </a:spcBef>
                <a:buClr>
                  <a:schemeClr val="tx1"/>
                </a:buClr>
              </a:pPr>
              <a:r>
                <a:rPr lang="zh-CN" altLang="en-US" sz="1600">
                  <a:latin typeface="Times New Roman" panose="02020603050405020304" pitchFamily="18" charset="0"/>
                </a:rPr>
                <a:t>计算机系统的组成</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4792">
                                            <p:txEl>
                                              <p:pRg st="0" end="0"/>
                                            </p:txEl>
                                          </p:spTgt>
                                        </p:tgtEl>
                                        <p:attrNameLst>
                                          <p:attrName>style.visibility</p:attrName>
                                        </p:attrNameLst>
                                      </p:cBhvr>
                                      <p:to>
                                        <p:strVal val="visible"/>
                                      </p:to>
                                    </p:set>
                                    <p:anim calcmode="lin" valueType="num">
                                      <p:cBhvr additive="base">
                                        <p:cTn id="7" dur="1000" fill="hold"/>
                                        <p:tgtEl>
                                          <p:spTgt spid="714792">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147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4754">
                                            <p:txEl>
                                              <p:pRg st="0" end="0"/>
                                            </p:txEl>
                                          </p:spTgt>
                                        </p:tgtEl>
                                        <p:attrNameLst>
                                          <p:attrName>style.visibility</p:attrName>
                                        </p:attrNameLst>
                                      </p:cBhvr>
                                      <p:to>
                                        <p:strVal val="visible"/>
                                      </p:to>
                                    </p:set>
                                    <p:anim calcmode="lin" valueType="num">
                                      <p:cBhvr additive="base">
                                        <p:cTn id="13" dur="1000" fill="hold"/>
                                        <p:tgtEl>
                                          <p:spTgt spid="714754">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71475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4754">
                                            <p:txEl>
                                              <p:pRg st="1" end="1"/>
                                            </p:txEl>
                                          </p:spTgt>
                                        </p:tgtEl>
                                        <p:attrNameLst>
                                          <p:attrName>style.visibility</p:attrName>
                                        </p:attrNameLst>
                                      </p:cBhvr>
                                      <p:to>
                                        <p:strVal val="visible"/>
                                      </p:to>
                                    </p:set>
                                    <p:anim calcmode="lin" valueType="num">
                                      <p:cBhvr additive="base">
                                        <p:cTn id="19" dur="1000" fill="hold"/>
                                        <p:tgtEl>
                                          <p:spTgt spid="714754">
                                            <p:txEl>
                                              <p:pRg st="1" end="1"/>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71475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14794"/>
                                        </p:tgtEl>
                                        <p:attrNameLst>
                                          <p:attrName>style.visibility</p:attrName>
                                        </p:attrNameLst>
                                      </p:cBhvr>
                                      <p:to>
                                        <p:strVal val="visible"/>
                                      </p:to>
                                    </p:set>
                                    <p:anim calcmode="lin" valueType="num">
                                      <p:cBhvr additive="base">
                                        <p:cTn id="25" dur="500" fill="hold"/>
                                        <p:tgtEl>
                                          <p:spTgt spid="714794"/>
                                        </p:tgtEl>
                                        <p:attrNameLst>
                                          <p:attrName>ppt_x</p:attrName>
                                        </p:attrNameLst>
                                      </p:cBhvr>
                                      <p:tavLst>
                                        <p:tav tm="0">
                                          <p:val>
                                            <p:strVal val="1+#ppt_w/2"/>
                                          </p:val>
                                        </p:tav>
                                        <p:tav tm="100000">
                                          <p:val>
                                            <p:strVal val="#ppt_x"/>
                                          </p:val>
                                        </p:tav>
                                      </p:tavLst>
                                    </p:anim>
                                    <p:anim calcmode="lin" valueType="num">
                                      <p:cBhvr additive="base">
                                        <p:cTn id="26" dur="500" fill="hold"/>
                                        <p:tgtEl>
                                          <p:spTgt spid="71479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14754">
                                            <p:txEl>
                                              <p:pRg st="2" end="2"/>
                                            </p:txEl>
                                          </p:spTgt>
                                        </p:tgtEl>
                                        <p:attrNameLst>
                                          <p:attrName>style.visibility</p:attrName>
                                        </p:attrNameLst>
                                      </p:cBhvr>
                                      <p:to>
                                        <p:strVal val="visible"/>
                                      </p:to>
                                    </p:set>
                                    <p:anim calcmode="lin" valueType="num">
                                      <p:cBhvr additive="base">
                                        <p:cTn id="31" dur="500" fill="hold"/>
                                        <p:tgtEl>
                                          <p:spTgt spid="714754">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14754">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714754">
                                            <p:txEl>
                                              <p:pRg st="3" end="3"/>
                                            </p:txEl>
                                          </p:spTgt>
                                        </p:tgtEl>
                                        <p:attrNameLst>
                                          <p:attrName>style.visibility</p:attrName>
                                        </p:attrNameLst>
                                      </p:cBhvr>
                                      <p:to>
                                        <p:strVal val="visible"/>
                                      </p:to>
                                    </p:set>
                                    <p:anim calcmode="lin" valueType="num">
                                      <p:cBhvr additive="base">
                                        <p:cTn id="35" dur="500" fill="hold"/>
                                        <p:tgtEl>
                                          <p:spTgt spid="714754">
                                            <p:txEl>
                                              <p:pRg st="3" end="3"/>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14754">
                                            <p:txEl>
                                              <p:pRg st="3" end="3"/>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714754">
                                            <p:txEl>
                                              <p:pRg st="4" end="4"/>
                                            </p:txEl>
                                          </p:spTgt>
                                        </p:tgtEl>
                                        <p:attrNameLst>
                                          <p:attrName>style.visibility</p:attrName>
                                        </p:attrNameLst>
                                      </p:cBhvr>
                                      <p:to>
                                        <p:strVal val="visible"/>
                                      </p:to>
                                    </p:set>
                                    <p:anim calcmode="lin" valueType="num">
                                      <p:cBhvr additive="base">
                                        <p:cTn id="39" dur="500" fill="hold"/>
                                        <p:tgtEl>
                                          <p:spTgt spid="714754">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714754">
                                            <p:txEl>
                                              <p:pRg st="4" end="4"/>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714754">
                                            <p:txEl>
                                              <p:pRg st="5" end="5"/>
                                            </p:txEl>
                                          </p:spTgt>
                                        </p:tgtEl>
                                        <p:attrNameLst>
                                          <p:attrName>style.visibility</p:attrName>
                                        </p:attrNameLst>
                                      </p:cBhvr>
                                      <p:to>
                                        <p:strVal val="visible"/>
                                      </p:to>
                                    </p:set>
                                    <p:anim calcmode="lin" valueType="num">
                                      <p:cBhvr additive="base">
                                        <p:cTn id="43" dur="500" fill="hold"/>
                                        <p:tgtEl>
                                          <p:spTgt spid="714754">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14754">
                                            <p:txEl>
                                              <p:pRg st="5" end="5"/>
                                            </p:txEl>
                                          </p:spTgt>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714754">
                                            <p:txEl>
                                              <p:pRg st="6" end="6"/>
                                            </p:txEl>
                                          </p:spTgt>
                                        </p:tgtEl>
                                        <p:attrNameLst>
                                          <p:attrName>style.visibility</p:attrName>
                                        </p:attrNameLst>
                                      </p:cBhvr>
                                      <p:to>
                                        <p:strVal val="visible"/>
                                      </p:to>
                                    </p:set>
                                    <p:anim calcmode="lin" valueType="num">
                                      <p:cBhvr additive="base">
                                        <p:cTn id="47" dur="500" fill="hold"/>
                                        <p:tgtEl>
                                          <p:spTgt spid="714754">
                                            <p:txEl>
                                              <p:pRg st="6" end="6"/>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71475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714789"/>
                                        </p:tgtEl>
                                        <p:attrNameLst>
                                          <p:attrName>style.visibility</p:attrName>
                                        </p:attrNameLst>
                                      </p:cBhvr>
                                      <p:to>
                                        <p:strVal val="visible"/>
                                      </p:to>
                                    </p:set>
                                    <p:anim calcmode="lin" valueType="num">
                                      <p:cBhvr additive="base">
                                        <p:cTn id="53" dur="500" fill="hold"/>
                                        <p:tgtEl>
                                          <p:spTgt spid="714789"/>
                                        </p:tgtEl>
                                        <p:attrNameLst>
                                          <p:attrName>ppt_x</p:attrName>
                                        </p:attrNameLst>
                                      </p:cBhvr>
                                      <p:tavLst>
                                        <p:tav tm="0">
                                          <p:val>
                                            <p:strVal val="0-#ppt_w/2"/>
                                          </p:val>
                                        </p:tav>
                                        <p:tav tm="100000">
                                          <p:val>
                                            <p:strVal val="#ppt_x"/>
                                          </p:val>
                                        </p:tav>
                                      </p:tavLst>
                                    </p:anim>
                                    <p:anim calcmode="lin" valueType="num">
                                      <p:cBhvr additive="base">
                                        <p:cTn id="54" dur="500" fill="hold"/>
                                        <p:tgtEl>
                                          <p:spTgt spid="714789"/>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714790"/>
                                        </p:tgtEl>
                                        <p:attrNameLst>
                                          <p:attrName>style.visibility</p:attrName>
                                        </p:attrNameLst>
                                      </p:cBhvr>
                                      <p:to>
                                        <p:strVal val="visible"/>
                                      </p:to>
                                    </p:set>
                                    <p:anim calcmode="lin" valueType="num">
                                      <p:cBhvr additive="base">
                                        <p:cTn id="59" dur="500" fill="hold"/>
                                        <p:tgtEl>
                                          <p:spTgt spid="714790"/>
                                        </p:tgtEl>
                                        <p:attrNameLst>
                                          <p:attrName>ppt_x</p:attrName>
                                        </p:attrNameLst>
                                      </p:cBhvr>
                                      <p:tavLst>
                                        <p:tav tm="0">
                                          <p:val>
                                            <p:strVal val="0-#ppt_w/2"/>
                                          </p:val>
                                        </p:tav>
                                        <p:tav tm="100000">
                                          <p:val>
                                            <p:strVal val="#ppt_x"/>
                                          </p:val>
                                        </p:tav>
                                      </p:tavLst>
                                    </p:anim>
                                    <p:anim calcmode="lin" valueType="num">
                                      <p:cBhvr additive="base">
                                        <p:cTn id="60" dur="500" fill="hold"/>
                                        <p:tgtEl>
                                          <p:spTgt spid="714790"/>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714791"/>
                                        </p:tgtEl>
                                        <p:attrNameLst>
                                          <p:attrName>style.visibility</p:attrName>
                                        </p:attrNameLst>
                                      </p:cBhvr>
                                      <p:to>
                                        <p:strVal val="visible"/>
                                      </p:to>
                                    </p:set>
                                    <p:anim calcmode="lin" valueType="num">
                                      <p:cBhvr additive="base">
                                        <p:cTn id="65" dur="500" fill="hold"/>
                                        <p:tgtEl>
                                          <p:spTgt spid="714791"/>
                                        </p:tgtEl>
                                        <p:attrNameLst>
                                          <p:attrName>ppt_x</p:attrName>
                                        </p:attrNameLst>
                                      </p:cBhvr>
                                      <p:tavLst>
                                        <p:tav tm="0">
                                          <p:val>
                                            <p:strVal val="0-#ppt_w/2"/>
                                          </p:val>
                                        </p:tav>
                                        <p:tav tm="100000">
                                          <p:val>
                                            <p:strVal val="#ppt_x"/>
                                          </p:val>
                                        </p:tav>
                                      </p:tavLst>
                                    </p:anim>
                                    <p:anim calcmode="lin" valueType="num">
                                      <p:cBhvr additive="base">
                                        <p:cTn id="66" dur="500" fill="hold"/>
                                        <p:tgtEl>
                                          <p:spTgt spid="7147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4" grpId="0" build="p"/>
      <p:bldP spid="714789" grpId="0"/>
      <p:bldP spid="714790" grpId="0"/>
      <p:bldP spid="714791" grpId="0"/>
      <p:bldP spid="714792"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1077" name="Rectangle 5"/>
          <p:cNvSpPr>
            <a:spLocks noChangeArrowheads="1"/>
          </p:cNvSpPr>
          <p:nvPr/>
        </p:nvSpPr>
        <p:spPr bwMode="auto">
          <a:xfrm>
            <a:off x="244475" y="512763"/>
            <a:ext cx="5738813"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buClr>
                <a:schemeClr val="tx1"/>
              </a:buClr>
            </a:pPr>
            <a:r>
              <a:rPr lang="en-US" altLang="zh-CN" sz="3200" b="1">
                <a:solidFill>
                  <a:srgbClr val="FF0000"/>
                </a:solidFill>
                <a:latin typeface="Times New Roman" panose="02020603050405020304" pitchFamily="18" charset="0"/>
              </a:rPr>
              <a:t>4.3.1. </a:t>
            </a:r>
            <a:r>
              <a:rPr lang="zh-CN" altLang="en-US" sz="3200" b="1">
                <a:solidFill>
                  <a:srgbClr val="FF0000"/>
                </a:solidFill>
              </a:rPr>
              <a:t>中断类型</a:t>
            </a:r>
          </a:p>
        </p:txBody>
      </p:sp>
      <p:sp>
        <p:nvSpPr>
          <p:cNvPr id="771078" name="Rectangle 6"/>
          <p:cNvSpPr>
            <a:spLocks noChangeArrowheads="1"/>
          </p:cNvSpPr>
          <p:nvPr/>
        </p:nvSpPr>
        <p:spPr bwMode="auto">
          <a:xfrm>
            <a:off x="663575" y="1085850"/>
            <a:ext cx="54181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800" smtClean="0">
                <a:solidFill>
                  <a:srgbClr val="A50021"/>
                </a:solidFill>
                <a:latin typeface="Times New Roman" panose="02020603050405020304" pitchFamily="18" charset="0"/>
                <a:sym typeface="+mn-ea"/>
              </a:rPr>
              <a:t>(1) </a:t>
            </a:r>
            <a:r>
              <a:rPr lang="zh-CN" altLang="en-US" sz="2800" smtClean="0">
                <a:solidFill>
                  <a:srgbClr val="A50021"/>
                </a:solidFill>
                <a:latin typeface="Times New Roman" panose="02020603050405020304" pitchFamily="18" charset="0"/>
                <a:sym typeface="+mn-ea"/>
              </a:rPr>
              <a:t>按中断功能分类</a:t>
            </a:r>
          </a:p>
        </p:txBody>
      </p:sp>
      <p:sp>
        <p:nvSpPr>
          <p:cNvPr id="771079" name="Rectangle 7"/>
          <p:cNvSpPr>
            <a:spLocks noChangeArrowheads="1"/>
          </p:cNvSpPr>
          <p:nvPr/>
        </p:nvSpPr>
        <p:spPr bwMode="auto">
          <a:xfrm>
            <a:off x="130175" y="1789113"/>
            <a:ext cx="8942388"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Clr>
                <a:schemeClr val="tx1"/>
              </a:buClr>
            </a:pPr>
            <a:r>
              <a:rPr lang="en-US" altLang="zh-CN" b="1">
                <a:solidFill>
                  <a:srgbClr val="000099"/>
                </a:solidFill>
                <a:latin typeface="宋体" panose="02010600030101010101" pitchFamily="2" charset="-122"/>
              </a:rPr>
              <a:t>① </a:t>
            </a:r>
            <a:r>
              <a:rPr lang="zh-CN" altLang="en-US" b="1">
                <a:solidFill>
                  <a:srgbClr val="000099"/>
                </a:solidFill>
                <a:latin typeface="Times New Roman" panose="02020603050405020304" pitchFamily="18" charset="0"/>
              </a:rPr>
              <a:t>输入输出中断</a:t>
            </a:r>
            <a:r>
              <a:rPr lang="zh-CN" altLang="en-US" b="1">
                <a:latin typeface="Times New Roman" panose="02020603050405020304" pitchFamily="18" charset="0"/>
              </a:rPr>
              <a:t>    </a:t>
            </a:r>
            <a:r>
              <a:rPr lang="en-US" altLang="zh-CN" b="1">
                <a:latin typeface="Times New Roman" panose="02020603050405020304" pitchFamily="18" charset="0"/>
              </a:rPr>
              <a:t>I/O</a:t>
            </a:r>
            <a:r>
              <a:rPr lang="zh-CN" altLang="en-US" b="1">
                <a:latin typeface="Times New Roman" panose="02020603050405020304" pitchFamily="18" charset="0"/>
              </a:rPr>
              <a:t>传输结束或出错中断</a:t>
            </a:r>
          </a:p>
          <a:p>
            <a:pPr lvl="1">
              <a:lnSpc>
                <a:spcPct val="130000"/>
              </a:lnSpc>
              <a:spcBef>
                <a:spcPct val="30000"/>
              </a:spcBef>
              <a:buClr>
                <a:schemeClr val="tx1"/>
              </a:buClr>
            </a:pPr>
            <a:r>
              <a:rPr lang="zh-CN" altLang="en-US" b="1">
                <a:solidFill>
                  <a:srgbClr val="000099"/>
                </a:solidFill>
                <a:latin typeface="Times New Roman" panose="02020603050405020304" pitchFamily="18" charset="0"/>
              </a:rPr>
              <a:t>②</a:t>
            </a:r>
            <a:r>
              <a:rPr lang="zh-CN" altLang="en-US" b="1">
                <a:solidFill>
                  <a:srgbClr val="000099"/>
                </a:solidFill>
                <a:latin typeface="宋体" panose="02010600030101010101" pitchFamily="2" charset="-122"/>
              </a:rPr>
              <a:t> </a:t>
            </a:r>
            <a:r>
              <a:rPr lang="zh-CN" altLang="en-US" b="1">
                <a:solidFill>
                  <a:srgbClr val="000099"/>
                </a:solidFill>
                <a:latin typeface="Times New Roman" panose="02020603050405020304" pitchFamily="18" charset="0"/>
              </a:rPr>
              <a:t>外中断     </a:t>
            </a:r>
            <a:r>
              <a:rPr lang="zh-CN" altLang="en-US" b="1">
                <a:latin typeface="Times New Roman" panose="02020603050405020304" pitchFamily="18" charset="0"/>
              </a:rPr>
              <a:t> 时钟中断、操作员控制台中断、通信中断等</a:t>
            </a:r>
          </a:p>
          <a:p>
            <a:pPr lvl="1">
              <a:lnSpc>
                <a:spcPct val="130000"/>
              </a:lnSpc>
              <a:spcBef>
                <a:spcPct val="30000"/>
              </a:spcBef>
              <a:buClr>
                <a:schemeClr val="tx1"/>
              </a:buClr>
            </a:pPr>
            <a:r>
              <a:rPr lang="zh-CN" altLang="en-US" b="1">
                <a:solidFill>
                  <a:srgbClr val="000099"/>
                </a:solidFill>
                <a:latin typeface="Times New Roman" panose="02020603050405020304" pitchFamily="18" charset="0"/>
              </a:rPr>
              <a:t>③</a:t>
            </a:r>
            <a:r>
              <a:rPr lang="zh-CN" altLang="en-US" b="1">
                <a:solidFill>
                  <a:srgbClr val="000099"/>
                </a:solidFill>
                <a:latin typeface="宋体" panose="02010600030101010101" pitchFamily="2" charset="-122"/>
              </a:rPr>
              <a:t> </a:t>
            </a:r>
            <a:r>
              <a:rPr lang="zh-CN" altLang="en-US" b="1">
                <a:solidFill>
                  <a:srgbClr val="000099"/>
                </a:solidFill>
                <a:latin typeface="Times New Roman" panose="02020603050405020304" pitchFamily="18" charset="0"/>
              </a:rPr>
              <a:t>机器故障中断  </a:t>
            </a:r>
            <a:r>
              <a:rPr lang="zh-CN" altLang="en-US" b="1">
                <a:latin typeface="Times New Roman" panose="02020603050405020304" pitchFamily="18" charset="0"/>
              </a:rPr>
              <a:t>电源故障、主存取指令错等</a:t>
            </a:r>
          </a:p>
          <a:p>
            <a:pPr lvl="1">
              <a:lnSpc>
                <a:spcPct val="130000"/>
              </a:lnSpc>
              <a:spcBef>
                <a:spcPct val="30000"/>
              </a:spcBef>
              <a:buClr>
                <a:schemeClr val="tx1"/>
              </a:buClr>
            </a:pPr>
            <a:r>
              <a:rPr lang="zh-CN" altLang="en-US" b="1">
                <a:solidFill>
                  <a:srgbClr val="000099"/>
                </a:solidFill>
                <a:latin typeface="Times New Roman" panose="02020603050405020304" pitchFamily="18" charset="0"/>
              </a:rPr>
              <a:t>④</a:t>
            </a:r>
            <a:r>
              <a:rPr lang="zh-CN" altLang="en-US" b="1">
                <a:solidFill>
                  <a:srgbClr val="000099"/>
                </a:solidFill>
                <a:latin typeface="宋体" panose="02010600030101010101" pitchFamily="2" charset="-122"/>
              </a:rPr>
              <a:t> </a:t>
            </a:r>
            <a:r>
              <a:rPr lang="zh-CN" altLang="en-US" b="1">
                <a:solidFill>
                  <a:srgbClr val="000099"/>
                </a:solidFill>
                <a:latin typeface="Times New Roman" panose="02020603050405020304" pitchFamily="18" charset="0"/>
              </a:rPr>
              <a:t>程序性中断  </a:t>
            </a:r>
            <a:r>
              <a:rPr lang="zh-CN" altLang="en-US" b="1">
                <a:latin typeface="Times New Roman" panose="02020603050405020304" pitchFamily="18" charset="0"/>
              </a:rPr>
              <a:t>定点溢出、用户态下用核态指令、非法操作</a:t>
            </a:r>
          </a:p>
          <a:p>
            <a:pPr lvl="1">
              <a:lnSpc>
                <a:spcPct val="130000"/>
              </a:lnSpc>
              <a:spcBef>
                <a:spcPct val="30000"/>
              </a:spcBef>
              <a:buClr>
                <a:schemeClr val="tx1"/>
              </a:buClr>
            </a:pPr>
            <a:r>
              <a:rPr lang="zh-CN" altLang="en-US" b="1">
                <a:solidFill>
                  <a:srgbClr val="000099"/>
                </a:solidFill>
                <a:latin typeface="Times New Roman" panose="02020603050405020304" pitchFamily="18" charset="0"/>
              </a:rPr>
              <a:t>⑤</a:t>
            </a:r>
            <a:r>
              <a:rPr lang="zh-CN" altLang="en-US" b="1">
                <a:solidFill>
                  <a:srgbClr val="000099"/>
                </a:solidFill>
                <a:latin typeface="宋体" panose="02010600030101010101" pitchFamily="2" charset="-122"/>
              </a:rPr>
              <a:t> </a:t>
            </a:r>
            <a:r>
              <a:rPr lang="zh-CN" altLang="en-US" b="1">
                <a:solidFill>
                  <a:srgbClr val="000099"/>
                </a:solidFill>
                <a:latin typeface="Times New Roman" panose="02020603050405020304" pitchFamily="18" charset="0"/>
              </a:rPr>
              <a:t>访管中断  </a:t>
            </a:r>
            <a:r>
              <a:rPr lang="zh-CN" altLang="en-US" b="1">
                <a:latin typeface="Times New Roman" panose="02020603050405020304" pitchFamily="18" charset="0"/>
              </a:rPr>
              <a:t>对操作系统提出某种需求时所发出的中断</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1077">
                                            <p:txEl>
                                              <p:pRg st="0" end="0"/>
                                            </p:txEl>
                                          </p:spTgt>
                                        </p:tgtEl>
                                        <p:attrNameLst>
                                          <p:attrName>style.visibility</p:attrName>
                                        </p:attrNameLst>
                                      </p:cBhvr>
                                      <p:to>
                                        <p:strVal val="visible"/>
                                      </p:to>
                                    </p:set>
                                    <p:anim calcmode="lin" valueType="num">
                                      <p:cBhvr additive="base">
                                        <p:cTn id="7" dur="1000" fill="hold"/>
                                        <p:tgtEl>
                                          <p:spTgt spid="771077">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7107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71078">
                                            <p:txEl>
                                              <p:pRg st="0" end="0"/>
                                            </p:txEl>
                                          </p:spTgt>
                                        </p:tgtEl>
                                        <p:attrNameLst>
                                          <p:attrName>style.visibility</p:attrName>
                                        </p:attrNameLst>
                                      </p:cBhvr>
                                      <p:to>
                                        <p:strVal val="visible"/>
                                      </p:to>
                                    </p:set>
                                    <p:anim calcmode="lin" valueType="num">
                                      <p:cBhvr additive="base">
                                        <p:cTn id="13" dur="1000" fill="hold"/>
                                        <p:tgtEl>
                                          <p:spTgt spid="771078">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77107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71079">
                                            <p:txEl>
                                              <p:pRg st="0" end="0"/>
                                            </p:txEl>
                                          </p:spTgt>
                                        </p:tgtEl>
                                        <p:attrNameLst>
                                          <p:attrName>style.visibility</p:attrName>
                                        </p:attrNameLst>
                                      </p:cBhvr>
                                      <p:to>
                                        <p:strVal val="visible"/>
                                      </p:to>
                                    </p:set>
                                    <p:anim calcmode="lin" valueType="num">
                                      <p:cBhvr additive="base">
                                        <p:cTn id="19" dur="500" fill="hold"/>
                                        <p:tgtEl>
                                          <p:spTgt spid="77107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71079">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71079">
                                            <p:txEl>
                                              <p:pRg st="1" end="1"/>
                                            </p:txEl>
                                          </p:spTgt>
                                        </p:tgtEl>
                                        <p:attrNameLst>
                                          <p:attrName>style.visibility</p:attrName>
                                        </p:attrNameLst>
                                      </p:cBhvr>
                                      <p:to>
                                        <p:strVal val="visible"/>
                                      </p:to>
                                    </p:set>
                                    <p:anim calcmode="lin" valueType="num">
                                      <p:cBhvr additive="base">
                                        <p:cTn id="23" dur="500" fill="hold"/>
                                        <p:tgtEl>
                                          <p:spTgt spid="771079">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71079">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71079">
                                            <p:txEl>
                                              <p:pRg st="2" end="2"/>
                                            </p:txEl>
                                          </p:spTgt>
                                        </p:tgtEl>
                                        <p:attrNameLst>
                                          <p:attrName>style.visibility</p:attrName>
                                        </p:attrNameLst>
                                      </p:cBhvr>
                                      <p:to>
                                        <p:strVal val="visible"/>
                                      </p:to>
                                    </p:set>
                                    <p:anim calcmode="lin" valueType="num">
                                      <p:cBhvr additive="base">
                                        <p:cTn id="27" dur="500" fill="hold"/>
                                        <p:tgtEl>
                                          <p:spTgt spid="771079">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71079">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71079">
                                            <p:txEl>
                                              <p:pRg st="3" end="3"/>
                                            </p:txEl>
                                          </p:spTgt>
                                        </p:tgtEl>
                                        <p:attrNameLst>
                                          <p:attrName>style.visibility</p:attrName>
                                        </p:attrNameLst>
                                      </p:cBhvr>
                                      <p:to>
                                        <p:strVal val="visible"/>
                                      </p:to>
                                    </p:set>
                                    <p:anim calcmode="lin" valueType="num">
                                      <p:cBhvr additive="base">
                                        <p:cTn id="31" dur="500" fill="hold"/>
                                        <p:tgtEl>
                                          <p:spTgt spid="77107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71079">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71079">
                                            <p:txEl>
                                              <p:pRg st="4" end="4"/>
                                            </p:txEl>
                                          </p:spTgt>
                                        </p:tgtEl>
                                        <p:attrNameLst>
                                          <p:attrName>style.visibility</p:attrName>
                                        </p:attrNameLst>
                                      </p:cBhvr>
                                      <p:to>
                                        <p:strVal val="visible"/>
                                      </p:to>
                                    </p:set>
                                    <p:anim calcmode="lin" valueType="num">
                                      <p:cBhvr additive="base">
                                        <p:cTn id="35" dur="500" fill="hold"/>
                                        <p:tgtEl>
                                          <p:spTgt spid="77107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7107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7" grpId="0" build="p"/>
      <p:bldP spid="771078" grpId="0" build="p"/>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8902" name="Rectangle 6"/>
          <p:cNvSpPr>
            <a:spLocks noChangeArrowheads="1"/>
          </p:cNvSpPr>
          <p:nvPr/>
        </p:nvSpPr>
        <p:spPr bwMode="auto">
          <a:xfrm>
            <a:off x="663575" y="657225"/>
            <a:ext cx="54181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800" smtClean="0">
                <a:solidFill>
                  <a:srgbClr val="A50021"/>
                </a:solidFill>
                <a:latin typeface="Times New Roman" panose="02020603050405020304" pitchFamily="18" charset="0"/>
                <a:sym typeface="+mn-ea"/>
              </a:rPr>
              <a:t>(2) </a:t>
            </a:r>
            <a:r>
              <a:rPr lang="zh-CN" altLang="en-US" sz="2800" smtClean="0">
                <a:solidFill>
                  <a:srgbClr val="A50021"/>
                </a:solidFill>
                <a:latin typeface="Times New Roman" panose="02020603050405020304" pitchFamily="18" charset="0"/>
                <a:sym typeface="+mn-ea"/>
              </a:rPr>
              <a:t>按中断方式分类</a:t>
            </a:r>
          </a:p>
        </p:txBody>
      </p:sp>
      <p:sp>
        <p:nvSpPr>
          <p:cNvPr id="6" name="Rectangle 3"/>
          <p:cNvSpPr>
            <a:spLocks noGrp="1" noChangeArrowheads="1"/>
          </p:cNvSpPr>
          <p:nvPr/>
        </p:nvSpPr>
        <p:spPr bwMode="auto">
          <a:xfrm>
            <a:off x="663575" y="1566863"/>
            <a:ext cx="403383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Clr>
                <a:schemeClr val="tx1"/>
              </a:buClr>
              <a:buFontTx/>
              <a:buChar char="•"/>
            </a:pPr>
            <a:r>
              <a:rPr lang="zh-CN" altLang="zh-CN" sz="2800" b="1">
                <a:solidFill>
                  <a:srgbClr val="0000FF"/>
                </a:solidFill>
              </a:rPr>
              <a:t>强迫性中断</a:t>
            </a:r>
          </a:p>
          <a:p>
            <a:pPr lvl="1">
              <a:lnSpc>
                <a:spcPct val="90000"/>
              </a:lnSpc>
              <a:spcBef>
                <a:spcPct val="20000"/>
              </a:spcBef>
              <a:buClr>
                <a:schemeClr val="tx1"/>
              </a:buClr>
              <a:buFontTx/>
              <a:buChar char="–"/>
            </a:pPr>
            <a:r>
              <a:rPr lang="zh-CN" altLang="zh-CN" b="1">
                <a:solidFill>
                  <a:srgbClr val="0000FF"/>
                </a:solidFill>
              </a:rPr>
              <a:t>运行程序不期望的</a:t>
            </a:r>
          </a:p>
          <a:p>
            <a:pPr lvl="2">
              <a:lnSpc>
                <a:spcPct val="90000"/>
              </a:lnSpc>
              <a:spcBef>
                <a:spcPct val="20000"/>
              </a:spcBef>
              <a:buClr>
                <a:schemeClr val="tx1"/>
              </a:buClr>
              <a:buFontTx/>
              <a:buChar char="•"/>
            </a:pPr>
            <a:r>
              <a:rPr lang="zh-CN" altLang="zh-CN" sz="2000" b="1">
                <a:solidFill>
                  <a:srgbClr val="0000FF"/>
                </a:solidFill>
              </a:rPr>
              <a:t>时钟中断</a:t>
            </a:r>
          </a:p>
          <a:p>
            <a:pPr lvl="2">
              <a:lnSpc>
                <a:spcPct val="90000"/>
              </a:lnSpc>
              <a:spcBef>
                <a:spcPct val="20000"/>
              </a:spcBef>
              <a:buClr>
                <a:schemeClr val="tx1"/>
              </a:buClr>
              <a:buFontTx/>
              <a:buChar char="•"/>
            </a:pPr>
            <a:r>
              <a:rPr lang="zh-CN" altLang="zh-CN" sz="2000" b="1">
                <a:solidFill>
                  <a:srgbClr val="0000FF"/>
                </a:solidFill>
              </a:rPr>
              <a:t>IO中断</a:t>
            </a:r>
          </a:p>
          <a:p>
            <a:pPr lvl="2">
              <a:lnSpc>
                <a:spcPct val="90000"/>
              </a:lnSpc>
              <a:spcBef>
                <a:spcPct val="20000"/>
              </a:spcBef>
              <a:buClr>
                <a:schemeClr val="tx1"/>
              </a:buClr>
              <a:buFontTx/>
              <a:buChar char="•"/>
            </a:pPr>
            <a:r>
              <a:rPr lang="zh-CN" altLang="zh-CN" sz="2000" b="1">
                <a:solidFill>
                  <a:srgbClr val="0000FF"/>
                </a:solidFill>
              </a:rPr>
              <a:t>控制台中断</a:t>
            </a:r>
          </a:p>
          <a:p>
            <a:pPr lvl="2">
              <a:lnSpc>
                <a:spcPct val="90000"/>
              </a:lnSpc>
              <a:spcBef>
                <a:spcPct val="20000"/>
              </a:spcBef>
              <a:buClr>
                <a:schemeClr val="tx1"/>
              </a:buClr>
              <a:buFontTx/>
              <a:buChar char="•"/>
            </a:pPr>
            <a:r>
              <a:rPr lang="zh-CN" altLang="zh-CN" sz="2000" b="1">
                <a:solidFill>
                  <a:srgbClr val="0000FF"/>
                </a:solidFill>
              </a:rPr>
              <a:t>硬件故障中断</a:t>
            </a:r>
          </a:p>
          <a:p>
            <a:pPr lvl="3">
              <a:lnSpc>
                <a:spcPct val="90000"/>
              </a:lnSpc>
              <a:spcBef>
                <a:spcPct val="20000"/>
              </a:spcBef>
              <a:buClr>
                <a:schemeClr val="tx1"/>
              </a:buClr>
              <a:buFontTx/>
              <a:buChar char="–"/>
            </a:pPr>
            <a:r>
              <a:rPr lang="zh-CN" altLang="zh-CN" sz="1800" b="1">
                <a:solidFill>
                  <a:srgbClr val="0000FF"/>
                </a:solidFill>
              </a:rPr>
              <a:t>power failure</a:t>
            </a:r>
          </a:p>
          <a:p>
            <a:pPr lvl="3">
              <a:lnSpc>
                <a:spcPct val="90000"/>
              </a:lnSpc>
              <a:spcBef>
                <a:spcPct val="20000"/>
              </a:spcBef>
              <a:buClr>
                <a:schemeClr val="tx1"/>
              </a:buClr>
              <a:buFontTx/>
              <a:buChar char="–"/>
            </a:pPr>
            <a:r>
              <a:rPr lang="zh-CN" altLang="zh-CN" sz="1800" b="1">
                <a:solidFill>
                  <a:srgbClr val="0000FF"/>
                </a:solidFill>
              </a:rPr>
              <a:t>内存校验错</a:t>
            </a:r>
          </a:p>
          <a:p>
            <a:pPr lvl="2">
              <a:lnSpc>
                <a:spcPct val="90000"/>
              </a:lnSpc>
              <a:spcBef>
                <a:spcPct val="20000"/>
              </a:spcBef>
              <a:buClr>
                <a:schemeClr val="tx1"/>
              </a:buClr>
              <a:buFontTx/>
              <a:buChar char="•"/>
            </a:pPr>
            <a:r>
              <a:rPr lang="zh-CN" altLang="zh-CN" sz="2000" b="1">
                <a:solidFill>
                  <a:srgbClr val="0000FF"/>
                </a:solidFill>
              </a:rPr>
              <a:t>程序性中断</a:t>
            </a:r>
          </a:p>
          <a:p>
            <a:pPr lvl="3">
              <a:lnSpc>
                <a:spcPct val="90000"/>
              </a:lnSpc>
              <a:spcBef>
                <a:spcPct val="20000"/>
              </a:spcBef>
              <a:buClr>
                <a:schemeClr val="tx1"/>
              </a:buClr>
              <a:buFontTx/>
              <a:buChar char="–"/>
            </a:pPr>
            <a:r>
              <a:rPr lang="zh-CN" altLang="zh-CN" sz="1800" b="1">
                <a:solidFill>
                  <a:srgbClr val="0000FF"/>
                </a:solidFill>
              </a:rPr>
              <a:t>越界，越权，缺页</a:t>
            </a:r>
          </a:p>
          <a:p>
            <a:pPr lvl="3">
              <a:lnSpc>
                <a:spcPct val="90000"/>
              </a:lnSpc>
              <a:spcBef>
                <a:spcPct val="20000"/>
              </a:spcBef>
              <a:buClr>
                <a:schemeClr val="tx1"/>
              </a:buClr>
              <a:buFontTx/>
              <a:buChar char="–"/>
            </a:pPr>
            <a:r>
              <a:rPr lang="zh-CN" altLang="zh-CN" sz="1800" b="1">
                <a:solidFill>
                  <a:srgbClr val="0000FF"/>
                </a:solidFill>
              </a:rPr>
              <a:t>溢出，除0</a:t>
            </a:r>
          </a:p>
          <a:p>
            <a:pPr lvl="3">
              <a:lnSpc>
                <a:spcPct val="90000"/>
              </a:lnSpc>
              <a:spcBef>
                <a:spcPct val="20000"/>
              </a:spcBef>
              <a:buClr>
                <a:schemeClr val="tx1"/>
              </a:buClr>
              <a:buFontTx/>
              <a:buChar char="–"/>
            </a:pPr>
            <a:r>
              <a:rPr lang="zh-CN" altLang="zh-CN" sz="1800" b="1">
                <a:solidFill>
                  <a:srgbClr val="0000FF"/>
                </a:solidFill>
              </a:rPr>
              <a:t>非法指令</a:t>
            </a:r>
          </a:p>
        </p:txBody>
      </p:sp>
      <p:sp>
        <p:nvSpPr>
          <p:cNvPr id="7" name="Rectangle 4"/>
          <p:cNvSpPr>
            <a:spLocks noGrp="1" noChangeArrowheads="1"/>
          </p:cNvSpPr>
          <p:nvPr/>
        </p:nvSpPr>
        <p:spPr bwMode="auto">
          <a:xfrm>
            <a:off x="4697413" y="1566863"/>
            <a:ext cx="4033837"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FontTx/>
              <a:buChar char="•"/>
            </a:pPr>
            <a:r>
              <a:rPr lang="zh-CN" altLang="zh-CN" sz="2800" b="1">
                <a:solidFill>
                  <a:srgbClr val="0000FF"/>
                </a:solidFill>
              </a:rPr>
              <a:t>自愿性中断</a:t>
            </a:r>
          </a:p>
          <a:p>
            <a:pPr lvl="1">
              <a:spcBef>
                <a:spcPct val="20000"/>
              </a:spcBef>
              <a:buClr>
                <a:schemeClr val="tx1"/>
              </a:buClr>
              <a:buFontTx/>
              <a:buChar char="–"/>
            </a:pPr>
            <a:r>
              <a:rPr lang="zh-CN" altLang="zh-CN" b="1">
                <a:solidFill>
                  <a:srgbClr val="0000FF"/>
                </a:solidFill>
              </a:rPr>
              <a:t>运行程序期望的</a:t>
            </a:r>
          </a:p>
          <a:p>
            <a:pPr lvl="2">
              <a:spcBef>
                <a:spcPct val="20000"/>
              </a:spcBef>
              <a:buClr>
                <a:schemeClr val="tx1"/>
              </a:buClr>
              <a:buFontTx/>
              <a:buChar char="•"/>
            </a:pPr>
            <a:r>
              <a:rPr lang="zh-CN" altLang="zh-CN" sz="2000" b="1">
                <a:solidFill>
                  <a:srgbClr val="0000FF"/>
                </a:solidFill>
              </a:rPr>
              <a:t>系统调用</a:t>
            </a:r>
          </a:p>
          <a:p>
            <a:pPr lvl="2">
              <a:spcBef>
                <a:spcPct val="20000"/>
              </a:spcBef>
              <a:buClr>
                <a:schemeClr val="tx1"/>
              </a:buClr>
              <a:buFontTx/>
              <a:buChar char="•"/>
            </a:pPr>
            <a:r>
              <a:rPr lang="zh-CN" altLang="zh-CN" sz="2000" b="1">
                <a:solidFill>
                  <a:srgbClr val="0000FF"/>
                </a:solidFill>
              </a:rPr>
              <a:t>访管指令</a:t>
            </a:r>
          </a:p>
          <a:p>
            <a:pPr lvl="1">
              <a:spcBef>
                <a:spcPct val="20000"/>
              </a:spcBef>
              <a:buClr>
                <a:schemeClr val="tx1"/>
              </a:buClr>
              <a:buFontTx/>
              <a:buChar char="–"/>
            </a:pPr>
            <a:r>
              <a:rPr lang="zh-CN" altLang="zh-CN" b="1">
                <a:solidFill>
                  <a:srgbClr val="0000FF"/>
                </a:solidFill>
              </a:rPr>
              <a:t>系统调用</a:t>
            </a:r>
          </a:p>
          <a:p>
            <a:pPr lvl="2">
              <a:spcBef>
                <a:spcPct val="20000"/>
              </a:spcBef>
              <a:buClr>
                <a:schemeClr val="tx1"/>
              </a:buClr>
              <a:buFontTx/>
              <a:buChar char="•"/>
            </a:pPr>
            <a:r>
              <a:rPr lang="zh-CN" altLang="zh-CN" sz="2000" b="1">
                <a:solidFill>
                  <a:srgbClr val="0000FF"/>
                </a:solidFill>
              </a:rPr>
              <a:t>fd=open(fname,mode)</a:t>
            </a:r>
          </a:p>
          <a:p>
            <a:pPr lvl="1">
              <a:spcBef>
                <a:spcPct val="20000"/>
              </a:spcBef>
              <a:buClr>
                <a:schemeClr val="tx1"/>
              </a:buClr>
              <a:buFontTx/>
              <a:buChar char="–"/>
            </a:pPr>
            <a:r>
              <a:rPr lang="zh-CN" altLang="zh-CN" b="1">
                <a:solidFill>
                  <a:srgbClr val="0000FF"/>
                </a:solidFill>
              </a:rPr>
              <a:t>访管指令</a:t>
            </a:r>
          </a:p>
          <a:p>
            <a:pPr lvl="2">
              <a:spcBef>
                <a:spcPct val="20000"/>
              </a:spcBef>
              <a:buClr>
                <a:schemeClr val="tx1"/>
              </a:buClr>
              <a:buFontTx/>
              <a:buChar char="•"/>
            </a:pPr>
            <a:r>
              <a:rPr lang="zh-CN" altLang="zh-CN" sz="2000" b="1">
                <a:solidFill>
                  <a:srgbClr val="0000FF"/>
                </a:solidFill>
              </a:rPr>
              <a:t>准备参数</a:t>
            </a:r>
          </a:p>
          <a:p>
            <a:pPr lvl="2">
              <a:spcBef>
                <a:spcPct val="20000"/>
              </a:spcBef>
              <a:buClr>
                <a:schemeClr val="tx1"/>
              </a:buClr>
              <a:buFontTx/>
              <a:buChar char="•"/>
            </a:pPr>
            <a:r>
              <a:rPr lang="zh-CN" altLang="zh-CN" sz="2000" b="1">
                <a:solidFill>
                  <a:srgbClr val="0000FF"/>
                </a:solidFill>
              </a:rPr>
              <a:t>svc n</a:t>
            </a:r>
          </a:p>
          <a:p>
            <a:pPr lvl="2">
              <a:spcBef>
                <a:spcPct val="20000"/>
              </a:spcBef>
              <a:buClr>
                <a:schemeClr val="tx1"/>
              </a:buClr>
              <a:buFontTx/>
              <a:buChar char="•"/>
            </a:pPr>
            <a:r>
              <a:rPr lang="zh-CN" altLang="zh-CN" sz="2000" b="1">
                <a:solidFill>
                  <a:srgbClr val="0000FF"/>
                </a:solidFill>
              </a:rPr>
              <a:t>取返回值</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8902">
                                            <p:txEl>
                                              <p:pRg st="0" end="0"/>
                                            </p:txEl>
                                          </p:spTgt>
                                        </p:tgtEl>
                                        <p:attrNameLst>
                                          <p:attrName>style.visibility</p:attrName>
                                        </p:attrNameLst>
                                      </p:cBhvr>
                                      <p:to>
                                        <p:strVal val="visible"/>
                                      </p:to>
                                    </p:set>
                                    <p:anim calcmode="lin" valueType="num">
                                      <p:cBhvr additive="base">
                                        <p:cTn id="7" dur="1000" fill="hold"/>
                                        <p:tgtEl>
                                          <p:spTgt spid="848902">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84890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902" grpId="0" build="p"/>
      <p:bldP spid="6"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7939" name="Rectangle 3"/>
          <p:cNvSpPr>
            <a:spLocks noChangeArrowheads="1"/>
          </p:cNvSpPr>
          <p:nvPr/>
        </p:nvSpPr>
        <p:spPr bwMode="auto">
          <a:xfrm>
            <a:off x="128588" y="1101725"/>
            <a:ext cx="8405812"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Clr>
                <a:schemeClr val="tx1"/>
              </a:buClr>
            </a:pPr>
            <a:r>
              <a:rPr lang="en-US" altLang="zh-CN" b="1">
                <a:solidFill>
                  <a:srgbClr val="000099"/>
                </a:solidFill>
                <a:latin typeface="宋体" panose="02010600030101010101" pitchFamily="2" charset="-122"/>
              </a:rPr>
              <a:t>① </a:t>
            </a:r>
            <a:r>
              <a:rPr lang="zh-CN" altLang="en-US" b="1">
                <a:solidFill>
                  <a:srgbClr val="000099"/>
                </a:solidFill>
                <a:latin typeface="Times New Roman" panose="02020603050405020304" pitchFamily="18" charset="0"/>
              </a:rPr>
              <a:t>中断        </a:t>
            </a:r>
            <a:r>
              <a:rPr lang="zh-CN" altLang="en-US" b="1">
                <a:latin typeface="Times New Roman" panose="02020603050405020304" pitchFamily="18" charset="0"/>
              </a:rPr>
              <a:t>由处理机外部事件引起的中断</a:t>
            </a:r>
          </a:p>
          <a:p>
            <a:pPr lvl="1">
              <a:lnSpc>
                <a:spcPct val="130000"/>
              </a:lnSpc>
              <a:spcBef>
                <a:spcPct val="30000"/>
              </a:spcBef>
              <a:buClr>
                <a:schemeClr val="tx1"/>
              </a:buClr>
            </a:pPr>
            <a:r>
              <a:rPr lang="zh-CN" altLang="en-US" b="1">
                <a:solidFill>
                  <a:srgbClr val="000099"/>
                </a:solidFill>
                <a:latin typeface="宋体" panose="02010600030101010101" pitchFamily="2" charset="-122"/>
              </a:rPr>
              <a:t>② </a:t>
            </a:r>
            <a:r>
              <a:rPr lang="zh-CN" altLang="en-US" b="1">
                <a:solidFill>
                  <a:srgbClr val="000099"/>
                </a:solidFill>
                <a:latin typeface="Times New Roman" panose="02020603050405020304" pitchFamily="18" charset="0"/>
              </a:rPr>
              <a:t>俘获        </a:t>
            </a:r>
            <a:r>
              <a:rPr lang="zh-CN" altLang="en-US" b="1">
                <a:latin typeface="Times New Roman" panose="02020603050405020304" pitchFamily="18" charset="0"/>
              </a:rPr>
              <a:t>由处理机内部事件引起的中断</a:t>
            </a:r>
          </a:p>
          <a:p>
            <a:pPr lvl="1">
              <a:lnSpc>
                <a:spcPct val="130000"/>
              </a:lnSpc>
              <a:spcBef>
                <a:spcPct val="30000"/>
              </a:spcBef>
              <a:buClr>
                <a:schemeClr val="tx1"/>
              </a:buClr>
            </a:pPr>
            <a:r>
              <a:rPr lang="zh-CN" altLang="en-US" b="1">
                <a:solidFill>
                  <a:srgbClr val="000099"/>
                </a:solidFill>
                <a:latin typeface="宋体" panose="02010600030101010101" pitchFamily="2" charset="-122"/>
              </a:rPr>
              <a:t>③ 中断与俘获的例</a:t>
            </a:r>
          </a:p>
        </p:txBody>
      </p:sp>
      <p:grpSp>
        <p:nvGrpSpPr>
          <p:cNvPr id="807979" name="Group 43"/>
          <p:cNvGrpSpPr/>
          <p:nvPr/>
        </p:nvGrpSpPr>
        <p:grpSpPr bwMode="auto">
          <a:xfrm>
            <a:off x="742950" y="2647950"/>
            <a:ext cx="7507288" cy="3848100"/>
            <a:chOff x="414" y="1479"/>
            <a:chExt cx="4729" cy="2424"/>
          </a:xfrm>
        </p:grpSpPr>
        <p:sp>
          <p:nvSpPr>
            <p:cNvPr id="172035" name="Line 6"/>
            <p:cNvSpPr>
              <a:spLocks noChangeShapeType="1"/>
            </p:cNvSpPr>
            <p:nvPr/>
          </p:nvSpPr>
          <p:spPr bwMode="auto">
            <a:xfrm>
              <a:off x="4388" y="2346"/>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36" name="Line 7"/>
            <p:cNvSpPr>
              <a:spLocks noChangeShapeType="1"/>
            </p:cNvSpPr>
            <p:nvPr/>
          </p:nvSpPr>
          <p:spPr bwMode="auto">
            <a:xfrm>
              <a:off x="2749" y="2347"/>
              <a:ext cx="1964"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2037" name="Line 8"/>
            <p:cNvSpPr>
              <a:spLocks noChangeShapeType="1"/>
            </p:cNvSpPr>
            <p:nvPr/>
          </p:nvSpPr>
          <p:spPr bwMode="auto">
            <a:xfrm>
              <a:off x="645" y="2341"/>
              <a:ext cx="1746"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2038" name="Text Box 9"/>
            <p:cNvSpPr txBox="1">
              <a:spLocks noChangeArrowheads="1"/>
            </p:cNvSpPr>
            <p:nvPr/>
          </p:nvSpPr>
          <p:spPr bwMode="auto">
            <a:xfrm>
              <a:off x="3926" y="2390"/>
              <a:ext cx="32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pPr>
              <a:r>
                <a:rPr lang="en-US" altLang="zh-CN" sz="1400" b="1">
                  <a:latin typeface="Times New Roman" panose="02020603050405020304" pitchFamily="18" charset="0"/>
                  <a:sym typeface="MT Extra" panose="05050102010205020202" pitchFamily="18" charset="2"/>
                </a:rPr>
                <a:t></a:t>
              </a:r>
              <a:endParaRPr lang="en-US" altLang="zh-CN" sz="1400">
                <a:latin typeface="Times New Roman" panose="02020603050405020304" pitchFamily="18" charset="0"/>
              </a:endParaRPr>
            </a:p>
          </p:txBody>
        </p:sp>
        <p:sp>
          <p:nvSpPr>
            <p:cNvPr id="172039" name="Line 10"/>
            <p:cNvSpPr>
              <a:spLocks noChangeShapeType="1"/>
            </p:cNvSpPr>
            <p:nvPr/>
          </p:nvSpPr>
          <p:spPr bwMode="auto">
            <a:xfrm>
              <a:off x="3741" y="2346"/>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40" name="Line 11"/>
            <p:cNvSpPr>
              <a:spLocks noChangeShapeType="1"/>
            </p:cNvSpPr>
            <p:nvPr/>
          </p:nvSpPr>
          <p:spPr bwMode="auto">
            <a:xfrm>
              <a:off x="3233" y="2346"/>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41" name="Line 12"/>
            <p:cNvSpPr>
              <a:spLocks noChangeShapeType="1"/>
            </p:cNvSpPr>
            <p:nvPr/>
          </p:nvSpPr>
          <p:spPr bwMode="auto">
            <a:xfrm>
              <a:off x="2746" y="2346"/>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42" name="Line 13"/>
            <p:cNvSpPr>
              <a:spLocks noChangeShapeType="1"/>
            </p:cNvSpPr>
            <p:nvPr/>
          </p:nvSpPr>
          <p:spPr bwMode="auto">
            <a:xfrm>
              <a:off x="4388" y="3010"/>
              <a:ext cx="0" cy="339"/>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43" name="Text Box 14"/>
            <p:cNvSpPr txBox="1">
              <a:spLocks noChangeArrowheads="1"/>
            </p:cNvSpPr>
            <p:nvPr/>
          </p:nvSpPr>
          <p:spPr bwMode="auto">
            <a:xfrm>
              <a:off x="4203" y="2653"/>
              <a:ext cx="46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b="1">
                  <a:latin typeface="Times New Roman" panose="02020603050405020304" pitchFamily="18" charset="0"/>
                </a:rPr>
                <a:t>trap</a:t>
              </a:r>
            </a:p>
            <a:p>
              <a:pPr eaLnBrk="0" hangingPunct="0">
                <a:spcBef>
                  <a:spcPct val="50000"/>
                </a:spcBef>
              </a:pPr>
              <a:r>
                <a:rPr lang="zh-CN" altLang="zh-CN" sz="1400" b="1">
                  <a:latin typeface="Times New Roman" panose="02020603050405020304" pitchFamily="18" charset="0"/>
                </a:rPr>
                <a:t>指令</a:t>
              </a:r>
              <a:endParaRPr lang="zh-CN" altLang="en-US" sz="1400" b="1">
                <a:latin typeface="Times New Roman" panose="02020603050405020304" pitchFamily="18" charset="0"/>
              </a:endParaRPr>
            </a:p>
          </p:txBody>
        </p:sp>
        <p:sp>
          <p:nvSpPr>
            <p:cNvPr id="172044" name="Text Box 15"/>
            <p:cNvSpPr txBox="1">
              <a:spLocks noChangeArrowheads="1"/>
            </p:cNvSpPr>
            <p:nvPr/>
          </p:nvSpPr>
          <p:spPr bwMode="auto">
            <a:xfrm>
              <a:off x="3556" y="2653"/>
              <a:ext cx="46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400" b="1">
                  <a:latin typeface="Times New Roman" panose="02020603050405020304" pitchFamily="18" charset="0"/>
                </a:rPr>
                <a:t>俘点</a:t>
              </a:r>
              <a:endParaRPr lang="en-US" altLang="en-US" sz="1400" b="1">
                <a:latin typeface="Times New Roman" panose="02020603050405020304" pitchFamily="18" charset="0"/>
              </a:endParaRPr>
            </a:p>
            <a:p>
              <a:pPr eaLnBrk="0" hangingPunct="0">
                <a:spcBef>
                  <a:spcPct val="50000"/>
                </a:spcBef>
              </a:pPr>
              <a:r>
                <a:rPr lang="zh-CN" altLang="zh-CN" sz="1400" b="1">
                  <a:latin typeface="Times New Roman" panose="02020603050405020304" pitchFamily="18" charset="0"/>
                </a:rPr>
                <a:t>溢出</a:t>
              </a:r>
              <a:endParaRPr lang="zh-CN" altLang="en-US" sz="1400" b="1">
                <a:latin typeface="Times New Roman" panose="02020603050405020304" pitchFamily="18" charset="0"/>
              </a:endParaRPr>
            </a:p>
          </p:txBody>
        </p:sp>
        <p:sp>
          <p:nvSpPr>
            <p:cNvPr id="172045" name="Text Box 16"/>
            <p:cNvSpPr txBox="1">
              <a:spLocks noChangeArrowheads="1"/>
            </p:cNvSpPr>
            <p:nvPr/>
          </p:nvSpPr>
          <p:spPr bwMode="auto">
            <a:xfrm>
              <a:off x="3048" y="2653"/>
              <a:ext cx="46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400" b="1">
                  <a:latin typeface="Times New Roman" panose="02020603050405020304" pitchFamily="18" charset="0"/>
                </a:rPr>
                <a:t>地址</a:t>
              </a:r>
              <a:endParaRPr lang="en-US" altLang="en-US" sz="1400" b="1">
                <a:latin typeface="Times New Roman" panose="02020603050405020304" pitchFamily="18" charset="0"/>
              </a:endParaRPr>
            </a:p>
            <a:p>
              <a:pPr eaLnBrk="0" hangingPunct="0">
                <a:spcBef>
                  <a:spcPct val="50000"/>
                </a:spcBef>
              </a:pPr>
              <a:r>
                <a:rPr lang="zh-CN" altLang="zh-CN" sz="1400" b="1">
                  <a:latin typeface="Times New Roman" panose="02020603050405020304" pitchFamily="18" charset="0"/>
                </a:rPr>
                <a:t>越界</a:t>
              </a:r>
              <a:endParaRPr lang="zh-CN" altLang="en-US" sz="1400" b="1">
                <a:latin typeface="Times New Roman" panose="02020603050405020304" pitchFamily="18" charset="0"/>
              </a:endParaRPr>
            </a:p>
          </p:txBody>
        </p:sp>
        <p:sp>
          <p:nvSpPr>
            <p:cNvPr id="172046" name="Text Box 17"/>
            <p:cNvSpPr txBox="1">
              <a:spLocks noChangeArrowheads="1"/>
            </p:cNvSpPr>
            <p:nvPr/>
          </p:nvSpPr>
          <p:spPr bwMode="auto">
            <a:xfrm>
              <a:off x="2540" y="2653"/>
              <a:ext cx="46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400" b="1">
                  <a:latin typeface="Times New Roman" panose="02020603050405020304" pitchFamily="18" charset="0"/>
                </a:rPr>
                <a:t>非法</a:t>
              </a:r>
              <a:endParaRPr lang="en-US" altLang="en-US" sz="1400" b="1">
                <a:latin typeface="Times New Roman" panose="02020603050405020304" pitchFamily="18" charset="0"/>
              </a:endParaRPr>
            </a:p>
            <a:p>
              <a:pPr eaLnBrk="0" hangingPunct="0">
                <a:spcBef>
                  <a:spcPct val="50000"/>
                </a:spcBef>
              </a:pPr>
              <a:r>
                <a:rPr lang="zh-CN" altLang="zh-CN" sz="1400" b="1">
                  <a:latin typeface="Times New Roman" panose="02020603050405020304" pitchFamily="18" charset="0"/>
                </a:rPr>
                <a:t>指令</a:t>
              </a:r>
              <a:endParaRPr lang="zh-CN" altLang="en-US" sz="1400" b="1">
                <a:latin typeface="Times New Roman" panose="02020603050405020304" pitchFamily="18" charset="0"/>
              </a:endParaRPr>
            </a:p>
          </p:txBody>
        </p:sp>
        <p:sp>
          <p:nvSpPr>
            <p:cNvPr id="172047" name="Line 18"/>
            <p:cNvSpPr>
              <a:spLocks noChangeShapeType="1"/>
            </p:cNvSpPr>
            <p:nvPr/>
          </p:nvSpPr>
          <p:spPr bwMode="auto">
            <a:xfrm>
              <a:off x="3834" y="3360"/>
              <a:ext cx="1309"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2048" name="Line 19"/>
            <p:cNvSpPr>
              <a:spLocks noChangeShapeType="1"/>
            </p:cNvSpPr>
            <p:nvPr/>
          </p:nvSpPr>
          <p:spPr bwMode="auto">
            <a:xfrm>
              <a:off x="4989" y="3360"/>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49" name="Line 20"/>
            <p:cNvSpPr>
              <a:spLocks noChangeShapeType="1"/>
            </p:cNvSpPr>
            <p:nvPr/>
          </p:nvSpPr>
          <p:spPr bwMode="auto">
            <a:xfrm>
              <a:off x="4573" y="3360"/>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50" name="Line 21"/>
            <p:cNvSpPr>
              <a:spLocks noChangeShapeType="1"/>
            </p:cNvSpPr>
            <p:nvPr/>
          </p:nvSpPr>
          <p:spPr bwMode="auto">
            <a:xfrm>
              <a:off x="4203" y="3360"/>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51" name="Line 22"/>
            <p:cNvSpPr>
              <a:spLocks noChangeShapeType="1"/>
            </p:cNvSpPr>
            <p:nvPr/>
          </p:nvSpPr>
          <p:spPr bwMode="auto">
            <a:xfrm>
              <a:off x="3834" y="3360"/>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52" name="Text Box 23"/>
            <p:cNvSpPr txBox="1">
              <a:spLocks noChangeArrowheads="1"/>
            </p:cNvSpPr>
            <p:nvPr/>
          </p:nvSpPr>
          <p:spPr bwMode="auto">
            <a:xfrm>
              <a:off x="3603" y="3710"/>
              <a:ext cx="36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b="1">
                  <a:latin typeface="Times New Roman" panose="02020603050405020304" pitchFamily="18" charset="0"/>
                </a:rPr>
                <a:t>exit</a:t>
              </a:r>
            </a:p>
          </p:txBody>
        </p:sp>
        <p:sp>
          <p:nvSpPr>
            <p:cNvPr id="172053" name="Text Box 24"/>
            <p:cNvSpPr txBox="1">
              <a:spLocks noChangeArrowheads="1"/>
            </p:cNvSpPr>
            <p:nvPr/>
          </p:nvSpPr>
          <p:spPr bwMode="auto">
            <a:xfrm>
              <a:off x="4019" y="3710"/>
              <a:ext cx="36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b="1">
                  <a:latin typeface="Times New Roman" panose="02020603050405020304" pitchFamily="18" charset="0"/>
                </a:rPr>
                <a:t>fork</a:t>
              </a:r>
            </a:p>
          </p:txBody>
        </p:sp>
        <p:sp>
          <p:nvSpPr>
            <p:cNvPr id="172054" name="Text Box 25"/>
            <p:cNvSpPr txBox="1">
              <a:spLocks noChangeArrowheads="1"/>
            </p:cNvSpPr>
            <p:nvPr/>
          </p:nvSpPr>
          <p:spPr bwMode="auto">
            <a:xfrm>
              <a:off x="4434" y="3710"/>
              <a:ext cx="416"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b="1">
                  <a:latin typeface="Times New Roman" panose="02020603050405020304" pitchFamily="18" charset="0"/>
                </a:rPr>
                <a:t>read</a:t>
              </a:r>
            </a:p>
          </p:txBody>
        </p:sp>
        <p:sp>
          <p:nvSpPr>
            <p:cNvPr id="172055" name="Text Box 26"/>
            <p:cNvSpPr txBox="1">
              <a:spLocks noChangeArrowheads="1"/>
            </p:cNvSpPr>
            <p:nvPr/>
          </p:nvSpPr>
          <p:spPr bwMode="auto">
            <a:xfrm>
              <a:off x="4619" y="3404"/>
              <a:ext cx="32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pPr>
              <a:r>
                <a:rPr lang="en-US" altLang="zh-CN" sz="1400" b="1">
                  <a:latin typeface="Times New Roman" panose="02020603050405020304" pitchFamily="18" charset="0"/>
                  <a:sym typeface="MT Extra" panose="05050102010205020202" pitchFamily="18" charset="2"/>
                </a:rPr>
                <a:t></a:t>
              </a:r>
              <a:endParaRPr lang="en-US" altLang="zh-CN" sz="1400" b="1">
                <a:latin typeface="Times New Roman" panose="02020603050405020304" pitchFamily="18" charset="0"/>
              </a:endParaRPr>
            </a:p>
          </p:txBody>
        </p:sp>
        <p:sp>
          <p:nvSpPr>
            <p:cNvPr id="172056" name="Line 27"/>
            <p:cNvSpPr>
              <a:spLocks noChangeShapeType="1"/>
            </p:cNvSpPr>
            <p:nvPr/>
          </p:nvSpPr>
          <p:spPr bwMode="auto">
            <a:xfrm>
              <a:off x="3741" y="1996"/>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57" name="Line 28"/>
            <p:cNvSpPr>
              <a:spLocks noChangeShapeType="1"/>
            </p:cNvSpPr>
            <p:nvPr/>
          </p:nvSpPr>
          <p:spPr bwMode="auto">
            <a:xfrm>
              <a:off x="1616" y="1996"/>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58" name="Line 29"/>
            <p:cNvSpPr>
              <a:spLocks noChangeShapeType="1"/>
            </p:cNvSpPr>
            <p:nvPr/>
          </p:nvSpPr>
          <p:spPr bwMode="auto">
            <a:xfrm>
              <a:off x="645" y="2346"/>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59" name="Line 30"/>
            <p:cNvSpPr>
              <a:spLocks noChangeShapeType="1"/>
            </p:cNvSpPr>
            <p:nvPr/>
          </p:nvSpPr>
          <p:spPr bwMode="auto">
            <a:xfrm>
              <a:off x="1107" y="2346"/>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60" name="Line 31"/>
            <p:cNvSpPr>
              <a:spLocks noChangeShapeType="1"/>
            </p:cNvSpPr>
            <p:nvPr/>
          </p:nvSpPr>
          <p:spPr bwMode="auto">
            <a:xfrm>
              <a:off x="1616" y="2346"/>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61" name="Line 32"/>
            <p:cNvSpPr>
              <a:spLocks noChangeShapeType="1"/>
            </p:cNvSpPr>
            <p:nvPr/>
          </p:nvSpPr>
          <p:spPr bwMode="auto">
            <a:xfrm>
              <a:off x="2262" y="2346"/>
              <a:ext cx="0" cy="339"/>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62" name="Text Box 33"/>
            <p:cNvSpPr txBox="1">
              <a:spLocks noChangeArrowheads="1"/>
            </p:cNvSpPr>
            <p:nvPr/>
          </p:nvSpPr>
          <p:spPr bwMode="auto">
            <a:xfrm>
              <a:off x="414" y="2653"/>
              <a:ext cx="462"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b="1">
                  <a:latin typeface="Times New Roman" panose="02020603050405020304" pitchFamily="18" charset="0"/>
                </a:rPr>
                <a:t>clock</a:t>
              </a:r>
            </a:p>
            <a:p>
              <a:pPr eaLnBrk="0" hangingPunct="0">
                <a:spcBef>
                  <a:spcPct val="50000"/>
                </a:spcBef>
              </a:pPr>
              <a:r>
                <a:rPr lang="zh-CN" altLang="zh-CN" sz="1400" b="1">
                  <a:latin typeface="Times New Roman" panose="02020603050405020304" pitchFamily="18" charset="0"/>
                </a:rPr>
                <a:t>时钟</a:t>
              </a:r>
              <a:endParaRPr lang="zh-CN" altLang="en-US" sz="1400" b="1">
                <a:latin typeface="Times New Roman" panose="02020603050405020304" pitchFamily="18" charset="0"/>
              </a:endParaRPr>
            </a:p>
          </p:txBody>
        </p:sp>
        <p:sp>
          <p:nvSpPr>
            <p:cNvPr id="172063" name="Text Box 34"/>
            <p:cNvSpPr txBox="1">
              <a:spLocks noChangeArrowheads="1"/>
            </p:cNvSpPr>
            <p:nvPr/>
          </p:nvSpPr>
          <p:spPr bwMode="auto">
            <a:xfrm>
              <a:off x="922" y="2653"/>
              <a:ext cx="462"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a:latin typeface="Times New Roman" panose="02020603050405020304" pitchFamily="18" charset="0"/>
                </a:rPr>
                <a:t>  </a:t>
              </a:r>
              <a:r>
                <a:rPr lang="en-US" altLang="zh-CN" sz="1400" b="1">
                  <a:latin typeface="Times New Roman" panose="02020603050405020304" pitchFamily="18" charset="0"/>
                </a:rPr>
                <a:t>rk</a:t>
              </a:r>
            </a:p>
            <a:p>
              <a:pPr eaLnBrk="0" hangingPunct="0">
                <a:spcBef>
                  <a:spcPct val="50000"/>
                </a:spcBef>
              </a:pPr>
              <a:r>
                <a:rPr lang="zh-CN" altLang="en-US" sz="1400" b="1">
                  <a:latin typeface="Times New Roman" panose="02020603050405020304" pitchFamily="18" charset="0"/>
                </a:rPr>
                <a:t>磁盘</a:t>
              </a:r>
            </a:p>
          </p:txBody>
        </p:sp>
        <p:sp>
          <p:nvSpPr>
            <p:cNvPr id="172064" name="Text Box 35"/>
            <p:cNvSpPr txBox="1">
              <a:spLocks noChangeArrowheads="1"/>
            </p:cNvSpPr>
            <p:nvPr/>
          </p:nvSpPr>
          <p:spPr bwMode="auto">
            <a:xfrm>
              <a:off x="1384" y="2653"/>
              <a:ext cx="463"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a:latin typeface="Times New Roman" panose="02020603050405020304" pitchFamily="18" charset="0"/>
                </a:rPr>
                <a:t>  </a:t>
              </a:r>
              <a:r>
                <a:rPr lang="en-US" altLang="zh-CN" sz="1400" b="1">
                  <a:latin typeface="Times New Roman" panose="02020603050405020304" pitchFamily="18" charset="0"/>
                </a:rPr>
                <a:t>tty</a:t>
              </a:r>
            </a:p>
            <a:p>
              <a:pPr eaLnBrk="0" hangingPunct="0">
                <a:spcBef>
                  <a:spcPct val="50000"/>
                </a:spcBef>
              </a:pPr>
              <a:r>
                <a:rPr lang="zh-CN" altLang="en-US" sz="1400" b="1">
                  <a:latin typeface="Times New Roman" panose="02020603050405020304" pitchFamily="18" charset="0"/>
                </a:rPr>
                <a:t>终端</a:t>
              </a:r>
            </a:p>
          </p:txBody>
        </p:sp>
        <p:sp>
          <p:nvSpPr>
            <p:cNvPr id="172065" name="Text Box 36"/>
            <p:cNvSpPr txBox="1">
              <a:spLocks noChangeArrowheads="1"/>
            </p:cNvSpPr>
            <p:nvPr/>
          </p:nvSpPr>
          <p:spPr bwMode="auto">
            <a:xfrm>
              <a:off x="1800" y="2434"/>
              <a:ext cx="32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pPr>
              <a:r>
                <a:rPr lang="en-US" altLang="zh-CN" sz="1400" b="1">
                  <a:latin typeface="Times New Roman" panose="02020603050405020304" pitchFamily="18" charset="0"/>
                  <a:sym typeface="MT Extra" panose="05050102010205020202" pitchFamily="18" charset="2"/>
                </a:rPr>
                <a:t></a:t>
              </a:r>
              <a:endParaRPr lang="en-US" altLang="zh-CN" sz="1400">
                <a:latin typeface="Times New Roman" panose="02020603050405020304" pitchFamily="18" charset="0"/>
              </a:endParaRPr>
            </a:p>
          </p:txBody>
        </p:sp>
        <p:sp>
          <p:nvSpPr>
            <p:cNvPr id="172066" name="Line 37"/>
            <p:cNvSpPr>
              <a:spLocks noChangeShapeType="1"/>
            </p:cNvSpPr>
            <p:nvPr/>
          </p:nvSpPr>
          <p:spPr bwMode="auto">
            <a:xfrm>
              <a:off x="1616" y="1996"/>
              <a:ext cx="2125"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2067" name="Line 38"/>
            <p:cNvSpPr>
              <a:spLocks noChangeShapeType="1"/>
            </p:cNvSpPr>
            <p:nvPr/>
          </p:nvSpPr>
          <p:spPr bwMode="auto">
            <a:xfrm>
              <a:off x="2632" y="1654"/>
              <a:ext cx="0" cy="340"/>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2068" name="Text Box 39"/>
            <p:cNvSpPr txBox="1">
              <a:spLocks noChangeArrowheads="1"/>
            </p:cNvSpPr>
            <p:nvPr/>
          </p:nvSpPr>
          <p:spPr bwMode="auto">
            <a:xfrm>
              <a:off x="2279" y="1479"/>
              <a:ext cx="10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400" b="1">
                  <a:latin typeface="Times New Roman" panose="02020603050405020304" pitchFamily="18" charset="0"/>
                </a:rPr>
                <a:t>中断与俘获</a:t>
              </a:r>
            </a:p>
          </p:txBody>
        </p:sp>
        <p:sp>
          <p:nvSpPr>
            <p:cNvPr id="172069" name="Text Box 40"/>
            <p:cNvSpPr txBox="1">
              <a:spLocks noChangeArrowheads="1"/>
            </p:cNvSpPr>
            <p:nvPr/>
          </p:nvSpPr>
          <p:spPr bwMode="auto">
            <a:xfrm>
              <a:off x="1200" y="2005"/>
              <a:ext cx="4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400" b="1">
                  <a:latin typeface="Times New Roman" panose="02020603050405020304" pitchFamily="18" charset="0"/>
                </a:rPr>
                <a:t>中断</a:t>
              </a:r>
            </a:p>
          </p:txBody>
        </p:sp>
        <p:sp>
          <p:nvSpPr>
            <p:cNvPr id="172070" name="Text Box 41"/>
            <p:cNvSpPr txBox="1">
              <a:spLocks noChangeArrowheads="1"/>
            </p:cNvSpPr>
            <p:nvPr/>
          </p:nvSpPr>
          <p:spPr bwMode="auto">
            <a:xfrm>
              <a:off x="3768" y="2005"/>
              <a:ext cx="5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400" b="1">
                  <a:latin typeface="Times New Roman" panose="02020603050405020304" pitchFamily="18" charset="0"/>
                </a:rPr>
                <a:t>俘获</a:t>
              </a:r>
            </a:p>
          </p:txBody>
        </p:sp>
      </p:grpSp>
      <p:sp>
        <p:nvSpPr>
          <p:cNvPr id="807980" name="Text Box 44"/>
          <p:cNvSpPr txBox="1">
            <a:spLocks noChangeArrowheads="1"/>
          </p:cNvSpPr>
          <p:nvPr/>
        </p:nvSpPr>
        <p:spPr bwMode="auto">
          <a:xfrm>
            <a:off x="3313113" y="6100763"/>
            <a:ext cx="1947862"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spcBef>
                <a:spcPct val="50000"/>
              </a:spcBef>
              <a:buClr>
                <a:schemeClr val="tx1"/>
              </a:buClr>
            </a:pPr>
            <a:r>
              <a:rPr lang="zh-CN" altLang="en-US" sz="1600">
                <a:latin typeface="Times New Roman" panose="02020603050405020304" pitchFamily="18" charset="0"/>
              </a:rPr>
              <a:t>中断与俘获示意图</a:t>
            </a:r>
          </a:p>
        </p:txBody>
      </p:sp>
      <p:sp>
        <p:nvSpPr>
          <p:cNvPr id="807981" name="Rectangle 45"/>
          <p:cNvSpPr>
            <a:spLocks noChangeArrowheads="1"/>
          </p:cNvSpPr>
          <p:nvPr/>
        </p:nvSpPr>
        <p:spPr bwMode="auto">
          <a:xfrm>
            <a:off x="663575" y="500063"/>
            <a:ext cx="54181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800" dirty="0" smtClean="0">
                <a:solidFill>
                  <a:srgbClr val="A50021"/>
                </a:solidFill>
                <a:latin typeface="Times New Roman" panose="02020603050405020304" pitchFamily="18" charset="0"/>
                <a:sym typeface="+mn-ea"/>
              </a:rPr>
              <a:t>(3) </a:t>
            </a:r>
            <a:r>
              <a:rPr lang="zh-CN" altLang="en-US" sz="2800" dirty="0" smtClean="0">
                <a:solidFill>
                  <a:srgbClr val="A50021"/>
                </a:solidFill>
                <a:latin typeface="Times New Roman" panose="02020603050405020304" pitchFamily="18" charset="0"/>
                <a:sym typeface="+mn-ea"/>
              </a:rPr>
              <a:t>按中断来源分类</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7981">
                                            <p:txEl>
                                              <p:pRg st="0" end="0"/>
                                            </p:txEl>
                                          </p:spTgt>
                                        </p:tgtEl>
                                        <p:attrNameLst>
                                          <p:attrName>style.visibility</p:attrName>
                                        </p:attrNameLst>
                                      </p:cBhvr>
                                      <p:to>
                                        <p:strVal val="visible"/>
                                      </p:to>
                                    </p:set>
                                    <p:anim calcmode="lin" valueType="num">
                                      <p:cBhvr additive="base">
                                        <p:cTn id="7" dur="1000" fill="hold"/>
                                        <p:tgtEl>
                                          <p:spTgt spid="807981">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80798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7939">
                                            <p:txEl>
                                              <p:pRg st="0" end="0"/>
                                            </p:txEl>
                                          </p:spTgt>
                                        </p:tgtEl>
                                        <p:attrNameLst>
                                          <p:attrName>style.visibility</p:attrName>
                                        </p:attrNameLst>
                                      </p:cBhvr>
                                      <p:to>
                                        <p:strVal val="visible"/>
                                      </p:to>
                                    </p:set>
                                    <p:anim calcmode="lin" valueType="num">
                                      <p:cBhvr additive="base">
                                        <p:cTn id="13" dur="500" fill="hold"/>
                                        <p:tgtEl>
                                          <p:spTgt spid="8079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07939">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07939">
                                            <p:txEl>
                                              <p:pRg st="1" end="1"/>
                                            </p:txEl>
                                          </p:spTgt>
                                        </p:tgtEl>
                                        <p:attrNameLst>
                                          <p:attrName>style.visibility</p:attrName>
                                        </p:attrNameLst>
                                      </p:cBhvr>
                                      <p:to>
                                        <p:strVal val="visible"/>
                                      </p:to>
                                    </p:set>
                                    <p:anim calcmode="lin" valueType="num">
                                      <p:cBhvr additive="base">
                                        <p:cTn id="17" dur="500" fill="hold"/>
                                        <p:tgtEl>
                                          <p:spTgt spid="807939">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079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07939">
                                            <p:txEl>
                                              <p:pRg st="2" end="2"/>
                                            </p:txEl>
                                          </p:spTgt>
                                        </p:tgtEl>
                                        <p:attrNameLst>
                                          <p:attrName>style.visibility</p:attrName>
                                        </p:attrNameLst>
                                      </p:cBhvr>
                                      <p:to>
                                        <p:strVal val="visible"/>
                                      </p:to>
                                    </p:set>
                                    <p:anim calcmode="lin" valueType="num">
                                      <p:cBhvr additive="base">
                                        <p:cTn id="23" dur="500" fill="hold"/>
                                        <p:tgtEl>
                                          <p:spTgt spid="80793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079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07979"/>
                                        </p:tgtEl>
                                        <p:attrNameLst>
                                          <p:attrName>style.visibility</p:attrName>
                                        </p:attrNameLst>
                                      </p:cBhvr>
                                      <p:to>
                                        <p:strVal val="visible"/>
                                      </p:to>
                                    </p:set>
                                    <p:anim calcmode="lin" valueType="num">
                                      <p:cBhvr additive="base">
                                        <p:cTn id="29" dur="500" fill="hold"/>
                                        <p:tgtEl>
                                          <p:spTgt spid="807979"/>
                                        </p:tgtEl>
                                        <p:attrNameLst>
                                          <p:attrName>ppt_x</p:attrName>
                                        </p:attrNameLst>
                                      </p:cBhvr>
                                      <p:tavLst>
                                        <p:tav tm="0">
                                          <p:val>
                                            <p:strVal val="#ppt_x"/>
                                          </p:val>
                                        </p:tav>
                                        <p:tav tm="100000">
                                          <p:val>
                                            <p:strVal val="#ppt_x"/>
                                          </p:val>
                                        </p:tav>
                                      </p:tavLst>
                                    </p:anim>
                                    <p:anim calcmode="lin" valueType="num">
                                      <p:cBhvr additive="base">
                                        <p:cTn id="30" dur="500" fill="hold"/>
                                        <p:tgtEl>
                                          <p:spTgt spid="80797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7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80" grpId="0"/>
      <p:bldP spid="807981" grpId="0" build="p"/>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
          <p:cNvSpPr>
            <a:spLocks noGrp="1" noChangeArrowheads="1"/>
          </p:cNvSpPr>
          <p:nvPr/>
        </p:nvSpPr>
        <p:spPr bwMode="auto">
          <a:xfrm>
            <a:off x="468313" y="1412875"/>
            <a:ext cx="7488237"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533400" indent="-533400" eaLnBrk="0" hangingPunct="0">
              <a:lnSpc>
                <a:spcPct val="130000"/>
              </a:lnSpc>
              <a:spcBef>
                <a:spcPct val="30000"/>
              </a:spcBef>
              <a:buClr>
                <a:schemeClr val="tx1"/>
              </a:buClr>
              <a:buFontTx/>
              <a:buNone/>
              <a:defRPr/>
            </a:pPr>
            <a:r>
              <a:rPr lang="zh-CN" altLang="en-US" sz="2800" dirty="0">
                <a:solidFill>
                  <a:srgbClr val="A50021"/>
                </a:solidFill>
                <a:effectLst>
                  <a:outerShdw blurRad="38100" dist="38100" dir="2700000" algn="tl">
                    <a:srgbClr val="C0C0C0"/>
                  </a:outerShdw>
                </a:effectLst>
                <a:latin typeface="Times New Roman" panose="02020603050405020304" pitchFamily="18" charset="0"/>
                <a:sym typeface="+mn-ea"/>
              </a:rPr>
              <a:t>中断包含的信息</a:t>
            </a:r>
            <a:endParaRPr lang="en-US" altLang="zh-CN" sz="2800" dirty="0">
              <a:solidFill>
                <a:srgbClr val="A50021"/>
              </a:solidFill>
              <a:effectLst>
                <a:outerShdw blurRad="38100" dist="38100" dir="2700000" algn="tl">
                  <a:srgbClr val="C0C0C0"/>
                </a:outerShdw>
              </a:effectLst>
              <a:latin typeface="Times New Roman" panose="02020603050405020304" pitchFamily="18" charset="0"/>
              <a:sym typeface="+mn-ea"/>
            </a:endParaRPr>
          </a:p>
          <a:p>
            <a:pPr eaLnBrk="0" hangingPunct="0">
              <a:lnSpc>
                <a:spcPct val="90000"/>
              </a:lnSpc>
              <a:buClr>
                <a:schemeClr val="tx1"/>
              </a:buClr>
              <a:defRPr/>
            </a:pPr>
            <a:r>
              <a:rPr lang="zh-CN" altLang="zh-CN" sz="2400" dirty="0" smtClean="0">
                <a:sym typeface="+mn-ea"/>
              </a:rPr>
              <a:t>中断</a:t>
            </a:r>
            <a:r>
              <a:rPr lang="zh-CN" altLang="zh-CN" sz="2400" dirty="0">
                <a:sym typeface="+mn-ea"/>
              </a:rPr>
              <a:t>源</a:t>
            </a:r>
          </a:p>
          <a:p>
            <a:pPr lvl="1" eaLnBrk="0" hangingPunct="0">
              <a:lnSpc>
                <a:spcPct val="90000"/>
              </a:lnSpc>
              <a:buClr>
                <a:schemeClr val="tx1"/>
              </a:buClr>
              <a:defRPr/>
            </a:pPr>
            <a:r>
              <a:rPr lang="zh-CN" altLang="zh-CN" sz="2400" dirty="0">
                <a:sym typeface="+mn-ea"/>
              </a:rPr>
              <a:t>引起中断的事件。</a:t>
            </a:r>
          </a:p>
          <a:p>
            <a:pPr eaLnBrk="0" hangingPunct="0">
              <a:lnSpc>
                <a:spcPct val="90000"/>
              </a:lnSpc>
              <a:buClr>
                <a:schemeClr val="tx1"/>
              </a:buClr>
              <a:defRPr/>
            </a:pPr>
            <a:r>
              <a:rPr lang="zh-CN" altLang="zh-CN" sz="2400" dirty="0">
                <a:sym typeface="+mn-ea"/>
              </a:rPr>
              <a:t>中断寄存器</a:t>
            </a:r>
          </a:p>
          <a:p>
            <a:pPr lvl="1" eaLnBrk="0" hangingPunct="0">
              <a:lnSpc>
                <a:spcPct val="90000"/>
              </a:lnSpc>
              <a:buClr>
                <a:schemeClr val="tx1"/>
              </a:buClr>
              <a:defRPr/>
            </a:pPr>
            <a:r>
              <a:rPr lang="zh-CN" altLang="zh-CN" sz="2400" dirty="0">
                <a:sym typeface="+mn-ea"/>
              </a:rPr>
              <a:t>保存与中断事件相关信息的寄存器。</a:t>
            </a:r>
          </a:p>
          <a:p>
            <a:pPr eaLnBrk="0" hangingPunct="0">
              <a:lnSpc>
                <a:spcPct val="90000"/>
              </a:lnSpc>
              <a:buClr>
                <a:schemeClr val="tx1"/>
              </a:buClr>
              <a:defRPr/>
            </a:pPr>
            <a:r>
              <a:rPr lang="zh-CN" altLang="zh-CN" sz="2400" dirty="0">
                <a:sym typeface="+mn-ea"/>
              </a:rPr>
              <a:t>中断字</a:t>
            </a:r>
          </a:p>
          <a:p>
            <a:pPr lvl="1" eaLnBrk="0" hangingPunct="0">
              <a:lnSpc>
                <a:spcPct val="90000"/>
              </a:lnSpc>
              <a:buClr>
                <a:schemeClr val="tx1"/>
              </a:buClr>
              <a:defRPr/>
            </a:pPr>
            <a:r>
              <a:rPr lang="zh-CN" altLang="zh-CN" sz="2400" dirty="0">
                <a:sym typeface="+mn-ea"/>
              </a:rPr>
              <a:t>中断寄存器的内容。</a:t>
            </a:r>
          </a:p>
          <a:p>
            <a:pPr eaLnBrk="0" hangingPunct="0">
              <a:lnSpc>
                <a:spcPct val="90000"/>
              </a:lnSpc>
              <a:buClr>
                <a:schemeClr val="tx1"/>
              </a:buClr>
              <a:defRPr/>
            </a:pPr>
            <a:endParaRPr lang="zh-CN" altLang="zh-CN" sz="2400" dirty="0">
              <a:solidFill>
                <a:srgbClr val="0000FF"/>
              </a:solidFill>
              <a:sym typeface="+mn-ea"/>
            </a:endParaRPr>
          </a:p>
          <a:p>
            <a:pPr eaLnBrk="0" hangingPunct="0">
              <a:lnSpc>
                <a:spcPct val="90000"/>
              </a:lnSpc>
              <a:buClr>
                <a:schemeClr val="tx1"/>
              </a:buClr>
              <a:defRPr/>
            </a:pPr>
            <a:r>
              <a:rPr lang="zh-CN" altLang="zh-CN" sz="2400" dirty="0">
                <a:solidFill>
                  <a:srgbClr val="0000FF"/>
                </a:solidFill>
                <a:sym typeface="+mn-ea"/>
              </a:rPr>
              <a:t>例：IO中断：设备状态寄存器。</a:t>
            </a:r>
          </a:p>
        </p:txBody>
      </p:sp>
      <p:sp>
        <p:nvSpPr>
          <p:cNvPr id="4" name="矩形 3"/>
          <p:cNvSpPr/>
          <p:nvPr/>
        </p:nvSpPr>
        <p:spPr>
          <a:xfrm>
            <a:off x="5867400" y="1433513"/>
            <a:ext cx="4572000" cy="1760537"/>
          </a:xfrm>
          <a:prstGeom prst="rect">
            <a:avLst/>
          </a:prstGeom>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Clr>
                <a:schemeClr val="tx1"/>
              </a:buClr>
            </a:pPr>
            <a:r>
              <a:rPr lang="zh-CN" altLang="zh-CN" sz="2800">
                <a:solidFill>
                  <a:srgbClr val="A50021"/>
                </a:solidFill>
                <a:effectLst>
                  <a:outerShdw blurRad="38100" dist="38100" dir="2700000" algn="tl">
                    <a:srgbClr val="C0C0C0"/>
                  </a:outerShdw>
                </a:effectLst>
                <a:latin typeface="Times New Roman" panose="02020603050405020304" pitchFamily="18" charset="0"/>
                <a:sym typeface="宋体" panose="02010600030101010101" pitchFamily="2" charset="-122"/>
              </a:rPr>
              <a:t>中断</a:t>
            </a:r>
            <a:r>
              <a:rPr lang="zh-CN" altLang="en-US" sz="2800">
                <a:solidFill>
                  <a:srgbClr val="A50021"/>
                </a:solidFill>
                <a:effectLst>
                  <a:outerShdw blurRad="38100" dist="38100" dir="2700000" algn="tl">
                    <a:srgbClr val="C0C0C0"/>
                  </a:outerShdw>
                </a:effectLst>
                <a:latin typeface="Times New Roman" panose="02020603050405020304" pitchFamily="18" charset="0"/>
                <a:sym typeface="宋体" panose="02010600030101010101" pitchFamily="2" charset="-122"/>
              </a:rPr>
              <a:t>支持</a:t>
            </a:r>
            <a:r>
              <a:rPr lang="zh-CN" altLang="zh-CN" sz="2800">
                <a:solidFill>
                  <a:srgbClr val="A50021"/>
                </a:solidFill>
                <a:effectLst>
                  <a:outerShdw blurRad="38100" dist="38100" dir="2700000" algn="tl">
                    <a:srgbClr val="C0C0C0"/>
                  </a:outerShdw>
                </a:effectLst>
                <a:latin typeface="Times New Roman" panose="02020603050405020304" pitchFamily="18" charset="0"/>
                <a:sym typeface="宋体" panose="02010600030101010101" pitchFamily="2" charset="-122"/>
              </a:rPr>
              <a:t>：</a:t>
            </a:r>
          </a:p>
          <a:p>
            <a:pPr lvl="1">
              <a:spcBef>
                <a:spcPct val="50000"/>
              </a:spcBef>
              <a:buClr>
                <a:schemeClr val="tx1"/>
              </a:buClr>
            </a:pPr>
            <a:r>
              <a:rPr lang="zh-CN" altLang="zh-CN">
                <a:sym typeface="宋体" panose="02010600030101010101" pitchFamily="2" charset="-122"/>
              </a:rPr>
              <a:t>中断装置(硬件)</a:t>
            </a:r>
          </a:p>
          <a:p>
            <a:pPr lvl="1">
              <a:spcBef>
                <a:spcPct val="50000"/>
              </a:spcBef>
              <a:buClr>
                <a:schemeClr val="tx1"/>
              </a:buClr>
            </a:pPr>
            <a:r>
              <a:rPr lang="zh-CN" altLang="zh-CN">
                <a:sym typeface="宋体" panose="02010600030101010101" pitchFamily="2" charset="-122"/>
              </a:rPr>
              <a:t>中断处理程序(软件)</a:t>
            </a:r>
          </a:p>
        </p:txBody>
      </p:sp>
      <p:sp>
        <p:nvSpPr>
          <p:cNvPr id="5" name="Rectangle 5"/>
          <p:cNvSpPr>
            <a:spLocks noChangeArrowheads="1"/>
          </p:cNvSpPr>
          <p:nvPr/>
        </p:nvSpPr>
        <p:spPr bwMode="auto">
          <a:xfrm>
            <a:off x="268288" y="512763"/>
            <a:ext cx="7399337"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2"/>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2"/>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2"/>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dirty="0" smtClean="0">
                <a:solidFill>
                  <a:srgbClr val="FF0000"/>
                </a:solidFill>
                <a:effectLst/>
                <a:latin typeface="Times New Roman" panose="02020603050405020304" pitchFamily="18" charset="0"/>
                <a:sym typeface="+mn-ea"/>
              </a:rPr>
              <a:t>4.3.2. </a:t>
            </a:r>
            <a:r>
              <a:rPr lang="zh-CN" altLang="zh-CN" dirty="0" smtClean="0">
                <a:solidFill>
                  <a:srgbClr val="FF0000"/>
                </a:solidFill>
                <a:effectLst/>
                <a:latin typeface="Times New Roman" panose="02020603050405020304" pitchFamily="18" charset="0"/>
                <a:sym typeface="+mn-ea"/>
              </a:rPr>
              <a:t>向量中断</a:t>
            </a:r>
            <a:r>
              <a:rPr lang="zh-CN" altLang="en-US" dirty="0" smtClean="0">
                <a:solidFill>
                  <a:srgbClr val="FF0000"/>
                </a:solidFill>
                <a:effectLst/>
                <a:latin typeface="Times New Roman" panose="02020603050405020304" pitchFamily="18" charset="0"/>
                <a:sym typeface="+mn-ea"/>
              </a:rPr>
              <a:t>和</a:t>
            </a:r>
            <a:r>
              <a:rPr lang="zh-CN" altLang="en-US" dirty="0" smtClean="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sym typeface="+mn-ea"/>
              </a:rPr>
              <a:t>探询中断</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10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3" name="Rectangle 3"/>
          <p:cNvSpPr>
            <a:spLocks noGrp="1" noChangeArrowheads="1"/>
          </p:cNvSpPr>
          <p:nvPr>
            <p:ph idx="1"/>
          </p:nvPr>
        </p:nvSpPr>
        <p:spPr>
          <a:xfrm>
            <a:off x="254000" y="908050"/>
            <a:ext cx="8278813" cy="2849563"/>
          </a:xfrm>
        </p:spPr>
        <p:txBody>
          <a:bodyPr/>
          <a:lstStyle/>
          <a:p>
            <a:pPr marL="533400" indent="-533400">
              <a:lnSpc>
                <a:spcPct val="115000"/>
              </a:lnSpc>
              <a:spcBef>
                <a:spcPct val="30000"/>
              </a:spcBef>
              <a:buFontTx/>
              <a:buNone/>
              <a:defRPr/>
            </a:pPr>
            <a:r>
              <a:rPr lang="en-US" altLang="zh-CN" b="1" kern="1200" dirty="0" smtClean="0">
                <a:solidFill>
                  <a:srgbClr val="FF0000"/>
                </a:solidFill>
                <a:effectLst>
                  <a:outerShdw blurRad="38100" dist="38100" dir="2700000" algn="tl">
                    <a:srgbClr val="C0C0C0"/>
                  </a:outerShdw>
                </a:effectLst>
              </a:rPr>
              <a:t> </a:t>
            </a:r>
            <a:r>
              <a:rPr lang="zh-CN" altLang="en-US" b="1" kern="1200" dirty="0" smtClean="0">
                <a:solidFill>
                  <a:srgbClr val="FF0000"/>
                </a:solidFill>
                <a:effectLst>
                  <a:outerShdw blurRad="38100" dist="38100" dir="2700000" algn="tl">
                    <a:srgbClr val="C0C0C0"/>
                  </a:outerShdw>
                </a:effectLst>
              </a:rPr>
              <a:t>中断屏蔽</a:t>
            </a:r>
            <a:r>
              <a:rPr lang="zh-CN" altLang="en-US" sz="2400" b="1" kern="1200" dirty="0" smtClean="0">
                <a:effectLst>
                  <a:outerShdw blurRad="38100" dist="38100" dir="2700000" algn="tl">
                    <a:srgbClr val="C0C0C0"/>
                  </a:outerShdw>
                </a:effectLst>
              </a:rPr>
              <a:t>（针对可屏蔽中断而言，如所有</a:t>
            </a:r>
            <a:r>
              <a:rPr lang="en-US" altLang="zh-CN" sz="2400" b="1" kern="1200" dirty="0" smtClean="0">
                <a:effectLst>
                  <a:outerShdw blurRad="38100" dist="38100" dir="2700000" algn="tl">
                    <a:srgbClr val="C0C0C0"/>
                  </a:outerShdw>
                </a:effectLst>
              </a:rPr>
              <a:t>I/O</a:t>
            </a:r>
            <a:r>
              <a:rPr lang="zh-CN" altLang="en-US" sz="2400" b="1" kern="1200" dirty="0" smtClean="0">
                <a:effectLst>
                  <a:outerShdw blurRad="38100" dist="38100" dir="2700000" algn="tl">
                    <a:srgbClr val="C0C0C0"/>
                  </a:outerShdw>
                </a:effectLst>
              </a:rPr>
              <a:t>中断）</a:t>
            </a:r>
            <a:endParaRPr lang="zh-CN" altLang="en-US" sz="2400" b="1" kern="1200" dirty="0">
              <a:effectLst>
                <a:outerShdw blurRad="38100" dist="38100" dir="2700000" algn="tl">
                  <a:srgbClr val="C0C0C0"/>
                </a:outerShdw>
              </a:effectLst>
            </a:endParaRPr>
          </a:p>
          <a:p>
            <a:pPr lvl="1">
              <a:defRPr/>
            </a:pPr>
            <a:r>
              <a:rPr lang="zh-CN" altLang="en-US" sz="2400" b="1" dirty="0">
                <a:cs typeface="+mn-ea"/>
              </a:rPr>
              <a:t>暂时地禁止中断</a:t>
            </a:r>
          </a:p>
          <a:p>
            <a:pPr lvl="2">
              <a:defRPr/>
            </a:pPr>
            <a:r>
              <a:rPr lang="zh-CN" altLang="en-US" b="1" dirty="0">
                <a:cs typeface="+mn-ea"/>
              </a:rPr>
              <a:t>中断信号丢失</a:t>
            </a:r>
          </a:p>
          <a:p>
            <a:pPr lvl="1">
              <a:defRPr/>
            </a:pPr>
            <a:r>
              <a:rPr lang="zh-CN" altLang="en-US" sz="2400" b="1" dirty="0">
                <a:cs typeface="+mn-ea"/>
              </a:rPr>
              <a:t>由特权指令设置中断屏蔽寄存器</a:t>
            </a:r>
          </a:p>
        </p:txBody>
      </p:sp>
      <p:grpSp>
        <p:nvGrpSpPr>
          <p:cNvPr id="2" name="组合 27"/>
          <p:cNvGrpSpPr/>
          <p:nvPr/>
        </p:nvGrpSpPr>
        <p:grpSpPr bwMode="auto">
          <a:xfrm>
            <a:off x="755650" y="3284538"/>
            <a:ext cx="7056438" cy="2209800"/>
            <a:chOff x="683569" y="3413125"/>
            <a:chExt cx="7056783" cy="2209800"/>
          </a:xfrm>
        </p:grpSpPr>
        <p:grpSp>
          <p:nvGrpSpPr>
            <p:cNvPr id="175107" name="Group 93"/>
            <p:cNvGrpSpPr/>
            <p:nvPr/>
          </p:nvGrpSpPr>
          <p:grpSpPr bwMode="auto">
            <a:xfrm>
              <a:off x="2116043" y="3789363"/>
              <a:ext cx="479247" cy="1727200"/>
              <a:chOff x="1791" y="2478"/>
              <a:chExt cx="273" cy="1088"/>
            </a:xfrm>
          </p:grpSpPr>
          <p:sp>
            <p:nvSpPr>
              <p:cNvPr id="175108" name="Rectangle 85"/>
              <p:cNvSpPr>
                <a:spLocks noChangeArrowheads="1"/>
              </p:cNvSpPr>
              <p:nvPr/>
            </p:nvSpPr>
            <p:spPr bwMode="auto">
              <a:xfrm>
                <a:off x="1791" y="2478"/>
                <a:ext cx="273" cy="1088"/>
              </a:xfrm>
              <a:prstGeom prst="rect">
                <a:avLst/>
              </a:prstGeom>
              <a:noFill/>
              <a:ln w="12700" cap="sq">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b="1"/>
              </a:p>
            </p:txBody>
          </p:sp>
          <p:sp>
            <p:nvSpPr>
              <p:cNvPr id="175109" name="Line 86"/>
              <p:cNvSpPr>
                <a:spLocks noChangeShapeType="1"/>
              </p:cNvSpPr>
              <p:nvPr/>
            </p:nvSpPr>
            <p:spPr bwMode="auto">
              <a:xfrm>
                <a:off x="1791" y="2840"/>
                <a:ext cx="273" cy="0"/>
              </a:xfrm>
              <a:prstGeom prst="line">
                <a:avLst/>
              </a:prstGeom>
              <a:noFill/>
              <a:ln w="12700" cap="sq">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10" name="Line 87"/>
              <p:cNvSpPr>
                <a:spLocks noChangeShapeType="1"/>
              </p:cNvSpPr>
              <p:nvPr/>
            </p:nvSpPr>
            <p:spPr bwMode="auto">
              <a:xfrm>
                <a:off x="1791" y="3022"/>
                <a:ext cx="273" cy="0"/>
              </a:xfrm>
              <a:prstGeom prst="line">
                <a:avLst/>
              </a:prstGeom>
              <a:noFill/>
              <a:ln w="12700" cap="sq">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11" name="Line 88"/>
              <p:cNvSpPr>
                <a:spLocks noChangeShapeType="1"/>
              </p:cNvSpPr>
              <p:nvPr/>
            </p:nvSpPr>
            <p:spPr bwMode="auto">
              <a:xfrm>
                <a:off x="1791" y="3203"/>
                <a:ext cx="273" cy="0"/>
              </a:xfrm>
              <a:prstGeom prst="line">
                <a:avLst/>
              </a:prstGeom>
              <a:noFill/>
              <a:ln w="12700" cap="sq">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12" name="Text Box 91"/>
              <p:cNvSpPr txBox="1">
                <a:spLocks noChangeArrowheads="1"/>
              </p:cNvSpPr>
              <p:nvPr/>
            </p:nvSpPr>
            <p:spPr bwMode="auto">
              <a:xfrm>
                <a:off x="1882" y="2783"/>
                <a:ext cx="117"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10800" rIns="0" bIns="10800" anchor="ctr" anchorCtr="1">
                <a:spAutoFit/>
              </a:bodyPr>
              <a:lstStyle/>
              <a:p>
                <a:pPr eaLnBrk="0" hangingPunct="0"/>
                <a:r>
                  <a:rPr lang="en-US" altLang="zh-CN" b="1">
                    <a:solidFill>
                      <a:srgbClr val="010004"/>
                    </a:solidFill>
                    <a:latin typeface="Times New Roman" panose="02020603050405020304" pitchFamily="18" charset="0"/>
                  </a:rPr>
                  <a:t>1</a:t>
                </a:r>
              </a:p>
            </p:txBody>
          </p:sp>
          <p:sp>
            <p:nvSpPr>
              <p:cNvPr id="175113" name="Text Box 92"/>
              <p:cNvSpPr txBox="1">
                <a:spLocks noChangeArrowheads="1"/>
              </p:cNvSpPr>
              <p:nvPr/>
            </p:nvSpPr>
            <p:spPr bwMode="auto">
              <a:xfrm>
                <a:off x="1882" y="2965"/>
                <a:ext cx="117"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10800" rIns="0" bIns="10800" anchor="ctr" anchorCtr="1">
                <a:spAutoFit/>
              </a:bodyPr>
              <a:lstStyle/>
              <a:p>
                <a:pPr eaLnBrk="0" hangingPunct="0"/>
                <a:r>
                  <a:rPr lang="en-US" altLang="zh-CN" b="1">
                    <a:solidFill>
                      <a:srgbClr val="010004"/>
                    </a:solidFill>
                    <a:latin typeface="Times New Roman" panose="02020603050405020304" pitchFamily="18" charset="0"/>
                  </a:rPr>
                  <a:t>1</a:t>
                </a:r>
              </a:p>
            </p:txBody>
          </p:sp>
        </p:grpSp>
        <p:grpSp>
          <p:nvGrpSpPr>
            <p:cNvPr id="175114" name="Group 94"/>
            <p:cNvGrpSpPr/>
            <p:nvPr/>
          </p:nvGrpSpPr>
          <p:grpSpPr bwMode="auto">
            <a:xfrm>
              <a:off x="3300665" y="3789363"/>
              <a:ext cx="479247" cy="1727200"/>
              <a:chOff x="1791" y="2478"/>
              <a:chExt cx="273" cy="1088"/>
            </a:xfrm>
          </p:grpSpPr>
          <p:sp>
            <p:nvSpPr>
              <p:cNvPr id="175115" name="Rectangle 95"/>
              <p:cNvSpPr>
                <a:spLocks noChangeArrowheads="1"/>
              </p:cNvSpPr>
              <p:nvPr/>
            </p:nvSpPr>
            <p:spPr bwMode="auto">
              <a:xfrm>
                <a:off x="1791" y="2478"/>
                <a:ext cx="273" cy="1088"/>
              </a:xfrm>
              <a:prstGeom prst="rect">
                <a:avLst/>
              </a:prstGeom>
              <a:noFill/>
              <a:ln w="12700" cap="sq">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b="1"/>
              </a:p>
            </p:txBody>
          </p:sp>
          <p:sp>
            <p:nvSpPr>
              <p:cNvPr id="175116" name="Line 96"/>
              <p:cNvSpPr>
                <a:spLocks noChangeShapeType="1"/>
              </p:cNvSpPr>
              <p:nvPr/>
            </p:nvSpPr>
            <p:spPr bwMode="auto">
              <a:xfrm>
                <a:off x="1791" y="2840"/>
                <a:ext cx="273" cy="0"/>
              </a:xfrm>
              <a:prstGeom prst="line">
                <a:avLst/>
              </a:prstGeom>
              <a:noFill/>
              <a:ln w="12700" cap="sq">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17" name="Line 97"/>
              <p:cNvSpPr>
                <a:spLocks noChangeShapeType="1"/>
              </p:cNvSpPr>
              <p:nvPr/>
            </p:nvSpPr>
            <p:spPr bwMode="auto">
              <a:xfrm>
                <a:off x="1791" y="3022"/>
                <a:ext cx="273" cy="0"/>
              </a:xfrm>
              <a:prstGeom prst="line">
                <a:avLst/>
              </a:prstGeom>
              <a:noFill/>
              <a:ln w="12700" cap="sq">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18" name="Line 98"/>
              <p:cNvSpPr>
                <a:spLocks noChangeShapeType="1"/>
              </p:cNvSpPr>
              <p:nvPr/>
            </p:nvSpPr>
            <p:spPr bwMode="auto">
              <a:xfrm>
                <a:off x="1791" y="3203"/>
                <a:ext cx="273" cy="0"/>
              </a:xfrm>
              <a:prstGeom prst="line">
                <a:avLst/>
              </a:prstGeom>
              <a:noFill/>
              <a:ln w="12700" cap="sq">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19" name="Text Box 99"/>
              <p:cNvSpPr txBox="1">
                <a:spLocks noChangeArrowheads="1"/>
              </p:cNvSpPr>
              <p:nvPr/>
            </p:nvSpPr>
            <p:spPr bwMode="auto">
              <a:xfrm>
                <a:off x="1882" y="2783"/>
                <a:ext cx="117"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10800" rIns="0" bIns="10800" anchor="ctr" anchorCtr="1">
                <a:spAutoFit/>
              </a:bodyPr>
              <a:lstStyle/>
              <a:p>
                <a:pPr eaLnBrk="0" hangingPunct="0"/>
                <a:r>
                  <a:rPr lang="en-US" altLang="zh-CN" b="1">
                    <a:solidFill>
                      <a:srgbClr val="010004"/>
                    </a:solidFill>
                    <a:latin typeface="Times New Roman" panose="02020603050405020304" pitchFamily="18" charset="0"/>
                  </a:rPr>
                  <a:t>1</a:t>
                </a:r>
              </a:p>
            </p:txBody>
          </p:sp>
          <p:sp>
            <p:nvSpPr>
              <p:cNvPr id="175120" name="Text Box 100"/>
              <p:cNvSpPr txBox="1">
                <a:spLocks noChangeArrowheads="1"/>
              </p:cNvSpPr>
              <p:nvPr/>
            </p:nvSpPr>
            <p:spPr bwMode="auto">
              <a:xfrm>
                <a:off x="1882" y="2965"/>
                <a:ext cx="117"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10800" rIns="0" bIns="10800" anchor="ctr" anchorCtr="1">
                <a:spAutoFit/>
              </a:bodyPr>
              <a:lstStyle/>
              <a:p>
                <a:pPr eaLnBrk="0" hangingPunct="0"/>
                <a:r>
                  <a:rPr lang="en-US" altLang="zh-CN" b="1">
                    <a:solidFill>
                      <a:srgbClr val="010004"/>
                    </a:solidFill>
                    <a:latin typeface="Times New Roman" panose="02020603050405020304" pitchFamily="18" charset="0"/>
                  </a:rPr>
                  <a:t>0</a:t>
                </a:r>
              </a:p>
            </p:txBody>
          </p:sp>
        </p:grpSp>
        <p:sp>
          <p:nvSpPr>
            <p:cNvPr id="175121" name="Line 101"/>
            <p:cNvSpPr>
              <a:spLocks noChangeShapeType="1"/>
            </p:cNvSpPr>
            <p:nvPr/>
          </p:nvSpPr>
          <p:spPr bwMode="auto">
            <a:xfrm>
              <a:off x="1240057" y="4508500"/>
              <a:ext cx="875986" cy="0"/>
            </a:xfrm>
            <a:prstGeom prst="line">
              <a:avLst/>
            </a:prstGeom>
            <a:noFill/>
            <a:ln w="12700" cap="sq">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22" name="Line 102"/>
            <p:cNvSpPr>
              <a:spLocks noChangeShapeType="1"/>
            </p:cNvSpPr>
            <p:nvPr/>
          </p:nvSpPr>
          <p:spPr bwMode="auto">
            <a:xfrm>
              <a:off x="1240057" y="4797425"/>
              <a:ext cx="875986" cy="0"/>
            </a:xfrm>
            <a:prstGeom prst="line">
              <a:avLst/>
            </a:prstGeom>
            <a:noFill/>
            <a:ln w="12700" cap="sq">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23" name="Line 103"/>
            <p:cNvSpPr>
              <a:spLocks noChangeShapeType="1"/>
            </p:cNvSpPr>
            <p:nvPr/>
          </p:nvSpPr>
          <p:spPr bwMode="auto">
            <a:xfrm>
              <a:off x="2595290" y="4508500"/>
              <a:ext cx="635485" cy="0"/>
            </a:xfrm>
            <a:prstGeom prst="line">
              <a:avLst/>
            </a:prstGeom>
            <a:noFill/>
            <a:ln w="12700" cap="sq">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24" name="Line 104"/>
            <p:cNvSpPr>
              <a:spLocks noChangeShapeType="1"/>
            </p:cNvSpPr>
            <p:nvPr/>
          </p:nvSpPr>
          <p:spPr bwMode="auto">
            <a:xfrm>
              <a:off x="2595290" y="4797425"/>
              <a:ext cx="635485" cy="0"/>
            </a:xfrm>
            <a:prstGeom prst="line">
              <a:avLst/>
            </a:prstGeom>
            <a:noFill/>
            <a:ln w="12700" cap="sq">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25" name="Line 105"/>
            <p:cNvSpPr>
              <a:spLocks noChangeShapeType="1"/>
            </p:cNvSpPr>
            <p:nvPr/>
          </p:nvSpPr>
          <p:spPr bwMode="auto">
            <a:xfrm>
              <a:off x="5436096" y="4493294"/>
              <a:ext cx="954983" cy="0"/>
            </a:xfrm>
            <a:prstGeom prst="line">
              <a:avLst/>
            </a:prstGeom>
            <a:noFill/>
            <a:ln w="12700" cap="sq">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126" name="Text Box 113"/>
            <p:cNvSpPr txBox="1">
              <a:spLocks noChangeArrowheads="1"/>
            </p:cNvSpPr>
            <p:nvPr/>
          </p:nvSpPr>
          <p:spPr bwMode="auto">
            <a:xfrm>
              <a:off x="1324320" y="3444875"/>
              <a:ext cx="1427208"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10800" rIns="0" bIns="10800" anchor="ctr" anchorCtr="1">
              <a:spAutoFit/>
            </a:bodyPr>
            <a:lstStyle/>
            <a:p>
              <a:pPr eaLnBrk="0" hangingPunct="0"/>
              <a:r>
                <a:rPr lang="zh-CN" altLang="en-US" sz="2000" b="1">
                  <a:solidFill>
                    <a:srgbClr val="0000FF"/>
                  </a:solidFill>
                  <a:latin typeface="Times New Roman" panose="02020603050405020304" pitchFamily="18" charset="0"/>
                </a:rPr>
                <a:t>中断寄存器</a:t>
              </a:r>
            </a:p>
          </p:txBody>
        </p:sp>
        <p:sp>
          <p:nvSpPr>
            <p:cNvPr id="175127" name="Text Box 114"/>
            <p:cNvSpPr txBox="1">
              <a:spLocks noChangeArrowheads="1"/>
            </p:cNvSpPr>
            <p:nvPr/>
          </p:nvSpPr>
          <p:spPr bwMode="auto">
            <a:xfrm>
              <a:off x="2843808" y="3413125"/>
              <a:ext cx="1427208"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10800" rIns="0" bIns="10800" anchor="ctr" anchorCtr="1">
              <a:spAutoFit/>
            </a:bodyPr>
            <a:lstStyle/>
            <a:p>
              <a:pPr eaLnBrk="0" hangingPunct="0"/>
              <a:r>
                <a:rPr lang="zh-CN" altLang="en-US" sz="2000" b="1">
                  <a:solidFill>
                    <a:srgbClr val="C00000"/>
                  </a:solidFill>
                  <a:latin typeface="Times New Roman" panose="02020603050405020304" pitchFamily="18" charset="0"/>
                </a:rPr>
                <a:t>屏蔽寄存器</a:t>
              </a:r>
            </a:p>
          </p:txBody>
        </p:sp>
        <p:sp>
          <p:nvSpPr>
            <p:cNvPr id="175128" name="Text Box 115"/>
            <p:cNvSpPr txBox="1">
              <a:spLocks noChangeArrowheads="1"/>
            </p:cNvSpPr>
            <p:nvPr/>
          </p:nvSpPr>
          <p:spPr bwMode="auto">
            <a:xfrm>
              <a:off x="6355276" y="4029075"/>
              <a:ext cx="1385076"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10800" rIns="0" bIns="10800" anchor="ctr" anchorCtr="1">
              <a:spAutoFit/>
            </a:bodyPr>
            <a:lstStyle/>
            <a:p>
              <a:pPr eaLnBrk="0" hangingPunct="0"/>
              <a:r>
                <a:rPr lang="zh-CN" altLang="en-US" b="1">
                  <a:solidFill>
                    <a:srgbClr val="010004"/>
                  </a:solidFill>
                  <a:latin typeface="Times New Roman" panose="02020603050405020304" pitchFamily="18" charset="0"/>
                </a:rPr>
                <a:t>（</a:t>
              </a:r>
              <a:r>
                <a:rPr lang="en-US" altLang="zh-CN" b="1">
                  <a:solidFill>
                    <a:srgbClr val="010004"/>
                  </a:solidFill>
                  <a:latin typeface="Times New Roman" panose="02020603050405020304" pitchFamily="18" charset="0"/>
                </a:rPr>
                <a:t>CPU</a:t>
              </a:r>
              <a:r>
                <a:rPr lang="zh-CN" altLang="en-US" b="1">
                  <a:solidFill>
                    <a:srgbClr val="010004"/>
                  </a:solidFill>
                  <a:latin typeface="Times New Roman" panose="02020603050405020304" pitchFamily="18" charset="0"/>
                </a:rPr>
                <a:t>）</a:t>
              </a:r>
            </a:p>
            <a:p>
              <a:pPr eaLnBrk="0" hangingPunct="0"/>
              <a:r>
                <a:rPr lang="zh-CN" altLang="en-US" b="1">
                  <a:solidFill>
                    <a:srgbClr val="010004"/>
                  </a:solidFill>
                  <a:latin typeface="Times New Roman" panose="02020603050405020304" pitchFamily="18" charset="0"/>
                </a:rPr>
                <a:t>中断响应</a:t>
              </a:r>
            </a:p>
          </p:txBody>
        </p:sp>
        <p:sp>
          <p:nvSpPr>
            <p:cNvPr id="175129" name="Text Box 116"/>
            <p:cNvSpPr txBox="1">
              <a:spLocks noChangeArrowheads="1"/>
            </p:cNvSpPr>
            <p:nvPr/>
          </p:nvSpPr>
          <p:spPr bwMode="auto">
            <a:xfrm>
              <a:off x="683569" y="3679825"/>
              <a:ext cx="342319"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10800" rIns="0" bIns="10800" anchor="ctr" anchorCtr="1">
              <a:spAutoFit/>
            </a:bodyPr>
            <a:lstStyle/>
            <a:p>
              <a:pPr eaLnBrk="0" hangingPunct="0"/>
              <a:r>
                <a:rPr lang="zh-CN" altLang="en-US" b="1">
                  <a:solidFill>
                    <a:srgbClr val="010004"/>
                  </a:solidFill>
                  <a:latin typeface="Times New Roman" panose="02020603050405020304" pitchFamily="18" charset="0"/>
                </a:rPr>
                <a:t>中</a:t>
              </a:r>
            </a:p>
            <a:p>
              <a:pPr eaLnBrk="0" hangingPunct="0"/>
              <a:r>
                <a:rPr lang="zh-CN" altLang="en-US" b="1">
                  <a:solidFill>
                    <a:srgbClr val="010004"/>
                  </a:solidFill>
                  <a:latin typeface="Times New Roman" panose="02020603050405020304" pitchFamily="18" charset="0"/>
                </a:rPr>
                <a:t>断</a:t>
              </a:r>
            </a:p>
            <a:p>
              <a:pPr eaLnBrk="0" hangingPunct="0"/>
              <a:r>
                <a:rPr lang="zh-CN" altLang="en-US" b="1">
                  <a:solidFill>
                    <a:srgbClr val="010004"/>
                  </a:solidFill>
                  <a:latin typeface="Times New Roman" panose="02020603050405020304" pitchFamily="18" charset="0"/>
                </a:rPr>
                <a:t>信</a:t>
              </a:r>
            </a:p>
            <a:p>
              <a:pPr eaLnBrk="0" hangingPunct="0"/>
              <a:r>
                <a:rPr lang="zh-CN" altLang="en-US" b="1">
                  <a:solidFill>
                    <a:srgbClr val="010004"/>
                  </a:solidFill>
                  <a:latin typeface="Times New Roman" panose="02020603050405020304" pitchFamily="18" charset="0"/>
                </a:rPr>
                <a:t>号</a:t>
              </a:r>
            </a:p>
          </p:txBody>
        </p:sp>
        <p:grpSp>
          <p:nvGrpSpPr>
            <p:cNvPr id="175130" name="Group 94"/>
            <p:cNvGrpSpPr/>
            <p:nvPr/>
          </p:nvGrpSpPr>
          <p:grpSpPr bwMode="auto">
            <a:xfrm>
              <a:off x="4885176" y="3790032"/>
              <a:ext cx="479247" cy="1727200"/>
              <a:chOff x="1791" y="2478"/>
              <a:chExt cx="273" cy="1088"/>
            </a:xfrm>
          </p:grpSpPr>
          <p:sp>
            <p:nvSpPr>
              <p:cNvPr id="175131" name="Rectangle 95"/>
              <p:cNvSpPr>
                <a:spLocks noChangeArrowheads="1"/>
              </p:cNvSpPr>
              <p:nvPr/>
            </p:nvSpPr>
            <p:spPr bwMode="auto">
              <a:xfrm>
                <a:off x="1791" y="2478"/>
                <a:ext cx="273" cy="1088"/>
              </a:xfrm>
              <a:prstGeom prst="rect">
                <a:avLst/>
              </a:prstGeom>
              <a:noFill/>
              <a:ln w="12700" cap="sq">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b="1"/>
              </a:p>
            </p:txBody>
          </p:sp>
          <p:sp>
            <p:nvSpPr>
              <p:cNvPr id="175132" name="Line 96"/>
              <p:cNvSpPr>
                <a:spLocks noChangeShapeType="1"/>
              </p:cNvSpPr>
              <p:nvPr/>
            </p:nvSpPr>
            <p:spPr bwMode="auto">
              <a:xfrm>
                <a:off x="1791" y="2840"/>
                <a:ext cx="273" cy="0"/>
              </a:xfrm>
              <a:prstGeom prst="line">
                <a:avLst/>
              </a:prstGeom>
              <a:noFill/>
              <a:ln w="12700" cap="sq">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33" name="Line 97"/>
              <p:cNvSpPr>
                <a:spLocks noChangeShapeType="1"/>
              </p:cNvSpPr>
              <p:nvPr/>
            </p:nvSpPr>
            <p:spPr bwMode="auto">
              <a:xfrm>
                <a:off x="1791" y="3022"/>
                <a:ext cx="273" cy="0"/>
              </a:xfrm>
              <a:prstGeom prst="line">
                <a:avLst/>
              </a:prstGeom>
              <a:noFill/>
              <a:ln w="12700" cap="sq">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34" name="Line 98"/>
              <p:cNvSpPr>
                <a:spLocks noChangeShapeType="1"/>
              </p:cNvSpPr>
              <p:nvPr/>
            </p:nvSpPr>
            <p:spPr bwMode="auto">
              <a:xfrm>
                <a:off x="1791" y="3203"/>
                <a:ext cx="273" cy="0"/>
              </a:xfrm>
              <a:prstGeom prst="line">
                <a:avLst/>
              </a:prstGeom>
              <a:noFill/>
              <a:ln w="12700" cap="sq">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5135" name="Text Box 99"/>
              <p:cNvSpPr txBox="1">
                <a:spLocks noChangeArrowheads="1"/>
              </p:cNvSpPr>
              <p:nvPr/>
            </p:nvSpPr>
            <p:spPr bwMode="auto">
              <a:xfrm>
                <a:off x="1818" y="2814"/>
                <a:ext cx="223"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10800" rIns="0" bIns="10800" anchor="ctr" anchorCtr="1">
                <a:spAutoFit/>
              </a:bodyPr>
              <a:lstStyle/>
              <a:p>
                <a:pPr eaLnBrk="0" hangingPunct="0"/>
                <a:r>
                  <a:rPr lang="en-US" altLang="zh-CN" sz="2000" b="1">
                    <a:solidFill>
                      <a:srgbClr val="010004"/>
                    </a:solidFill>
                    <a:latin typeface="Times New Roman" panose="02020603050405020304" pitchFamily="18" charset="0"/>
                  </a:rPr>
                  <a:t>IF</a:t>
                </a:r>
              </a:p>
            </p:txBody>
          </p:sp>
          <p:sp>
            <p:nvSpPr>
              <p:cNvPr id="175136" name="Text Box 100"/>
              <p:cNvSpPr txBox="1">
                <a:spLocks noChangeArrowheads="1"/>
              </p:cNvSpPr>
              <p:nvPr/>
            </p:nvSpPr>
            <p:spPr bwMode="auto">
              <a:xfrm>
                <a:off x="1882" y="2976"/>
                <a:ext cx="11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10800" rIns="0" bIns="10800" anchor="ctr" anchorCtr="1">
                <a:spAutoFit/>
              </a:bodyPr>
              <a:lstStyle/>
              <a:p>
                <a:pPr eaLnBrk="0" hangingPunct="0"/>
                <a:endParaRPr lang="en-US" altLang="zh-CN" b="1">
                  <a:solidFill>
                    <a:srgbClr val="010004"/>
                  </a:solidFill>
                  <a:latin typeface="Times New Roman" panose="02020603050405020304" pitchFamily="18" charset="0"/>
                </a:endParaRPr>
              </a:p>
            </p:txBody>
          </p:sp>
        </p:grpSp>
        <p:sp>
          <p:nvSpPr>
            <p:cNvPr id="175137" name="Text Box 114"/>
            <p:cNvSpPr txBox="1">
              <a:spLocks noChangeArrowheads="1"/>
            </p:cNvSpPr>
            <p:nvPr/>
          </p:nvSpPr>
          <p:spPr bwMode="auto">
            <a:xfrm>
              <a:off x="4498209" y="3413902"/>
              <a:ext cx="1761701" cy="34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10800" rIns="0" bIns="10800" anchor="ctr" anchorCtr="1">
              <a:spAutoFit/>
            </a:bodyPr>
            <a:lstStyle/>
            <a:p>
              <a:pPr eaLnBrk="0" hangingPunct="0"/>
              <a:r>
                <a:rPr lang="en-US" altLang="zh-CN" sz="2000" b="1">
                  <a:solidFill>
                    <a:srgbClr val="002060"/>
                  </a:solidFill>
                  <a:latin typeface="Times New Roman" panose="02020603050405020304" pitchFamily="18" charset="0"/>
                </a:rPr>
                <a:t>Cpu</a:t>
              </a:r>
              <a:r>
                <a:rPr lang="zh-CN" altLang="en-US" sz="2000" b="1">
                  <a:solidFill>
                    <a:srgbClr val="002060"/>
                  </a:solidFill>
                  <a:latin typeface="Times New Roman" panose="02020603050405020304" pitchFamily="18" charset="0"/>
                </a:rPr>
                <a:t>标志寄存器</a:t>
              </a:r>
            </a:p>
          </p:txBody>
        </p:sp>
        <p:sp>
          <p:nvSpPr>
            <p:cNvPr id="175138" name="Line 105"/>
            <p:cNvSpPr>
              <a:spLocks noChangeShapeType="1"/>
            </p:cNvSpPr>
            <p:nvPr/>
          </p:nvSpPr>
          <p:spPr bwMode="auto">
            <a:xfrm>
              <a:off x="3833041" y="4645694"/>
              <a:ext cx="954983" cy="0"/>
            </a:xfrm>
            <a:prstGeom prst="line">
              <a:avLst/>
            </a:prstGeom>
            <a:noFill/>
            <a:ln w="12700" cap="sq">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 name="矩形 60"/>
          <p:cNvSpPr>
            <a:spLocks noChangeArrowheads="1"/>
          </p:cNvSpPr>
          <p:nvPr/>
        </p:nvSpPr>
        <p:spPr bwMode="auto">
          <a:xfrm>
            <a:off x="3203575" y="4076700"/>
            <a:ext cx="2305050" cy="504825"/>
          </a:xfrm>
          <a:prstGeom prst="rect">
            <a:avLst/>
          </a:prstGeom>
          <a:noFill/>
          <a:ln w="28575">
            <a:solidFill>
              <a:srgbClr val="FF0000"/>
            </a:solidFill>
            <a:prstDash val="dash"/>
            <a:round/>
          </a:ln>
          <a:extLst>
            <a:ext uri="{909E8E84-426E-40DD-AFC4-6F175D3DCCD1}">
              <a14:hiddenFill xmlns:a14="http://schemas.microsoft.com/office/drawing/2010/main">
                <a:solidFill>
                  <a:srgbClr val="FFFFFF"/>
                </a:solidFill>
              </a14:hiddenFill>
            </a:ext>
          </a:extLst>
        </p:spPr>
        <p:txBody>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b="1"/>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 calcmode="lin" valueType="num">
                                      <p:cBhvr additive="base">
                                        <p:cTn id="7" dur="1000" fill="hold"/>
                                        <p:tgtEl>
                                          <p:spTgt spid="51203">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5120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anim calcmode="lin" valueType="num">
                                      <p:cBhvr additive="base">
                                        <p:cTn id="11" dur="1000" fill="hold"/>
                                        <p:tgtEl>
                                          <p:spTgt spid="51203">
                                            <p:txEl>
                                              <p:pRg st="2" end="2"/>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5120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1203">
                                            <p:txEl>
                                              <p:pRg st="3" end="3"/>
                                            </p:txEl>
                                          </p:spTgt>
                                        </p:tgtEl>
                                        <p:attrNameLst>
                                          <p:attrName>style.visibility</p:attrName>
                                        </p:attrNameLst>
                                      </p:cBhvr>
                                      <p:to>
                                        <p:strVal val="visible"/>
                                      </p:to>
                                    </p:set>
                                    <p:anim calcmode="lin" valueType="num">
                                      <p:cBhvr additive="base">
                                        <p:cTn id="15" dur="1000" fill="hold"/>
                                        <p:tgtEl>
                                          <p:spTgt spid="51203">
                                            <p:txEl>
                                              <p:pRg st="3" end="3"/>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12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ox(in)">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checkerboard(across)">
                                      <p:cBhvr>
                                        <p:cTn id="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a:xfrm>
            <a:off x="250825" y="981075"/>
            <a:ext cx="7772400" cy="1943100"/>
          </a:xfrm>
        </p:spPr>
        <p:txBody>
          <a:bodyPr/>
          <a:lstStyle/>
          <a:p>
            <a:pPr marL="0" indent="0">
              <a:lnSpc>
                <a:spcPct val="90000"/>
              </a:lnSpc>
              <a:buFontTx/>
              <a:buNone/>
            </a:pPr>
            <a:r>
              <a:rPr lang="zh-CN" altLang="en-US" b="1" smtClean="0">
                <a:solidFill>
                  <a:srgbClr val="FF0000"/>
                </a:solidFill>
              </a:rPr>
              <a:t>中断优先级</a:t>
            </a:r>
          </a:p>
          <a:p>
            <a:pPr lvl="1">
              <a:lnSpc>
                <a:spcPct val="90000"/>
              </a:lnSpc>
            </a:pPr>
            <a:r>
              <a:rPr lang="zh-CN" altLang="en-US" b="1" smtClean="0"/>
              <a:t>规定对同时到达中断的处理顺序</a:t>
            </a:r>
          </a:p>
          <a:p>
            <a:pPr lvl="2">
              <a:lnSpc>
                <a:spcPct val="90000"/>
              </a:lnSpc>
            </a:pPr>
            <a:r>
              <a:rPr lang="zh-CN" altLang="en-US" b="1" smtClean="0"/>
              <a:t>优先处理高优先级中断</a:t>
            </a:r>
          </a:p>
          <a:p>
            <a:pPr lvl="2">
              <a:lnSpc>
                <a:spcPct val="90000"/>
              </a:lnSpc>
            </a:pPr>
            <a:r>
              <a:rPr lang="zh-CN" altLang="en-US" b="1" smtClean="0"/>
              <a:t>同级中断根据任意的顺序</a:t>
            </a:r>
          </a:p>
        </p:txBody>
      </p:sp>
      <p:grpSp>
        <p:nvGrpSpPr>
          <p:cNvPr id="176130" name="Group 14"/>
          <p:cNvGrpSpPr/>
          <p:nvPr/>
        </p:nvGrpSpPr>
        <p:grpSpPr bwMode="auto">
          <a:xfrm>
            <a:off x="1619250" y="2924175"/>
            <a:ext cx="4873625" cy="3692525"/>
            <a:chOff x="1140" y="1850"/>
            <a:chExt cx="3070" cy="2326"/>
          </a:xfrm>
        </p:grpSpPr>
        <p:sp>
          <p:nvSpPr>
            <p:cNvPr id="176131" name="Line 5"/>
            <p:cNvSpPr>
              <a:spLocks noChangeShapeType="1"/>
            </p:cNvSpPr>
            <p:nvPr/>
          </p:nvSpPr>
          <p:spPr bwMode="auto">
            <a:xfrm>
              <a:off x="2640" y="2448"/>
              <a:ext cx="0" cy="864"/>
            </a:xfrm>
            <a:prstGeom prst="line">
              <a:avLst/>
            </a:prstGeom>
            <a:noFill/>
            <a:ln w="28575" cap="sq">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76132" name="Line 6"/>
            <p:cNvSpPr>
              <a:spLocks noChangeShapeType="1"/>
            </p:cNvSpPr>
            <p:nvPr/>
          </p:nvSpPr>
          <p:spPr bwMode="auto">
            <a:xfrm>
              <a:off x="2640" y="3408"/>
              <a:ext cx="0" cy="768"/>
            </a:xfrm>
            <a:prstGeom prst="line">
              <a:avLst/>
            </a:prstGeom>
            <a:noFill/>
            <a:ln w="28575" cap="sq">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76133" name="Line 7"/>
            <p:cNvSpPr>
              <a:spLocks noChangeShapeType="1"/>
            </p:cNvSpPr>
            <p:nvPr/>
          </p:nvSpPr>
          <p:spPr bwMode="auto">
            <a:xfrm>
              <a:off x="3744" y="2400"/>
              <a:ext cx="0" cy="1584"/>
            </a:xfrm>
            <a:prstGeom prst="line">
              <a:avLst/>
            </a:prstGeom>
            <a:noFill/>
            <a:ln w="28575" cap="sq">
              <a:solidFill>
                <a:srgbClr val="FF33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76134" name="Line 8"/>
            <p:cNvSpPr>
              <a:spLocks noChangeShapeType="1"/>
            </p:cNvSpPr>
            <p:nvPr/>
          </p:nvSpPr>
          <p:spPr bwMode="auto">
            <a:xfrm flipV="1">
              <a:off x="2640" y="2352"/>
              <a:ext cx="1104" cy="960"/>
            </a:xfrm>
            <a:prstGeom prst="line">
              <a:avLst/>
            </a:prstGeom>
            <a:noFill/>
            <a:ln w="28575">
              <a:solidFill>
                <a:srgbClr val="FF3300"/>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76135" name="Line 9"/>
            <p:cNvSpPr>
              <a:spLocks noChangeShapeType="1"/>
            </p:cNvSpPr>
            <p:nvPr/>
          </p:nvSpPr>
          <p:spPr bwMode="auto">
            <a:xfrm flipH="1" flipV="1">
              <a:off x="2640" y="3408"/>
              <a:ext cx="1104" cy="576"/>
            </a:xfrm>
            <a:prstGeom prst="line">
              <a:avLst/>
            </a:prstGeom>
            <a:noFill/>
            <a:ln w="28575">
              <a:solidFill>
                <a:srgbClr val="FF3300"/>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76136" name="AutoShape 10"/>
            <p:cNvSpPr>
              <a:spLocks noChangeArrowheads="1"/>
            </p:cNvSpPr>
            <p:nvPr/>
          </p:nvSpPr>
          <p:spPr bwMode="auto">
            <a:xfrm>
              <a:off x="1140" y="2710"/>
              <a:ext cx="1301" cy="772"/>
            </a:xfrm>
            <a:prstGeom prst="wedgeEllipseCallout">
              <a:avLst>
                <a:gd name="adj1" fmla="val 65014"/>
                <a:gd name="adj2" fmla="val 34370"/>
              </a:avLst>
            </a:prstGeom>
            <a:noFill/>
            <a:ln w="12700" cap="sq">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p>
              <a:pPr eaLnBrk="0" hangingPunct="0"/>
              <a:r>
                <a:rPr lang="zh-CN" altLang="en-US" b="1">
                  <a:solidFill>
                    <a:srgbClr val="FF3300"/>
                  </a:solidFill>
                  <a:latin typeface="Times New Roman" panose="02020603050405020304" pitchFamily="18" charset="0"/>
                </a:rPr>
                <a:t>多个中断同时发生</a:t>
              </a:r>
            </a:p>
          </p:txBody>
        </p:sp>
        <p:sp>
          <p:nvSpPr>
            <p:cNvPr id="176137" name="Text Box 11"/>
            <p:cNvSpPr txBox="1">
              <a:spLocks noChangeArrowheads="1"/>
            </p:cNvSpPr>
            <p:nvPr/>
          </p:nvSpPr>
          <p:spPr bwMode="auto">
            <a:xfrm>
              <a:off x="2253" y="1850"/>
              <a:ext cx="888"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nchor="ctr" anchorCtr="1">
              <a:spAutoFit/>
            </a:bodyPr>
            <a:lstStyle/>
            <a:p>
              <a:pPr eaLnBrk="0" hangingPunct="0"/>
              <a:r>
                <a:rPr lang="zh-CN" altLang="en-US" b="1">
                  <a:latin typeface="Times New Roman" panose="02020603050405020304" pitchFamily="18" charset="0"/>
                </a:rPr>
                <a:t>正在执行的指令流</a:t>
              </a:r>
            </a:p>
          </p:txBody>
        </p:sp>
        <p:sp>
          <p:nvSpPr>
            <p:cNvPr id="176138" name="Text Box 12"/>
            <p:cNvSpPr txBox="1">
              <a:spLocks noChangeArrowheads="1"/>
            </p:cNvSpPr>
            <p:nvPr/>
          </p:nvSpPr>
          <p:spPr bwMode="auto">
            <a:xfrm>
              <a:off x="3348" y="2661"/>
              <a:ext cx="862" cy="460"/>
            </a:xfrm>
            <a:prstGeom prst="rect">
              <a:avLst/>
            </a:prstGeom>
            <a:solidFill>
              <a:srgbClr val="FFFFCC"/>
            </a:solidFill>
            <a:ln w="12700" cap="sq">
              <a:solidFill>
                <a:srgbClr val="000000"/>
              </a:solidFill>
              <a:miter lim="800000"/>
              <a:headEnd type="none" w="sm" len="sm"/>
              <a:tailEnd type="none" w="sm" len="sm"/>
            </a:ln>
          </p:spPr>
          <p:txBody>
            <a:bodyPr lIns="18000" tIns="10800" rIns="18000" bIns="10800" anchor="ctr" anchorCtr="1">
              <a:spAutoFit/>
            </a:bodyPr>
            <a:lstStyle/>
            <a:p>
              <a:pPr eaLnBrk="0" hangingPunct="0"/>
              <a:r>
                <a:rPr lang="zh-CN" altLang="en-US" sz="2000" b="1">
                  <a:latin typeface="Times New Roman" panose="02020603050405020304" pitchFamily="18" charset="0"/>
                </a:rPr>
                <a:t>处理高优先级中断</a:t>
              </a:r>
            </a:p>
          </p:txBody>
        </p:sp>
        <p:sp>
          <p:nvSpPr>
            <p:cNvPr id="176139" name="Text Box 13"/>
            <p:cNvSpPr txBox="1">
              <a:spLocks noChangeArrowheads="1"/>
            </p:cNvSpPr>
            <p:nvPr/>
          </p:nvSpPr>
          <p:spPr bwMode="auto">
            <a:xfrm>
              <a:off x="3348" y="3337"/>
              <a:ext cx="862" cy="460"/>
            </a:xfrm>
            <a:prstGeom prst="rect">
              <a:avLst/>
            </a:prstGeom>
            <a:solidFill>
              <a:srgbClr val="FFFFCC"/>
            </a:solidFill>
            <a:ln w="12700" cap="sq">
              <a:solidFill>
                <a:srgbClr val="000000"/>
              </a:solidFill>
              <a:miter lim="800000"/>
              <a:headEnd type="none" w="sm" len="sm"/>
              <a:tailEnd type="none" w="sm" len="sm"/>
            </a:ln>
          </p:spPr>
          <p:txBody>
            <a:bodyPr lIns="18000" tIns="10800" rIns="18000" bIns="10800" anchor="ctr" anchorCtr="1">
              <a:spAutoFit/>
            </a:bodyPr>
            <a:lstStyle/>
            <a:p>
              <a:pPr eaLnBrk="0" hangingPunct="0"/>
              <a:r>
                <a:rPr lang="zh-CN" altLang="en-US" sz="2000" b="1">
                  <a:latin typeface="Times New Roman" panose="02020603050405020304" pitchFamily="18" charset="0"/>
                </a:rPr>
                <a:t>处理低优先级中断      </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 calcmode="lin" valueType="num">
                                      <p:cBhvr additive="base">
                                        <p:cTn id="7" dur="1000" fill="hold"/>
                                        <p:tgtEl>
                                          <p:spTgt spid="53251">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5325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anim calcmode="lin" valueType="num">
                                      <p:cBhvr additive="base">
                                        <p:cTn id="11" dur="1000" fill="hold"/>
                                        <p:tgtEl>
                                          <p:spTgt spid="53251">
                                            <p:txEl>
                                              <p:pRg st="2" end="2"/>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53251">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anim calcmode="lin" valueType="num">
                                      <p:cBhvr additive="base">
                                        <p:cTn id="15" dur="1000" fill="hold"/>
                                        <p:tgtEl>
                                          <p:spTgt spid="53251">
                                            <p:txEl>
                                              <p:pRg st="3" end="3"/>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325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7153" name="Rectangle 3"/>
          <p:cNvSpPr>
            <a:spLocks noGrp="1" noChangeArrowheads="1"/>
          </p:cNvSpPr>
          <p:nvPr>
            <p:ph idx="1"/>
          </p:nvPr>
        </p:nvSpPr>
        <p:spPr>
          <a:xfrm>
            <a:off x="250825" y="850900"/>
            <a:ext cx="7772400" cy="1641475"/>
          </a:xfrm>
        </p:spPr>
        <p:txBody>
          <a:bodyPr/>
          <a:lstStyle/>
          <a:p>
            <a:pPr marL="0" indent="0">
              <a:buFontTx/>
              <a:buNone/>
            </a:pPr>
            <a:r>
              <a:rPr lang="en-US" altLang="zh-CN" b="1" smtClean="0">
                <a:solidFill>
                  <a:srgbClr val="FF0000"/>
                </a:solidFill>
              </a:rPr>
              <a:t>5. </a:t>
            </a:r>
            <a:r>
              <a:rPr lang="zh-CN" altLang="en-US" b="1" smtClean="0">
                <a:solidFill>
                  <a:srgbClr val="FF0000"/>
                </a:solidFill>
              </a:rPr>
              <a:t>中断嵌套处理</a:t>
            </a:r>
          </a:p>
          <a:p>
            <a:pPr lvl="1"/>
            <a:r>
              <a:rPr lang="zh-CN" altLang="en-US" sz="2400" b="1" smtClean="0"/>
              <a:t>在处理低优先级中断时允许高优先级中断发生</a:t>
            </a:r>
          </a:p>
          <a:p>
            <a:pPr lvl="1"/>
            <a:r>
              <a:rPr lang="zh-CN" altLang="en-US" sz="2400" b="1" smtClean="0"/>
              <a:t>保证高优先级中断被及时处理</a:t>
            </a:r>
          </a:p>
        </p:txBody>
      </p:sp>
      <p:sp>
        <p:nvSpPr>
          <p:cNvPr id="177154" name="Rectangle 8"/>
          <p:cNvSpPr>
            <a:spLocks noChangeArrowheads="1"/>
          </p:cNvSpPr>
          <p:nvPr/>
        </p:nvSpPr>
        <p:spPr bwMode="auto">
          <a:xfrm>
            <a:off x="111125" y="260350"/>
            <a:ext cx="491013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pPr>
            <a:r>
              <a:rPr lang="zh-CN" altLang="en-US" sz="3600" b="1">
                <a:solidFill>
                  <a:srgbClr val="0000FF"/>
                </a:solidFill>
              </a:rPr>
              <a:t>四</a:t>
            </a:r>
            <a:r>
              <a:rPr lang="en-US" altLang="zh-CN" sz="3600" b="1">
                <a:solidFill>
                  <a:srgbClr val="0000FF"/>
                </a:solidFill>
              </a:rPr>
              <a:t>. </a:t>
            </a:r>
            <a:r>
              <a:rPr lang="zh-CN" altLang="en-US" sz="3600" b="1">
                <a:solidFill>
                  <a:srgbClr val="0000FF"/>
                </a:solidFill>
              </a:rPr>
              <a:t>中断及其处理</a:t>
            </a:r>
          </a:p>
        </p:txBody>
      </p:sp>
      <p:sp>
        <p:nvSpPr>
          <p:cNvPr id="42" name="Line 4"/>
          <p:cNvSpPr>
            <a:spLocks noChangeShapeType="1"/>
          </p:cNvSpPr>
          <p:nvPr/>
        </p:nvSpPr>
        <p:spPr bwMode="auto">
          <a:xfrm>
            <a:off x="3695700" y="3352800"/>
            <a:ext cx="0" cy="947738"/>
          </a:xfrm>
          <a:prstGeom prst="line">
            <a:avLst/>
          </a:prstGeom>
          <a:noFill/>
          <a:ln w="28575" cap="sq">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43" name="Line 5"/>
          <p:cNvSpPr>
            <a:spLocks noChangeShapeType="1"/>
          </p:cNvSpPr>
          <p:nvPr/>
        </p:nvSpPr>
        <p:spPr bwMode="auto">
          <a:xfrm>
            <a:off x="3695700" y="4406900"/>
            <a:ext cx="0" cy="841375"/>
          </a:xfrm>
          <a:prstGeom prst="line">
            <a:avLst/>
          </a:prstGeom>
          <a:noFill/>
          <a:ln w="28575" cap="sq">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44" name="AutoShape 9"/>
          <p:cNvSpPr>
            <a:spLocks noChangeArrowheads="1"/>
          </p:cNvSpPr>
          <p:nvPr/>
        </p:nvSpPr>
        <p:spPr bwMode="auto">
          <a:xfrm>
            <a:off x="611188" y="3235325"/>
            <a:ext cx="2244725" cy="884238"/>
          </a:xfrm>
          <a:prstGeom prst="wedgeEllipseCallout">
            <a:avLst>
              <a:gd name="adj1" fmla="val 85940"/>
              <a:gd name="adj2" fmla="val 79157"/>
            </a:avLst>
          </a:prstGeom>
          <a:noFill/>
          <a:ln w="38100">
            <a:solidFill>
              <a:srgbClr val="7030A0"/>
            </a:solidFill>
            <a:prstDash val="dash"/>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pPr eaLnBrk="0" hangingPunct="0"/>
            <a:r>
              <a:rPr lang="zh-CN" altLang="en-US" sz="1800" b="1"/>
              <a:t>发生低优先级中断</a:t>
            </a:r>
          </a:p>
        </p:txBody>
      </p:sp>
      <p:sp>
        <p:nvSpPr>
          <p:cNvPr id="45" name="Text Box 10"/>
          <p:cNvSpPr txBox="1">
            <a:spLocks noChangeArrowheads="1"/>
          </p:cNvSpPr>
          <p:nvPr/>
        </p:nvSpPr>
        <p:spPr bwMode="auto">
          <a:xfrm>
            <a:off x="3113088" y="2708275"/>
            <a:ext cx="1274762"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nchor="ctr" anchorCtr="1">
            <a:spAutoFit/>
          </a:bodyPr>
          <a:lstStyle/>
          <a:p>
            <a:pPr eaLnBrk="0" hangingPunct="0"/>
            <a:r>
              <a:rPr lang="zh-CN" altLang="en-US" sz="1800" b="1">
                <a:latin typeface="Times New Roman" panose="02020603050405020304" pitchFamily="18" charset="0"/>
              </a:rPr>
              <a:t>正在执行的指令流</a:t>
            </a:r>
          </a:p>
        </p:txBody>
      </p:sp>
      <p:sp>
        <p:nvSpPr>
          <p:cNvPr id="47" name="Line 7"/>
          <p:cNvSpPr>
            <a:spLocks noChangeShapeType="1"/>
          </p:cNvSpPr>
          <p:nvPr/>
        </p:nvSpPr>
        <p:spPr bwMode="auto">
          <a:xfrm flipV="1">
            <a:off x="3708400" y="3641725"/>
            <a:ext cx="1763713" cy="579438"/>
          </a:xfrm>
          <a:prstGeom prst="line">
            <a:avLst/>
          </a:prstGeom>
          <a:noFill/>
          <a:ln w="38100">
            <a:solidFill>
              <a:srgbClr val="7030A0"/>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48" name="Text Box 12"/>
          <p:cNvSpPr txBox="1">
            <a:spLocks noChangeArrowheads="1"/>
          </p:cNvSpPr>
          <p:nvPr/>
        </p:nvSpPr>
        <p:spPr bwMode="auto">
          <a:xfrm>
            <a:off x="4608513" y="2922588"/>
            <a:ext cx="1709737" cy="630237"/>
          </a:xfrm>
          <a:prstGeom prst="rect">
            <a:avLst/>
          </a:prstGeom>
          <a:solidFill>
            <a:srgbClr val="FFFFCC"/>
          </a:solidFill>
          <a:ln w="12700" cap="sq">
            <a:solidFill>
              <a:srgbClr val="000000"/>
            </a:solidFill>
            <a:miter lim="800000"/>
            <a:headEnd type="none" w="sm" len="sm"/>
            <a:tailEnd type="none" w="sm" len="sm"/>
          </a:ln>
        </p:spPr>
        <p:txBody>
          <a:bodyPr lIns="18000" tIns="10800" rIns="18000" bIns="10800" anchor="ctr" anchorCtr="1">
            <a:spAutoFit/>
          </a:bodyPr>
          <a:lstStyle/>
          <a:p>
            <a:pPr eaLnBrk="0" hangingPunct="0"/>
            <a:r>
              <a:rPr lang="zh-CN" altLang="en-US" sz="1800" b="1">
                <a:latin typeface="Times New Roman" panose="02020603050405020304" pitchFamily="18" charset="0"/>
              </a:rPr>
              <a:t>低优先级中断处理程序</a:t>
            </a:r>
          </a:p>
        </p:txBody>
      </p:sp>
      <p:sp>
        <p:nvSpPr>
          <p:cNvPr id="49" name="Line 6"/>
          <p:cNvSpPr>
            <a:spLocks noChangeShapeType="1"/>
          </p:cNvSpPr>
          <p:nvPr/>
        </p:nvSpPr>
        <p:spPr bwMode="auto">
          <a:xfrm>
            <a:off x="5540375" y="3716338"/>
            <a:ext cx="0" cy="631825"/>
          </a:xfrm>
          <a:prstGeom prst="line">
            <a:avLst/>
          </a:prstGeom>
          <a:noFill/>
          <a:ln w="38100">
            <a:solidFill>
              <a:srgbClr val="7030A0"/>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cxnSp>
        <p:nvCxnSpPr>
          <p:cNvPr id="50" name="直接连接符 49"/>
          <p:cNvCxnSpPr>
            <a:cxnSpLocks noChangeShapeType="1"/>
          </p:cNvCxnSpPr>
          <p:nvPr/>
        </p:nvCxnSpPr>
        <p:spPr bwMode="auto">
          <a:xfrm>
            <a:off x="5292725" y="4365625"/>
            <a:ext cx="431800" cy="0"/>
          </a:xfrm>
          <a:prstGeom prst="line">
            <a:avLst/>
          </a:prstGeom>
          <a:noFill/>
          <a:ln w="76200">
            <a:solidFill>
              <a:srgbClr val="0000FF"/>
            </a:solidFill>
            <a:round/>
          </a:ln>
          <a:extLst>
            <a:ext uri="{909E8E84-426E-40DD-AFC4-6F175D3DCCD1}">
              <a14:hiddenFill xmlns:a14="http://schemas.microsoft.com/office/drawing/2010/main">
                <a:noFill/>
              </a14:hiddenFill>
            </a:ext>
          </a:extLst>
        </p:spPr>
      </p:cxnSp>
      <p:sp>
        <p:nvSpPr>
          <p:cNvPr id="51" name="AutoShape 17"/>
          <p:cNvSpPr>
            <a:spLocks noChangeArrowheads="1"/>
          </p:cNvSpPr>
          <p:nvPr/>
        </p:nvSpPr>
        <p:spPr bwMode="auto">
          <a:xfrm>
            <a:off x="971550" y="4508500"/>
            <a:ext cx="2160588" cy="927100"/>
          </a:xfrm>
          <a:prstGeom prst="wedgeEllipseCallout">
            <a:avLst>
              <a:gd name="adj1" fmla="val 158273"/>
              <a:gd name="adj2" fmla="val -60898"/>
            </a:avLst>
          </a:prstGeom>
          <a:noFill/>
          <a:ln w="12700" cap="sq">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18000" tIns="10800" rIns="18000" bIns="10800" anchor="ctr">
            <a:spAutoFit/>
          </a:bodyPr>
          <a:lstStyle/>
          <a:p>
            <a:pPr eaLnBrk="0" hangingPunct="0"/>
            <a:r>
              <a:rPr lang="zh-CN" altLang="en-US" sz="1800" b="1">
                <a:solidFill>
                  <a:srgbClr val="FF3300"/>
                </a:solidFill>
                <a:latin typeface="Times New Roman" panose="02020603050405020304" pitchFamily="18" charset="0"/>
                <a:ea typeface="楷体_GB2312" panose="02010609030101010101" charset="-122"/>
                <a:cs typeface="楷体_GB2312" panose="02010609030101010101" charset="-122"/>
              </a:rPr>
              <a:t>发生高优先级中断</a:t>
            </a:r>
          </a:p>
        </p:txBody>
      </p:sp>
      <p:sp>
        <p:nvSpPr>
          <p:cNvPr id="52" name="Text Box 11"/>
          <p:cNvSpPr txBox="1">
            <a:spLocks noChangeArrowheads="1"/>
          </p:cNvSpPr>
          <p:nvPr/>
        </p:nvSpPr>
        <p:spPr bwMode="auto">
          <a:xfrm>
            <a:off x="6580188" y="3230563"/>
            <a:ext cx="1827212" cy="630237"/>
          </a:xfrm>
          <a:prstGeom prst="rect">
            <a:avLst/>
          </a:prstGeom>
          <a:solidFill>
            <a:srgbClr val="FFFFCC"/>
          </a:solidFill>
          <a:ln w="12700" cap="sq">
            <a:solidFill>
              <a:srgbClr val="000000"/>
            </a:solidFill>
            <a:miter lim="800000"/>
            <a:headEnd type="none" w="sm" len="sm"/>
            <a:tailEnd type="none" w="sm" len="sm"/>
          </a:ln>
        </p:spPr>
        <p:txBody>
          <a:bodyPr lIns="18000" tIns="10800" rIns="18000" bIns="10800" anchor="ctr" anchorCtr="1">
            <a:spAutoFit/>
          </a:bodyPr>
          <a:lstStyle/>
          <a:p>
            <a:pPr eaLnBrk="0" hangingPunct="0"/>
            <a:r>
              <a:rPr lang="zh-CN" altLang="en-US" sz="1800" b="1">
                <a:latin typeface="Times New Roman" panose="02020603050405020304" pitchFamily="18" charset="0"/>
              </a:rPr>
              <a:t>高优先级中断处理程序</a:t>
            </a:r>
          </a:p>
        </p:txBody>
      </p:sp>
      <p:sp>
        <p:nvSpPr>
          <p:cNvPr id="53" name="Line 14"/>
          <p:cNvSpPr>
            <a:spLocks noChangeShapeType="1"/>
          </p:cNvSpPr>
          <p:nvPr/>
        </p:nvSpPr>
        <p:spPr bwMode="auto">
          <a:xfrm flipV="1">
            <a:off x="5580063" y="3892550"/>
            <a:ext cx="1762125" cy="473075"/>
          </a:xfrm>
          <a:prstGeom prst="line">
            <a:avLst/>
          </a:prstGeom>
          <a:noFill/>
          <a:ln w="28575">
            <a:solidFill>
              <a:srgbClr val="FF3300"/>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4" name="Line 13"/>
          <p:cNvSpPr>
            <a:spLocks noChangeShapeType="1"/>
          </p:cNvSpPr>
          <p:nvPr/>
        </p:nvSpPr>
        <p:spPr bwMode="auto">
          <a:xfrm>
            <a:off x="7421563" y="3946525"/>
            <a:ext cx="0" cy="895350"/>
          </a:xfrm>
          <a:prstGeom prst="line">
            <a:avLst/>
          </a:prstGeom>
          <a:noFill/>
          <a:ln w="38100" cap="sq">
            <a:solidFill>
              <a:srgbClr val="FF33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5" name="Line 15"/>
          <p:cNvSpPr>
            <a:spLocks noChangeShapeType="1"/>
          </p:cNvSpPr>
          <p:nvPr/>
        </p:nvSpPr>
        <p:spPr bwMode="auto">
          <a:xfrm flipH="1" flipV="1">
            <a:off x="5580063" y="4578350"/>
            <a:ext cx="1841500" cy="263525"/>
          </a:xfrm>
          <a:prstGeom prst="line">
            <a:avLst/>
          </a:prstGeom>
          <a:noFill/>
          <a:ln w="38100">
            <a:solidFill>
              <a:srgbClr val="FF3300"/>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6" name="Line 16"/>
          <p:cNvSpPr>
            <a:spLocks noChangeShapeType="1"/>
          </p:cNvSpPr>
          <p:nvPr/>
        </p:nvSpPr>
        <p:spPr bwMode="auto">
          <a:xfrm>
            <a:off x="5540375" y="4630738"/>
            <a:ext cx="0" cy="527050"/>
          </a:xfrm>
          <a:prstGeom prst="line">
            <a:avLst/>
          </a:prstGeom>
          <a:noFill/>
          <a:ln w="28575">
            <a:solidFill>
              <a:srgbClr val="7030A0"/>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7" name="Line 8"/>
          <p:cNvSpPr>
            <a:spLocks noChangeShapeType="1"/>
          </p:cNvSpPr>
          <p:nvPr/>
        </p:nvSpPr>
        <p:spPr bwMode="auto">
          <a:xfrm flipH="1" flipV="1">
            <a:off x="3695700" y="4406900"/>
            <a:ext cx="1844675" cy="631825"/>
          </a:xfrm>
          <a:prstGeom prst="line">
            <a:avLst/>
          </a:prstGeom>
          <a:noFill/>
          <a:ln w="28575">
            <a:solidFill>
              <a:srgbClr val="7030A0"/>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ox(in)">
                                      <p:cBhvr>
                                        <p:cTn id="7" dur="500"/>
                                        <p:tgtEl>
                                          <p:spTgt spid="4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ox(in)">
                                      <p:cBhvr>
                                        <p:cTn id="10" dur="500"/>
                                        <p:tgtEl>
                                          <p:spTgt spid="4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ox(in)">
                                      <p:cBhvr>
                                        <p:cTn id="13" dur="500"/>
                                        <p:tgtEl>
                                          <p:spTgt spid="4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box(in)">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box(in)">
                                      <p:cBhvr>
                                        <p:cTn id="21" dur="500"/>
                                        <p:tgtEl>
                                          <p:spTgt spid="47"/>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box(in)">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box(in)">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ox(in)">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box(in)">
                                      <p:cBhvr>
                                        <p:cTn id="39" dur="500"/>
                                        <p:tgtEl>
                                          <p:spTgt spid="51"/>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ox(in)">
                                      <p:cBhvr>
                                        <p:cTn id="44" dur="500"/>
                                        <p:tgtEl>
                                          <p:spTgt spid="52"/>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ox(in)">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box(in)">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box(in)">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box(in)">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box(in)">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p:bldP spid="47" grpId="0" animBg="1"/>
      <p:bldP spid="48" grpId="0" animBg="1"/>
      <p:bldP spid="49" grpId="0" animBg="1"/>
      <p:bldP spid="51" grpId="0" animBg="1"/>
      <p:bldP spid="52" grpId="0" animBg="1"/>
      <p:bldP spid="53" grpId="0" animBg="1"/>
      <p:bldP spid="54" grpId="0" animBg="1"/>
      <p:bldP spid="55" grpId="0" animBg="1"/>
      <p:bldP spid="56" grpId="0" animBg="1"/>
      <p:bldP spid="57"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
          <p:cNvSpPr txBox="1">
            <a:spLocks noChangeArrowheads="1"/>
          </p:cNvSpPr>
          <p:nvPr/>
        </p:nvSpPr>
        <p:spPr>
          <a:xfrm>
            <a:off x="398463" y="1600200"/>
            <a:ext cx="8566150" cy="4525963"/>
          </a:xfrm>
          <a:prstGeom prst="rect">
            <a:avLst/>
          </a:prstGeom>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20000"/>
              </a:spcBef>
              <a:buFontTx/>
              <a:buChar char="•"/>
            </a:pPr>
            <a:r>
              <a:rPr lang="zh-CN" altLang="zh-CN" sz="2800">
                <a:solidFill>
                  <a:srgbClr val="A50021"/>
                </a:solidFill>
                <a:effectLst>
                  <a:outerShdw blurRad="38100" dist="38100" dir="2700000" algn="tl">
                    <a:srgbClr val="C0C0C0"/>
                  </a:outerShdw>
                </a:effectLst>
                <a:latin typeface="Times New Roman" panose="02020603050405020304" pitchFamily="18" charset="0"/>
                <a:sym typeface="宋体" panose="02010600030101010101" pitchFamily="2" charset="-122"/>
              </a:rPr>
              <a:t>中断向量：</a:t>
            </a:r>
            <a:r>
              <a:rPr lang="zh-CN" altLang="zh-CN" sz="3200">
                <a:sym typeface="宋体" panose="02010600030101010101" pitchFamily="2" charset="-122"/>
              </a:rPr>
              <a:t>中断处理程序的运行环境与入口地址（PS，PC）</a:t>
            </a:r>
          </a:p>
          <a:p>
            <a:pPr lvl="1">
              <a:spcBef>
                <a:spcPct val="20000"/>
              </a:spcBef>
              <a:buFontTx/>
              <a:buChar char="–"/>
            </a:pPr>
            <a:r>
              <a:rPr lang="zh-CN" altLang="zh-CN" sz="2800">
                <a:sym typeface="宋体" panose="02010600030101010101" pitchFamily="2" charset="-122"/>
              </a:rPr>
              <a:t>每类中断事件有一个中断向量,</a:t>
            </a:r>
          </a:p>
          <a:p>
            <a:pPr lvl="1">
              <a:spcBef>
                <a:spcPct val="20000"/>
              </a:spcBef>
              <a:buFontTx/>
              <a:buChar char="–"/>
            </a:pPr>
            <a:r>
              <a:rPr lang="zh-CN" altLang="zh-CN" sz="2800">
                <a:sym typeface="宋体" panose="02010600030101010101" pitchFamily="2" charset="-122"/>
              </a:rPr>
              <a:t>中断向量的存放位置是由硬件规定的,</a:t>
            </a:r>
          </a:p>
          <a:p>
            <a:pPr lvl="1">
              <a:spcBef>
                <a:spcPct val="20000"/>
              </a:spcBef>
              <a:buFontTx/>
              <a:buChar char="–"/>
            </a:pPr>
            <a:r>
              <a:rPr lang="zh-CN" altLang="zh-CN" sz="2800">
                <a:sym typeface="宋体" panose="02010600030101010101" pitchFamily="2" charset="-122"/>
              </a:rPr>
              <a:t>中断向量的内容是OS在系统初始化时设置好的。</a:t>
            </a:r>
          </a:p>
        </p:txBody>
      </p:sp>
      <p:sp>
        <p:nvSpPr>
          <p:cNvPr id="4" name="AutoShape 4"/>
          <p:cNvSpPr>
            <a:spLocks noChangeArrowheads="1"/>
          </p:cNvSpPr>
          <p:nvPr/>
        </p:nvSpPr>
        <p:spPr bwMode="auto">
          <a:xfrm>
            <a:off x="4513263" y="4365625"/>
            <a:ext cx="4191000" cy="1600200"/>
          </a:xfrm>
          <a:prstGeom prst="cloudCallout">
            <a:avLst>
              <a:gd name="adj1" fmla="val -45454"/>
              <a:gd name="adj2" fmla="val 52875"/>
            </a:avLst>
          </a:prstGeom>
          <a:solidFill>
            <a:schemeClr val="bg1"/>
          </a:solidFill>
          <a:ln w="9525">
            <a:solidFill>
              <a:srgbClr val="990000"/>
            </a:solidFill>
            <a:round/>
          </a:ln>
        </p:spPr>
        <p:txBody>
          <a:bodyPr wrap="none" anchor="ctr"/>
          <a:lstStyle/>
          <a:p>
            <a:pPr algn="ctr" eaLnBrk="0" hangingPunct="0">
              <a:spcBef>
                <a:spcPct val="50000"/>
              </a:spcBef>
              <a:buClr>
                <a:schemeClr val="tx1"/>
              </a:buClr>
            </a:pPr>
            <a:r>
              <a:rPr lang="zh-CN" altLang="en-US" b="1">
                <a:solidFill>
                  <a:srgbClr val="FF0066"/>
                </a:solidFill>
                <a:latin typeface="Times New Roman" panose="02020603050405020304" pitchFamily="18" charset="0"/>
              </a:rPr>
              <a:t>   中断向量mode应为系统态</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0225" name="Rectangle 2"/>
          <p:cNvSpPr>
            <a:spLocks noChangeArrowheads="1"/>
          </p:cNvSpPr>
          <p:nvPr/>
        </p:nvSpPr>
        <p:spPr bwMode="auto">
          <a:xfrm>
            <a:off x="381000" y="1268413"/>
            <a:ext cx="8458200" cy="4953000"/>
          </a:xfrm>
          <a:prstGeom prst="rect">
            <a:avLst/>
          </a:prstGeom>
          <a:solidFill>
            <a:srgbClr val="99FF66"/>
          </a:solidFill>
          <a:ln w="9525">
            <a:solidFill>
              <a:schemeClr val="tx1"/>
            </a:solidFill>
            <a:miter lim="800000"/>
          </a:ln>
        </p:spPr>
        <p:txBody>
          <a:bodyPr wrap="none" anchor="ctr"/>
          <a:lstStyle/>
          <a:p>
            <a:pPr eaLnBrk="0" hangingPunct="0">
              <a:spcBef>
                <a:spcPct val="50000"/>
              </a:spcBef>
              <a:buClr>
                <a:schemeClr val="tx1"/>
              </a:buClr>
            </a:pPr>
            <a:endParaRPr lang="zh-CN" altLang="en-US" b="1"/>
          </a:p>
        </p:txBody>
      </p:sp>
      <p:sp>
        <p:nvSpPr>
          <p:cNvPr id="180226" name="Rectangle 4"/>
          <p:cNvSpPr>
            <a:spLocks noChangeArrowheads="1"/>
          </p:cNvSpPr>
          <p:nvPr/>
        </p:nvSpPr>
        <p:spPr bwMode="auto">
          <a:xfrm>
            <a:off x="1685925" y="1631950"/>
            <a:ext cx="3419475" cy="3598863"/>
          </a:xfrm>
          <a:prstGeom prst="rect">
            <a:avLst/>
          </a:prstGeom>
          <a:solidFill>
            <a:srgbClr val="FFCCFF"/>
          </a:solidFill>
          <a:ln w="9525">
            <a:solidFill>
              <a:schemeClr val="tx1"/>
            </a:solidFill>
            <a:miter lim="800000"/>
          </a:ln>
        </p:spPr>
        <p:txBody>
          <a:bodyPr wrap="none" anchor="ctr"/>
          <a:lstStyle/>
          <a:p>
            <a:pPr eaLnBrk="0" hangingPunct="0">
              <a:spcBef>
                <a:spcPct val="50000"/>
              </a:spcBef>
              <a:buClr>
                <a:schemeClr val="tx1"/>
              </a:buClr>
            </a:pPr>
            <a:r>
              <a:rPr lang="zh-CN" altLang="zh-CN" sz="2000" b="1">
                <a:solidFill>
                  <a:srgbClr val="0000FF"/>
                </a:solidFill>
                <a:latin typeface="Times New Roman" panose="02020603050405020304" pitchFamily="18" charset="0"/>
              </a:rPr>
              <a:t>PSW1, PC1    时钟中断向量</a:t>
            </a:r>
          </a:p>
          <a:p>
            <a:pPr eaLnBrk="0" hangingPunct="0">
              <a:spcBef>
                <a:spcPct val="50000"/>
              </a:spcBef>
              <a:buClr>
                <a:schemeClr val="tx1"/>
              </a:buClr>
            </a:pPr>
            <a:r>
              <a:rPr lang="zh-CN" altLang="zh-CN" sz="2000" b="1">
                <a:solidFill>
                  <a:srgbClr val="0000FF"/>
                </a:solidFill>
                <a:latin typeface="Times New Roman" panose="02020603050405020304" pitchFamily="18" charset="0"/>
              </a:rPr>
              <a:t>PSW2, PC2     I/O中断向量</a:t>
            </a:r>
          </a:p>
          <a:p>
            <a:pPr eaLnBrk="0" hangingPunct="0">
              <a:spcBef>
                <a:spcPct val="50000"/>
              </a:spcBef>
              <a:buClr>
                <a:schemeClr val="tx1"/>
              </a:buClr>
            </a:pPr>
            <a:r>
              <a:rPr lang="zh-CN" altLang="zh-CN" sz="2000" b="1">
                <a:solidFill>
                  <a:srgbClr val="0000FF"/>
                </a:solidFill>
                <a:latin typeface="Times New Roman" panose="02020603050405020304" pitchFamily="18" charset="0"/>
              </a:rPr>
              <a:t>PSW3, PC3    console中断向量</a:t>
            </a:r>
          </a:p>
          <a:p>
            <a:pPr eaLnBrk="0" hangingPunct="0">
              <a:spcBef>
                <a:spcPct val="50000"/>
              </a:spcBef>
              <a:buClr>
                <a:schemeClr val="tx1"/>
              </a:buClr>
            </a:pPr>
            <a:r>
              <a:rPr lang="zh-CN" altLang="zh-CN" sz="2000" b="1">
                <a:solidFill>
                  <a:srgbClr val="0000FF"/>
                </a:solidFill>
                <a:latin typeface="Times New Roman" panose="02020603050405020304" pitchFamily="18" charset="0"/>
              </a:rPr>
              <a:t>PSW4, PC4    硬件故障</a:t>
            </a:r>
          </a:p>
          <a:p>
            <a:pPr eaLnBrk="0" hangingPunct="0">
              <a:spcBef>
                <a:spcPct val="50000"/>
              </a:spcBef>
              <a:buClr>
                <a:schemeClr val="tx1"/>
              </a:buClr>
            </a:pPr>
            <a:r>
              <a:rPr lang="zh-CN" altLang="zh-CN" sz="2000" b="1">
                <a:solidFill>
                  <a:srgbClr val="0000FF"/>
                </a:solidFill>
                <a:latin typeface="Times New Roman" panose="02020603050405020304" pitchFamily="18" charset="0"/>
              </a:rPr>
              <a:t>PSW5, PC5    程序错误</a:t>
            </a:r>
          </a:p>
          <a:p>
            <a:pPr eaLnBrk="0" hangingPunct="0">
              <a:spcBef>
                <a:spcPct val="50000"/>
              </a:spcBef>
              <a:buClr>
                <a:schemeClr val="tx1"/>
              </a:buClr>
            </a:pPr>
            <a:r>
              <a:rPr lang="zh-CN" altLang="zh-CN" sz="2000" b="1">
                <a:solidFill>
                  <a:srgbClr val="0000FF"/>
                </a:solidFill>
                <a:latin typeface="Times New Roman" panose="02020603050405020304" pitchFamily="18" charset="0"/>
              </a:rPr>
              <a:t>     …                      …</a:t>
            </a:r>
          </a:p>
          <a:p>
            <a:pPr eaLnBrk="0" hangingPunct="0">
              <a:spcBef>
                <a:spcPct val="50000"/>
              </a:spcBef>
              <a:buClr>
                <a:schemeClr val="tx1"/>
              </a:buClr>
            </a:pPr>
            <a:endParaRPr lang="zh-CN" altLang="zh-CN" sz="2000" b="1">
              <a:solidFill>
                <a:srgbClr val="0000FF"/>
              </a:solidFill>
              <a:latin typeface="Times New Roman" panose="02020603050405020304" pitchFamily="18" charset="0"/>
            </a:endParaRPr>
          </a:p>
          <a:p>
            <a:pPr eaLnBrk="0" hangingPunct="0">
              <a:spcBef>
                <a:spcPct val="50000"/>
              </a:spcBef>
              <a:buClr>
                <a:schemeClr val="tx1"/>
              </a:buClr>
            </a:pPr>
            <a:r>
              <a:rPr lang="zh-CN" altLang="zh-CN" sz="2000" b="1">
                <a:solidFill>
                  <a:srgbClr val="0000FF"/>
                </a:solidFill>
                <a:latin typeface="Times New Roman" panose="02020603050405020304" pitchFamily="18" charset="0"/>
              </a:rPr>
              <a:t>PSWn, PCn    访管中断向量</a:t>
            </a:r>
          </a:p>
        </p:txBody>
      </p:sp>
      <p:sp>
        <p:nvSpPr>
          <p:cNvPr id="180227" name="Rectangle 5"/>
          <p:cNvSpPr>
            <a:spLocks noChangeArrowheads="1"/>
          </p:cNvSpPr>
          <p:nvPr/>
        </p:nvSpPr>
        <p:spPr bwMode="auto">
          <a:xfrm>
            <a:off x="849313" y="1631950"/>
            <a:ext cx="792162" cy="3598863"/>
          </a:xfrm>
          <a:prstGeom prst="rect">
            <a:avLst/>
          </a:prstGeom>
          <a:solidFill>
            <a:schemeClr val="bg1"/>
          </a:solidFill>
          <a:ln w="9525">
            <a:solidFill>
              <a:srgbClr val="003366"/>
            </a:solidFill>
            <a:miter lim="800000"/>
          </a:ln>
        </p:spPr>
        <p:txBody>
          <a:bodyPr wrap="none" anchor="ctr"/>
          <a:lstStyle/>
          <a:p>
            <a:pPr eaLnBrk="0" hangingPunct="0">
              <a:spcBef>
                <a:spcPct val="50000"/>
              </a:spcBef>
              <a:buClr>
                <a:schemeClr val="tx1"/>
              </a:buClr>
            </a:pPr>
            <a:r>
              <a:rPr lang="zh-CN" altLang="zh-CN" sz="2000" b="1">
                <a:latin typeface="Times New Roman" panose="02020603050405020304" pitchFamily="18" charset="0"/>
              </a:rPr>
              <a:t>0000</a:t>
            </a:r>
          </a:p>
          <a:p>
            <a:pPr eaLnBrk="0" hangingPunct="0">
              <a:spcBef>
                <a:spcPct val="50000"/>
              </a:spcBef>
              <a:buClr>
                <a:schemeClr val="tx1"/>
              </a:buClr>
            </a:pPr>
            <a:r>
              <a:rPr lang="zh-CN" altLang="zh-CN" sz="2000" b="1">
                <a:latin typeface="Times New Roman" panose="02020603050405020304" pitchFamily="18" charset="0"/>
              </a:rPr>
              <a:t>0008</a:t>
            </a:r>
          </a:p>
          <a:p>
            <a:pPr eaLnBrk="0" hangingPunct="0">
              <a:spcBef>
                <a:spcPct val="50000"/>
              </a:spcBef>
              <a:buClr>
                <a:schemeClr val="tx1"/>
              </a:buClr>
            </a:pPr>
            <a:r>
              <a:rPr lang="zh-CN" altLang="zh-CN" sz="2000" b="1">
                <a:latin typeface="Times New Roman" panose="02020603050405020304" pitchFamily="18" charset="0"/>
              </a:rPr>
              <a:t>0016</a:t>
            </a:r>
          </a:p>
          <a:p>
            <a:pPr eaLnBrk="0" hangingPunct="0">
              <a:spcBef>
                <a:spcPct val="50000"/>
              </a:spcBef>
              <a:buClr>
                <a:schemeClr val="tx1"/>
              </a:buClr>
            </a:pPr>
            <a:r>
              <a:rPr lang="zh-CN" altLang="zh-CN" sz="2000" b="1">
                <a:latin typeface="Times New Roman" panose="02020603050405020304" pitchFamily="18" charset="0"/>
              </a:rPr>
              <a:t>0024</a:t>
            </a:r>
          </a:p>
          <a:p>
            <a:pPr eaLnBrk="0" hangingPunct="0">
              <a:spcBef>
                <a:spcPct val="50000"/>
              </a:spcBef>
              <a:buClr>
                <a:schemeClr val="tx1"/>
              </a:buClr>
            </a:pPr>
            <a:r>
              <a:rPr lang="zh-CN" altLang="zh-CN" sz="2000" b="1">
                <a:latin typeface="Times New Roman" panose="02020603050405020304" pitchFamily="18" charset="0"/>
              </a:rPr>
              <a:t>0030</a:t>
            </a:r>
          </a:p>
          <a:p>
            <a:pPr eaLnBrk="0" hangingPunct="0">
              <a:spcBef>
                <a:spcPct val="50000"/>
              </a:spcBef>
              <a:buClr>
                <a:schemeClr val="tx1"/>
              </a:buClr>
            </a:pPr>
            <a:r>
              <a:rPr lang="zh-CN" altLang="zh-CN" sz="2000" b="1">
                <a:latin typeface="Times New Roman" panose="02020603050405020304" pitchFamily="18" charset="0"/>
              </a:rPr>
              <a:t>  …</a:t>
            </a:r>
          </a:p>
          <a:p>
            <a:pPr eaLnBrk="0" hangingPunct="0">
              <a:spcBef>
                <a:spcPct val="50000"/>
              </a:spcBef>
              <a:buClr>
                <a:schemeClr val="tx1"/>
              </a:buClr>
            </a:pPr>
            <a:endParaRPr lang="zh-CN" altLang="zh-CN" sz="2000" b="1">
              <a:latin typeface="Times New Roman" panose="02020603050405020304" pitchFamily="18" charset="0"/>
            </a:endParaRPr>
          </a:p>
          <a:p>
            <a:pPr eaLnBrk="0" hangingPunct="0">
              <a:spcBef>
                <a:spcPct val="50000"/>
              </a:spcBef>
              <a:buClr>
                <a:schemeClr val="tx1"/>
              </a:buClr>
            </a:pPr>
            <a:r>
              <a:rPr lang="zh-CN" altLang="zh-CN" sz="2000" b="1">
                <a:latin typeface="Times New Roman" panose="02020603050405020304" pitchFamily="18" charset="0"/>
              </a:rPr>
              <a:t>0090</a:t>
            </a:r>
          </a:p>
        </p:txBody>
      </p:sp>
      <p:sp>
        <p:nvSpPr>
          <p:cNvPr id="180228" name="Rectangle 6"/>
          <p:cNvSpPr>
            <a:spLocks noChangeArrowheads="1"/>
          </p:cNvSpPr>
          <p:nvPr/>
        </p:nvSpPr>
        <p:spPr bwMode="auto">
          <a:xfrm>
            <a:off x="6934200" y="1573213"/>
            <a:ext cx="1143000" cy="914400"/>
          </a:xfrm>
          <a:prstGeom prst="rect">
            <a:avLst/>
          </a:prstGeom>
          <a:solidFill>
            <a:srgbClr val="FF0000"/>
          </a:solidFill>
          <a:ln w="9525">
            <a:solidFill>
              <a:schemeClr val="tx1"/>
            </a:solidFill>
            <a:miter lim="800000"/>
          </a:ln>
        </p:spPr>
        <p:txBody>
          <a:bodyPr wrap="none" anchor="ctr"/>
          <a:lstStyle/>
          <a:p>
            <a:pPr algn="ctr" eaLnBrk="0" hangingPunct="0">
              <a:spcBef>
                <a:spcPct val="50000"/>
              </a:spcBef>
              <a:buClr>
                <a:schemeClr val="tx1"/>
              </a:buClr>
            </a:pPr>
            <a:r>
              <a:rPr lang="zh-CN" altLang="zh-CN" sz="2000" b="1">
                <a:solidFill>
                  <a:srgbClr val="FFFF00"/>
                </a:solidFill>
                <a:latin typeface="Times New Roman" panose="02020603050405020304" pitchFamily="18" charset="0"/>
              </a:rPr>
              <a:t>时钟中断</a:t>
            </a:r>
          </a:p>
          <a:p>
            <a:pPr algn="ctr" eaLnBrk="0" hangingPunct="0">
              <a:spcBef>
                <a:spcPct val="50000"/>
              </a:spcBef>
              <a:buClr>
                <a:schemeClr val="tx1"/>
              </a:buClr>
            </a:pPr>
            <a:r>
              <a:rPr lang="zh-CN" altLang="zh-CN" sz="2000" b="1">
                <a:solidFill>
                  <a:srgbClr val="FFFF00"/>
                </a:solidFill>
                <a:latin typeface="Times New Roman" panose="02020603050405020304" pitchFamily="18" charset="0"/>
              </a:rPr>
              <a:t>处理程序</a:t>
            </a:r>
          </a:p>
        </p:txBody>
      </p:sp>
      <p:sp>
        <p:nvSpPr>
          <p:cNvPr id="180229" name="Rectangle 7"/>
          <p:cNvSpPr>
            <a:spLocks noChangeArrowheads="1"/>
          </p:cNvSpPr>
          <p:nvPr/>
        </p:nvSpPr>
        <p:spPr bwMode="auto">
          <a:xfrm>
            <a:off x="6172200" y="1497013"/>
            <a:ext cx="685800" cy="990600"/>
          </a:xfrm>
          <a:prstGeom prst="rect">
            <a:avLst/>
          </a:prstGeom>
          <a:solidFill>
            <a:schemeClr val="bg1"/>
          </a:solidFill>
          <a:ln w="9525">
            <a:solidFill>
              <a:srgbClr val="003366"/>
            </a:solidFill>
            <a:miter lim="800000"/>
          </a:ln>
        </p:spPr>
        <p:txBody>
          <a:bodyPr wrap="none" anchor="ctr"/>
          <a:lstStyle/>
          <a:p>
            <a:pPr algn="ctr" eaLnBrk="0" hangingPunct="0">
              <a:spcBef>
                <a:spcPct val="50000"/>
              </a:spcBef>
              <a:buClr>
                <a:schemeClr val="tx1"/>
              </a:buClr>
            </a:pPr>
            <a:r>
              <a:rPr lang="zh-CN" altLang="zh-CN" sz="2000" b="1">
                <a:latin typeface="Times New Roman" panose="02020603050405020304" pitchFamily="18" charset="0"/>
              </a:rPr>
              <a:t>PC1:</a:t>
            </a:r>
          </a:p>
          <a:p>
            <a:pPr algn="ctr" eaLnBrk="0" hangingPunct="0">
              <a:spcBef>
                <a:spcPct val="50000"/>
              </a:spcBef>
              <a:buClr>
                <a:schemeClr val="tx1"/>
              </a:buClr>
            </a:pPr>
            <a:endParaRPr lang="zh-CN" altLang="zh-CN" sz="2000" b="1">
              <a:latin typeface="Times New Roman" panose="02020603050405020304" pitchFamily="18" charset="0"/>
            </a:endParaRPr>
          </a:p>
        </p:txBody>
      </p:sp>
      <p:sp>
        <p:nvSpPr>
          <p:cNvPr id="180230" name="Rectangle 8"/>
          <p:cNvSpPr>
            <a:spLocks noChangeArrowheads="1"/>
          </p:cNvSpPr>
          <p:nvPr/>
        </p:nvSpPr>
        <p:spPr bwMode="auto">
          <a:xfrm>
            <a:off x="6934200" y="2716213"/>
            <a:ext cx="1143000" cy="914400"/>
          </a:xfrm>
          <a:prstGeom prst="rect">
            <a:avLst/>
          </a:prstGeom>
          <a:solidFill>
            <a:srgbClr val="0066FF"/>
          </a:solidFill>
          <a:ln w="9525">
            <a:solidFill>
              <a:schemeClr val="tx1"/>
            </a:solidFill>
            <a:miter lim="800000"/>
          </a:ln>
        </p:spPr>
        <p:txBody>
          <a:bodyPr wrap="none" anchor="ctr"/>
          <a:lstStyle/>
          <a:p>
            <a:pPr algn="ctr" eaLnBrk="0" hangingPunct="0">
              <a:spcBef>
                <a:spcPct val="50000"/>
              </a:spcBef>
              <a:buClr>
                <a:schemeClr val="tx1"/>
              </a:buClr>
            </a:pPr>
            <a:r>
              <a:rPr lang="zh-CN" altLang="zh-CN" sz="2000" b="1">
                <a:solidFill>
                  <a:schemeClr val="bg1"/>
                </a:solidFill>
                <a:latin typeface="Times New Roman" panose="02020603050405020304" pitchFamily="18" charset="0"/>
              </a:rPr>
              <a:t>I/O中断</a:t>
            </a:r>
          </a:p>
          <a:p>
            <a:pPr algn="ctr" eaLnBrk="0" hangingPunct="0">
              <a:spcBef>
                <a:spcPct val="50000"/>
              </a:spcBef>
              <a:buClr>
                <a:schemeClr val="tx1"/>
              </a:buClr>
            </a:pPr>
            <a:r>
              <a:rPr lang="zh-CN" altLang="zh-CN" sz="2000" b="1">
                <a:solidFill>
                  <a:schemeClr val="bg1"/>
                </a:solidFill>
                <a:latin typeface="Times New Roman" panose="02020603050405020304" pitchFamily="18" charset="0"/>
              </a:rPr>
              <a:t>处理程序</a:t>
            </a:r>
          </a:p>
        </p:txBody>
      </p:sp>
      <p:sp>
        <p:nvSpPr>
          <p:cNvPr id="180231" name="Rectangle 9"/>
          <p:cNvSpPr>
            <a:spLocks noChangeArrowheads="1"/>
          </p:cNvSpPr>
          <p:nvPr/>
        </p:nvSpPr>
        <p:spPr bwMode="auto">
          <a:xfrm>
            <a:off x="6172200" y="2640013"/>
            <a:ext cx="685800" cy="990600"/>
          </a:xfrm>
          <a:prstGeom prst="rect">
            <a:avLst/>
          </a:prstGeom>
          <a:solidFill>
            <a:schemeClr val="bg1"/>
          </a:solidFill>
          <a:ln w="9525">
            <a:solidFill>
              <a:srgbClr val="003366"/>
            </a:solidFill>
            <a:miter lim="800000"/>
          </a:ln>
        </p:spPr>
        <p:txBody>
          <a:bodyPr wrap="none" anchor="ctr"/>
          <a:lstStyle/>
          <a:p>
            <a:pPr algn="ctr" eaLnBrk="0" hangingPunct="0">
              <a:spcBef>
                <a:spcPct val="50000"/>
              </a:spcBef>
              <a:buClr>
                <a:schemeClr val="tx1"/>
              </a:buClr>
            </a:pPr>
            <a:r>
              <a:rPr lang="zh-CN" altLang="zh-CN" sz="2000" b="1">
                <a:latin typeface="Times New Roman" panose="02020603050405020304" pitchFamily="18" charset="0"/>
              </a:rPr>
              <a:t>PC2:</a:t>
            </a:r>
          </a:p>
          <a:p>
            <a:pPr algn="ctr" eaLnBrk="0" hangingPunct="0">
              <a:spcBef>
                <a:spcPct val="50000"/>
              </a:spcBef>
              <a:buClr>
                <a:schemeClr val="tx1"/>
              </a:buClr>
            </a:pPr>
            <a:endParaRPr lang="zh-CN" altLang="zh-CN" sz="2000" b="1">
              <a:latin typeface="Times New Roman" panose="02020603050405020304" pitchFamily="18" charset="0"/>
            </a:endParaRPr>
          </a:p>
        </p:txBody>
      </p:sp>
      <p:sp>
        <p:nvSpPr>
          <p:cNvPr id="180232" name="Rectangle 10"/>
          <p:cNvSpPr>
            <a:spLocks noChangeArrowheads="1"/>
          </p:cNvSpPr>
          <p:nvPr/>
        </p:nvSpPr>
        <p:spPr bwMode="auto">
          <a:xfrm>
            <a:off x="6934200" y="4773613"/>
            <a:ext cx="1143000" cy="914400"/>
          </a:xfrm>
          <a:prstGeom prst="rect">
            <a:avLst/>
          </a:prstGeom>
          <a:solidFill>
            <a:srgbClr val="FFFF00"/>
          </a:solidFill>
          <a:ln w="9525">
            <a:solidFill>
              <a:schemeClr val="tx1"/>
            </a:solidFill>
            <a:miter lim="800000"/>
          </a:ln>
        </p:spPr>
        <p:txBody>
          <a:bodyPr wrap="none" anchor="ctr"/>
          <a:lstStyle/>
          <a:p>
            <a:pPr algn="ctr" eaLnBrk="0" hangingPunct="0">
              <a:spcBef>
                <a:spcPct val="50000"/>
              </a:spcBef>
              <a:buClr>
                <a:schemeClr val="tx1"/>
              </a:buClr>
            </a:pPr>
            <a:r>
              <a:rPr lang="zh-CN" altLang="zh-CN" sz="2000" b="1">
                <a:solidFill>
                  <a:srgbClr val="A50021"/>
                </a:solidFill>
                <a:latin typeface="Times New Roman" panose="02020603050405020304" pitchFamily="18" charset="0"/>
              </a:rPr>
              <a:t>访管中断</a:t>
            </a:r>
          </a:p>
          <a:p>
            <a:pPr algn="ctr" eaLnBrk="0" hangingPunct="0">
              <a:spcBef>
                <a:spcPct val="50000"/>
              </a:spcBef>
              <a:buClr>
                <a:schemeClr val="tx1"/>
              </a:buClr>
            </a:pPr>
            <a:r>
              <a:rPr lang="zh-CN" altLang="zh-CN" sz="2000" b="1">
                <a:solidFill>
                  <a:srgbClr val="A50021"/>
                </a:solidFill>
                <a:latin typeface="Times New Roman" panose="02020603050405020304" pitchFamily="18" charset="0"/>
              </a:rPr>
              <a:t>处理程序</a:t>
            </a:r>
          </a:p>
        </p:txBody>
      </p:sp>
      <p:sp>
        <p:nvSpPr>
          <p:cNvPr id="180233" name="Rectangle 11"/>
          <p:cNvSpPr>
            <a:spLocks noChangeArrowheads="1"/>
          </p:cNvSpPr>
          <p:nvPr/>
        </p:nvSpPr>
        <p:spPr bwMode="auto">
          <a:xfrm>
            <a:off x="6172200" y="4697413"/>
            <a:ext cx="685800" cy="990600"/>
          </a:xfrm>
          <a:prstGeom prst="rect">
            <a:avLst/>
          </a:prstGeom>
          <a:solidFill>
            <a:schemeClr val="bg1"/>
          </a:solidFill>
          <a:ln w="9525">
            <a:solidFill>
              <a:srgbClr val="003366"/>
            </a:solidFill>
            <a:miter lim="800000"/>
          </a:ln>
        </p:spPr>
        <p:txBody>
          <a:bodyPr wrap="none" anchor="ctr"/>
          <a:lstStyle/>
          <a:p>
            <a:pPr algn="ctr" eaLnBrk="0" hangingPunct="0">
              <a:spcBef>
                <a:spcPct val="50000"/>
              </a:spcBef>
              <a:buClr>
                <a:schemeClr val="tx1"/>
              </a:buClr>
            </a:pPr>
            <a:r>
              <a:rPr lang="zh-CN" altLang="zh-CN" sz="2000" b="1">
                <a:latin typeface="Times New Roman" panose="02020603050405020304" pitchFamily="18" charset="0"/>
              </a:rPr>
              <a:t>PCn:</a:t>
            </a:r>
          </a:p>
          <a:p>
            <a:pPr algn="ctr" eaLnBrk="0" hangingPunct="0">
              <a:spcBef>
                <a:spcPct val="50000"/>
              </a:spcBef>
              <a:buClr>
                <a:schemeClr val="tx1"/>
              </a:buClr>
            </a:pPr>
            <a:endParaRPr lang="zh-CN" altLang="zh-CN" sz="2000" b="1">
              <a:latin typeface="Times New Roman" panose="02020603050405020304" pitchFamily="18" charset="0"/>
            </a:endParaRPr>
          </a:p>
        </p:txBody>
      </p:sp>
      <p:sp>
        <p:nvSpPr>
          <p:cNvPr id="180234" name="Text Box 12"/>
          <p:cNvSpPr txBox="1">
            <a:spLocks noChangeArrowheads="1"/>
          </p:cNvSpPr>
          <p:nvPr/>
        </p:nvSpPr>
        <p:spPr bwMode="auto">
          <a:xfrm>
            <a:off x="7010400" y="39354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buClr>
                <a:schemeClr val="tx1"/>
              </a:buClr>
            </a:pPr>
            <a:r>
              <a:rPr lang="zh-CN" altLang="zh-CN" b="1">
                <a:latin typeface="Times New Roman" panose="02020603050405020304" pitchFamily="18" charset="0"/>
              </a:rPr>
              <a:t>…</a:t>
            </a:r>
          </a:p>
        </p:txBody>
      </p:sp>
      <p:sp>
        <p:nvSpPr>
          <p:cNvPr id="180235" name="Text Box 13"/>
          <p:cNvSpPr txBox="1">
            <a:spLocks noChangeArrowheads="1"/>
          </p:cNvSpPr>
          <p:nvPr/>
        </p:nvSpPr>
        <p:spPr bwMode="auto">
          <a:xfrm>
            <a:off x="457200" y="5688013"/>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buClr>
                <a:schemeClr val="tx1"/>
              </a:buClr>
            </a:pPr>
            <a:r>
              <a:rPr lang="zh-CN" altLang="zh-CN" b="1">
                <a:latin typeface="Times New Roman" panose="02020603050405020304" pitchFamily="18" charset="0"/>
              </a:rPr>
              <a:t>系统空间</a:t>
            </a:r>
          </a:p>
        </p:txBody>
      </p:sp>
      <p:sp>
        <p:nvSpPr>
          <p:cNvPr id="3" name="矩形 2"/>
          <p:cNvSpPr/>
          <p:nvPr/>
        </p:nvSpPr>
        <p:spPr>
          <a:xfrm>
            <a:off x="457200" y="663575"/>
            <a:ext cx="1731963" cy="461963"/>
          </a:xfrm>
          <a:prstGeom prst="rect">
            <a:avLst/>
          </a:prstGeom>
        </p:spPr>
        <p:txBody>
          <a:bodyPr wrap="none">
            <a:spAutoFit/>
          </a:bodyPr>
          <a:lstStyle/>
          <a:p>
            <a:pPr eaLnBrk="0" hangingPunct="0">
              <a:spcBef>
                <a:spcPct val="50000"/>
              </a:spcBef>
              <a:buClr>
                <a:schemeClr val="tx1"/>
              </a:buClr>
              <a:defRPr/>
            </a:pPr>
            <a:r>
              <a:rPr lang="zh-CN" altLang="zh-CN" dirty="0">
                <a:solidFill>
                  <a:srgbClr val="A50021"/>
                </a:solidFill>
                <a:effectLst>
                  <a:outerShdw blurRad="38100" dist="38100" dir="2700000" algn="tl">
                    <a:srgbClr val="C0C0C0"/>
                  </a:outerShdw>
                </a:effectLst>
                <a:latin typeface="Times New Roman" panose="02020603050405020304" pitchFamily="18" charset="0"/>
                <a:sym typeface="+mn-ea"/>
              </a:rPr>
              <a:t>中断向量</a:t>
            </a:r>
            <a:r>
              <a:rPr lang="zh-CN" altLang="en-US" dirty="0">
                <a:solidFill>
                  <a:srgbClr val="A50021"/>
                </a:solidFill>
                <a:effectLst>
                  <a:outerShdw blurRad="38100" dist="38100" dir="2700000" algn="tl">
                    <a:srgbClr val="C0C0C0"/>
                  </a:outerShdw>
                </a:effectLst>
                <a:latin typeface="Times New Roman" panose="02020603050405020304" pitchFamily="18" charset="0"/>
                <a:sym typeface="+mn-ea"/>
              </a:rPr>
              <a:t>表</a:t>
            </a:r>
            <a:endParaRPr lang="zh-CN" altLang="en-US" dirty="0">
              <a:sym typeface="+mn-ea"/>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268288" y="512763"/>
            <a:ext cx="8407400"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dirty="0" smtClean="0">
                <a:solidFill>
                  <a:srgbClr val="FF0000"/>
                </a:solidFill>
                <a:effectLst/>
                <a:latin typeface="Times New Roman" panose="02020603050405020304" pitchFamily="18" charset="0"/>
                <a:sym typeface="+mn-ea"/>
              </a:rPr>
              <a:t>4.3.2. </a:t>
            </a:r>
            <a:r>
              <a:rPr lang="zh-CN" altLang="en-US" dirty="0" smtClean="0">
                <a:solidFill>
                  <a:srgbClr val="FF0000"/>
                </a:solidFill>
                <a:effectLst/>
                <a:latin typeface="Times New Roman" panose="02020603050405020304" pitchFamily="18" charset="0"/>
                <a:sym typeface="+mn-ea"/>
              </a:rPr>
              <a:t>中断进入（响应）：中断装置（系统）</a:t>
            </a:r>
            <a:endParaRPr lang="zh-CN" altLang="en-US" dirty="0" smtClean="0">
              <a:solidFill>
                <a:schemeClr val="accent1">
                  <a:lumMod val="40000"/>
                  <a:lumOff val="60000"/>
                </a:schemeClr>
              </a:solidFill>
              <a:effectLst>
                <a:outerShdw blurRad="38100" dist="38100" dir="2700000" algn="tl">
                  <a:srgbClr val="000000">
                    <a:alpha val="43137"/>
                  </a:srgbClr>
                </a:outerShdw>
              </a:effectLst>
              <a:latin typeface="Times New Roman" panose="02020603050405020304" pitchFamily="18" charset="0"/>
              <a:sym typeface="+mn-ea"/>
            </a:endParaRPr>
          </a:p>
        </p:txBody>
      </p:sp>
      <p:grpSp>
        <p:nvGrpSpPr>
          <p:cNvPr id="4" name="Group 61"/>
          <p:cNvGrpSpPr/>
          <p:nvPr/>
        </p:nvGrpSpPr>
        <p:grpSpPr bwMode="auto">
          <a:xfrm>
            <a:off x="268288" y="1616075"/>
            <a:ext cx="3681412" cy="3892550"/>
            <a:chOff x="1077" y="1005"/>
            <a:chExt cx="2319" cy="2452"/>
          </a:xfrm>
        </p:grpSpPr>
        <p:sp>
          <p:nvSpPr>
            <p:cNvPr id="181251" name="Line 43"/>
            <p:cNvSpPr>
              <a:spLocks noChangeShapeType="1"/>
            </p:cNvSpPr>
            <p:nvPr/>
          </p:nvSpPr>
          <p:spPr bwMode="auto">
            <a:xfrm>
              <a:off x="2024" y="1941"/>
              <a:ext cx="850" cy="1"/>
            </a:xfrm>
            <a:prstGeom prst="line">
              <a:avLst/>
            </a:prstGeom>
            <a:noFill/>
            <a:ln w="38100">
              <a:solidFill>
                <a:schemeClr val="tx1"/>
              </a:solidFill>
              <a:prstDash val="sysDot"/>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52" name="Line 44"/>
            <p:cNvSpPr>
              <a:spLocks noChangeShapeType="1"/>
            </p:cNvSpPr>
            <p:nvPr/>
          </p:nvSpPr>
          <p:spPr bwMode="auto">
            <a:xfrm flipH="1" flipV="1">
              <a:off x="2039" y="1941"/>
              <a:ext cx="840" cy="915"/>
            </a:xfrm>
            <a:prstGeom prst="line">
              <a:avLst/>
            </a:prstGeom>
            <a:noFill/>
            <a:ln w="38100">
              <a:solidFill>
                <a:schemeClr val="tx1"/>
              </a:solidFill>
              <a:prstDash val="sysDot"/>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81253" name="Group 45"/>
            <p:cNvGrpSpPr/>
            <p:nvPr/>
          </p:nvGrpSpPr>
          <p:grpSpPr bwMode="auto">
            <a:xfrm>
              <a:off x="1727" y="1953"/>
              <a:ext cx="685" cy="1504"/>
              <a:chOff x="1143" y="1962"/>
              <a:chExt cx="576" cy="1224"/>
            </a:xfrm>
          </p:grpSpPr>
          <p:sp>
            <p:nvSpPr>
              <p:cNvPr id="181254" name="Line 46"/>
              <p:cNvSpPr>
                <a:spLocks noChangeShapeType="1"/>
              </p:cNvSpPr>
              <p:nvPr/>
            </p:nvSpPr>
            <p:spPr bwMode="auto">
              <a:xfrm>
                <a:off x="1419" y="1962"/>
                <a:ext cx="0" cy="1008"/>
              </a:xfrm>
              <a:prstGeom prst="line">
                <a:avLst/>
              </a:prstGeom>
              <a:noFill/>
              <a:ln w="381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55" name="Text Box 47"/>
              <p:cNvSpPr txBox="1">
                <a:spLocks noChangeArrowheads="1"/>
              </p:cNvSpPr>
              <p:nvPr/>
            </p:nvSpPr>
            <p:spPr bwMode="auto">
              <a:xfrm>
                <a:off x="1143" y="3014"/>
                <a:ext cx="576"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继续执行</a:t>
                </a:r>
              </a:p>
            </p:txBody>
          </p:sp>
        </p:grpSp>
        <p:sp>
          <p:nvSpPr>
            <p:cNvPr id="181256" name="Text Box 48"/>
            <p:cNvSpPr txBox="1">
              <a:spLocks noChangeArrowheads="1"/>
            </p:cNvSpPr>
            <p:nvPr/>
          </p:nvSpPr>
          <p:spPr bwMode="auto">
            <a:xfrm>
              <a:off x="2207" y="1654"/>
              <a:ext cx="6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en-US" sz="1600" b="1">
                  <a:latin typeface="Times New Roman" panose="02020603050405020304" pitchFamily="18" charset="0"/>
                </a:rPr>
                <a:t>中断进入</a:t>
              </a:r>
            </a:p>
          </p:txBody>
        </p:sp>
        <p:sp>
          <p:nvSpPr>
            <p:cNvPr id="181257" name="Text Box 49"/>
            <p:cNvSpPr txBox="1">
              <a:spLocks noChangeArrowheads="1"/>
            </p:cNvSpPr>
            <p:nvPr/>
          </p:nvSpPr>
          <p:spPr bwMode="auto">
            <a:xfrm>
              <a:off x="2276" y="2459"/>
              <a:ext cx="5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中断</a:t>
              </a:r>
            </a:p>
            <a:p>
              <a:pPr eaLnBrk="0" hangingPunct="0">
                <a:spcBef>
                  <a:spcPct val="50000"/>
                </a:spcBef>
              </a:pPr>
              <a:r>
                <a:rPr lang="zh-CN" altLang="en-US" sz="1600" b="1">
                  <a:latin typeface="Times New Roman" panose="02020603050405020304" pitchFamily="18" charset="0"/>
                </a:rPr>
                <a:t>返回</a:t>
              </a:r>
            </a:p>
          </p:txBody>
        </p:sp>
        <p:grpSp>
          <p:nvGrpSpPr>
            <p:cNvPr id="181258" name="Group 50"/>
            <p:cNvGrpSpPr/>
            <p:nvPr/>
          </p:nvGrpSpPr>
          <p:grpSpPr bwMode="auto">
            <a:xfrm>
              <a:off x="1077" y="1941"/>
              <a:ext cx="975" cy="1159"/>
              <a:chOff x="503" y="1914"/>
              <a:chExt cx="820" cy="943"/>
            </a:xfrm>
          </p:grpSpPr>
          <p:grpSp>
            <p:nvGrpSpPr>
              <p:cNvPr id="181259" name="Group 51"/>
              <p:cNvGrpSpPr/>
              <p:nvPr/>
            </p:nvGrpSpPr>
            <p:grpSpPr bwMode="auto">
              <a:xfrm>
                <a:off x="603" y="1914"/>
                <a:ext cx="720" cy="720"/>
                <a:chOff x="288" y="2352"/>
                <a:chExt cx="720" cy="720"/>
              </a:xfrm>
            </p:grpSpPr>
            <p:sp>
              <p:nvSpPr>
                <p:cNvPr id="181260" name="Line 52"/>
                <p:cNvSpPr>
                  <a:spLocks noChangeShapeType="1"/>
                </p:cNvSpPr>
                <p:nvPr/>
              </p:nvSpPr>
              <p:spPr bwMode="auto">
                <a:xfrm flipV="1">
                  <a:off x="288" y="2640"/>
                  <a:ext cx="576" cy="4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1261" name="Line 53"/>
                <p:cNvSpPr>
                  <a:spLocks noChangeShapeType="1"/>
                </p:cNvSpPr>
                <p:nvPr/>
              </p:nvSpPr>
              <p:spPr bwMode="auto">
                <a:xfrm flipV="1">
                  <a:off x="480" y="2352"/>
                  <a:ext cx="528" cy="384"/>
                </a:xfrm>
                <a:prstGeom prst="line">
                  <a:avLst/>
                </a:prstGeom>
                <a:noFill/>
                <a:ln w="28575">
                  <a:solidFill>
                    <a:srgbClr val="0033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62" name="Line 54"/>
                <p:cNvSpPr>
                  <a:spLocks noChangeShapeType="1"/>
                </p:cNvSpPr>
                <p:nvPr/>
              </p:nvSpPr>
              <p:spPr bwMode="auto">
                <a:xfrm flipV="1">
                  <a:off x="480" y="2640"/>
                  <a:ext cx="384"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81263" name="Text Box 55"/>
              <p:cNvSpPr txBox="1">
                <a:spLocks noChangeArrowheads="1"/>
              </p:cNvSpPr>
              <p:nvPr/>
            </p:nvSpPr>
            <p:spPr bwMode="auto">
              <a:xfrm>
                <a:off x="503" y="2685"/>
                <a:ext cx="576"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中断信号</a:t>
                </a:r>
              </a:p>
            </p:txBody>
          </p:sp>
        </p:grpSp>
        <p:grpSp>
          <p:nvGrpSpPr>
            <p:cNvPr id="181264" name="Group 56"/>
            <p:cNvGrpSpPr/>
            <p:nvPr/>
          </p:nvGrpSpPr>
          <p:grpSpPr bwMode="auto">
            <a:xfrm>
              <a:off x="1342" y="1005"/>
              <a:ext cx="707" cy="943"/>
              <a:chOff x="824" y="1122"/>
              <a:chExt cx="595" cy="768"/>
            </a:xfrm>
          </p:grpSpPr>
          <p:sp>
            <p:nvSpPr>
              <p:cNvPr id="181265" name="Line 57"/>
              <p:cNvSpPr>
                <a:spLocks noChangeShapeType="1"/>
              </p:cNvSpPr>
              <p:nvPr/>
            </p:nvSpPr>
            <p:spPr bwMode="auto">
              <a:xfrm>
                <a:off x="1419" y="1122"/>
                <a:ext cx="0" cy="768"/>
              </a:xfrm>
              <a:prstGeom prst="line">
                <a:avLst/>
              </a:prstGeom>
              <a:noFill/>
              <a:ln w="381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66" name="Text Box 58"/>
              <p:cNvSpPr txBox="1">
                <a:spLocks noChangeArrowheads="1"/>
              </p:cNvSpPr>
              <p:nvPr/>
            </p:nvSpPr>
            <p:spPr bwMode="auto">
              <a:xfrm>
                <a:off x="824" y="1313"/>
                <a:ext cx="57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en-US" sz="1600" b="1">
                    <a:latin typeface="Times New Roman" panose="02020603050405020304" pitchFamily="18" charset="0"/>
                  </a:rPr>
                  <a:t>正在执行</a:t>
                </a:r>
              </a:p>
              <a:p>
                <a:pPr eaLnBrk="0" hangingPunct="0">
                  <a:spcBef>
                    <a:spcPct val="20000"/>
                  </a:spcBef>
                </a:pPr>
                <a:r>
                  <a:rPr lang="zh-CN" altLang="en-US" sz="1600" b="1">
                    <a:latin typeface="Times New Roman" panose="02020603050405020304" pitchFamily="18" charset="0"/>
                  </a:rPr>
                  <a:t>的程序</a:t>
                </a:r>
              </a:p>
            </p:txBody>
          </p:sp>
        </p:grpSp>
        <p:sp>
          <p:nvSpPr>
            <p:cNvPr id="181267" name="Line 59"/>
            <p:cNvSpPr>
              <a:spLocks noChangeShapeType="1"/>
            </p:cNvSpPr>
            <p:nvPr/>
          </p:nvSpPr>
          <p:spPr bwMode="auto">
            <a:xfrm>
              <a:off x="2870" y="1941"/>
              <a:ext cx="0" cy="943"/>
            </a:xfrm>
            <a:prstGeom prst="line">
              <a:avLst/>
            </a:prstGeom>
            <a:noFill/>
            <a:ln w="38100">
              <a:solidFill>
                <a:srgbClr val="CC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1268" name="Text Box 60"/>
            <p:cNvSpPr txBox="1">
              <a:spLocks noChangeArrowheads="1"/>
            </p:cNvSpPr>
            <p:nvPr/>
          </p:nvSpPr>
          <p:spPr bwMode="auto">
            <a:xfrm>
              <a:off x="2853" y="2061"/>
              <a:ext cx="54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中断处</a:t>
              </a:r>
            </a:p>
            <a:p>
              <a:pPr eaLnBrk="0" hangingPunct="0">
                <a:spcBef>
                  <a:spcPct val="50000"/>
                </a:spcBef>
              </a:pPr>
              <a:r>
                <a:rPr lang="zh-CN" altLang="en-US" sz="1600" b="1">
                  <a:latin typeface="Times New Roman" panose="02020603050405020304" pitchFamily="18" charset="0"/>
                </a:rPr>
                <a:t>理程序</a:t>
              </a:r>
            </a:p>
          </p:txBody>
        </p:sp>
      </p:grpSp>
      <p:sp>
        <p:nvSpPr>
          <p:cNvPr id="23" name="Text Box 62"/>
          <p:cNvSpPr txBox="1">
            <a:spLocks noChangeArrowheads="1"/>
          </p:cNvSpPr>
          <p:nvPr/>
        </p:nvSpPr>
        <p:spPr bwMode="auto">
          <a:xfrm>
            <a:off x="685800" y="5749925"/>
            <a:ext cx="17176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spcBef>
                <a:spcPct val="50000"/>
              </a:spcBef>
              <a:buClr>
                <a:schemeClr val="tx1"/>
              </a:buClr>
            </a:pPr>
            <a:r>
              <a:rPr lang="zh-CN" altLang="en-US" sz="1600">
                <a:latin typeface="Times New Roman" panose="02020603050405020304" pitchFamily="18" charset="0"/>
              </a:rPr>
              <a:t>中断概念示意图</a:t>
            </a:r>
          </a:p>
        </p:txBody>
      </p:sp>
      <p:sp>
        <p:nvSpPr>
          <p:cNvPr id="24" name="Rectangle 7"/>
          <p:cNvSpPr>
            <a:spLocks noChangeArrowheads="1"/>
          </p:cNvSpPr>
          <p:nvPr/>
        </p:nvSpPr>
        <p:spPr bwMode="auto">
          <a:xfrm>
            <a:off x="4211638" y="1631950"/>
            <a:ext cx="4302125"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800" dirty="0" smtClean="0">
                <a:solidFill>
                  <a:schemeClr val="accent1">
                    <a:lumMod val="40000"/>
                    <a:lumOff val="60000"/>
                  </a:schemeClr>
                </a:solidFill>
                <a:latin typeface="Times New Roman" panose="02020603050405020304" pitchFamily="18" charset="0"/>
                <a:sym typeface="+mn-ea"/>
              </a:rPr>
              <a:t>(1) </a:t>
            </a:r>
            <a:r>
              <a:rPr lang="zh-CN" altLang="en-US" sz="2800" dirty="0" smtClean="0">
                <a:solidFill>
                  <a:schemeClr val="accent1">
                    <a:lumMod val="40000"/>
                    <a:lumOff val="60000"/>
                  </a:schemeClr>
                </a:solidFill>
                <a:latin typeface="Times New Roman" panose="02020603050405020304" pitchFamily="18" charset="0"/>
                <a:sym typeface="+mn-ea"/>
              </a:rPr>
              <a:t>保护和恢复现场</a:t>
            </a:r>
          </a:p>
        </p:txBody>
      </p:sp>
      <p:sp>
        <p:nvSpPr>
          <p:cNvPr id="25" name="Rectangle 7"/>
          <p:cNvSpPr>
            <a:spLocks noChangeArrowheads="1"/>
          </p:cNvSpPr>
          <p:nvPr/>
        </p:nvSpPr>
        <p:spPr bwMode="auto">
          <a:xfrm>
            <a:off x="4211638" y="3527425"/>
            <a:ext cx="4302125"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800" dirty="0" smtClean="0">
                <a:solidFill>
                  <a:srgbClr val="A50021"/>
                </a:solidFill>
                <a:latin typeface="Times New Roman" panose="02020603050405020304" pitchFamily="18" charset="0"/>
                <a:sym typeface="+mn-ea"/>
              </a:rPr>
              <a:t>(3) </a:t>
            </a:r>
            <a:r>
              <a:rPr lang="zh-CN" altLang="en-US" sz="2800" dirty="0" smtClean="0">
                <a:solidFill>
                  <a:srgbClr val="A50021"/>
                </a:solidFill>
                <a:latin typeface="Times New Roman" panose="02020603050405020304" pitchFamily="18" charset="0"/>
                <a:sym typeface="+mn-ea"/>
              </a:rPr>
              <a:t>中断响应</a:t>
            </a:r>
          </a:p>
        </p:txBody>
      </p:sp>
      <p:sp>
        <p:nvSpPr>
          <p:cNvPr id="26" name="Rectangle 7"/>
          <p:cNvSpPr>
            <a:spLocks noChangeArrowheads="1"/>
          </p:cNvSpPr>
          <p:nvPr/>
        </p:nvSpPr>
        <p:spPr bwMode="auto">
          <a:xfrm>
            <a:off x="4211638" y="2603500"/>
            <a:ext cx="4302125"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800" dirty="0" smtClean="0">
                <a:solidFill>
                  <a:srgbClr val="A50021"/>
                </a:solidFill>
                <a:latin typeface="Times New Roman" panose="02020603050405020304" pitchFamily="18" charset="0"/>
                <a:sym typeface="+mn-ea"/>
              </a:rPr>
              <a:t>(2) </a:t>
            </a:r>
            <a:r>
              <a:rPr lang="zh-CN" altLang="en-US" sz="2800" dirty="0" smtClean="0">
                <a:solidFill>
                  <a:srgbClr val="A50021"/>
                </a:solidFill>
                <a:latin typeface="Times New Roman" panose="02020603050405020304" pitchFamily="18" charset="0"/>
                <a:sym typeface="+mn-ea"/>
              </a:rPr>
              <a:t>程序状态字</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anim calcmode="lin" valueType="num">
                                      <p:cBhvr additive="base">
                                        <p:cTn id="23" dur="10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5">
                                            <p:txEl>
                                              <p:pRg st="0" end="0"/>
                                            </p:txEl>
                                          </p:spTgt>
                                        </p:tgtEl>
                                        <p:attrNameLst>
                                          <p:attrName>style.visibility</p:attrName>
                                        </p:attrNameLst>
                                      </p:cBhvr>
                                      <p:to>
                                        <p:strVal val="visible"/>
                                      </p:to>
                                    </p:set>
                                    <p:anim calcmode="lin" valueType="num">
                                      <p:cBhvr additive="base">
                                        <p:cTn id="29" dur="10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10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p:bldP spid="24" grpId="0" build="p"/>
      <p:bldP spid="25" grpId="0" build="p"/>
      <p:bldP spid="2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ChangeArrowheads="1"/>
          </p:cNvSpPr>
          <p:nvPr/>
        </p:nvSpPr>
        <p:spPr bwMode="auto">
          <a:xfrm>
            <a:off x="468313" y="3259138"/>
            <a:ext cx="12874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3200">
                <a:ea typeface="黑体" panose="02010609060101010101" pitchFamily="49" charset="-122"/>
              </a:rPr>
              <a:t>计算机</a:t>
            </a:r>
          </a:p>
          <a:p>
            <a:pPr algn="ctr"/>
            <a:r>
              <a:rPr lang="zh-CN" altLang="en-US" sz="3200">
                <a:ea typeface="黑体" panose="02010609060101010101" pitchFamily="49" charset="-122"/>
              </a:rPr>
              <a:t>系统</a:t>
            </a:r>
          </a:p>
        </p:txBody>
      </p:sp>
      <p:sp>
        <p:nvSpPr>
          <p:cNvPr id="17410" name="AutoShape 4"/>
          <p:cNvSpPr/>
          <p:nvPr/>
        </p:nvSpPr>
        <p:spPr bwMode="auto">
          <a:xfrm>
            <a:off x="1755775" y="2586038"/>
            <a:ext cx="231775" cy="1965325"/>
          </a:xfrm>
          <a:prstGeom prst="leftBrace">
            <a:avLst>
              <a:gd name="adj1" fmla="val 7054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50000"/>
              </a:spcBef>
              <a:buClr>
                <a:schemeClr val="tx1"/>
              </a:buClr>
            </a:pPr>
            <a:endParaRPr lang="zh-CN" altLang="en-US"/>
          </a:p>
        </p:txBody>
      </p:sp>
      <p:sp>
        <p:nvSpPr>
          <p:cNvPr id="17411" name="Rectangle 5"/>
          <p:cNvSpPr>
            <a:spLocks noChangeArrowheads="1"/>
          </p:cNvSpPr>
          <p:nvPr/>
        </p:nvSpPr>
        <p:spPr bwMode="auto">
          <a:xfrm>
            <a:off x="2124075" y="2379663"/>
            <a:ext cx="66246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a:solidFill>
                  <a:schemeClr val="tx2"/>
                </a:solidFill>
                <a:latin typeface="黑体" panose="02010609060101010101" pitchFamily="49" charset="-122"/>
                <a:ea typeface="黑体" panose="02010609060101010101" pitchFamily="49" charset="-122"/>
              </a:rPr>
              <a:t>硬件：</a:t>
            </a:r>
            <a:r>
              <a:rPr lang="zh-CN" altLang="en-US">
                <a:latin typeface="黑体" panose="02010609060101010101" pitchFamily="49" charset="-122"/>
                <a:ea typeface="黑体" panose="02010609060101010101" pitchFamily="49" charset="-122"/>
              </a:rPr>
              <a:t>中央处理机（</a:t>
            </a:r>
            <a:r>
              <a:rPr lang="en-US" altLang="zh-CN">
                <a:latin typeface="黑体" panose="02010609060101010101" pitchFamily="49" charset="-122"/>
                <a:ea typeface="黑体" panose="02010609060101010101" pitchFamily="49" charset="-122"/>
              </a:rPr>
              <a:t>CPU</a:t>
            </a:r>
            <a:r>
              <a:rPr lang="zh-CN" altLang="en-US">
                <a:latin typeface="黑体" panose="02010609060101010101" pitchFamily="49" charset="-122"/>
                <a:ea typeface="黑体" panose="02010609060101010101" pitchFamily="49" charset="-122"/>
              </a:rPr>
              <a:t>）、内存、硬盘等</a:t>
            </a:r>
          </a:p>
        </p:txBody>
      </p:sp>
      <p:sp>
        <p:nvSpPr>
          <p:cNvPr id="17412" name="Rectangle 6"/>
          <p:cNvSpPr>
            <a:spLocks noChangeArrowheads="1"/>
          </p:cNvSpPr>
          <p:nvPr/>
        </p:nvSpPr>
        <p:spPr bwMode="auto">
          <a:xfrm>
            <a:off x="1985963" y="4365625"/>
            <a:ext cx="78581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600">
                <a:solidFill>
                  <a:schemeClr val="tx2"/>
                </a:solidFill>
                <a:latin typeface="黑体" panose="02010609060101010101" pitchFamily="49" charset="-122"/>
                <a:ea typeface="黑体" panose="02010609060101010101" pitchFamily="49" charset="-122"/>
              </a:rPr>
              <a:t>软件</a:t>
            </a:r>
          </a:p>
        </p:txBody>
      </p:sp>
      <p:sp>
        <p:nvSpPr>
          <p:cNvPr id="17413" name="AutoShape 7"/>
          <p:cNvSpPr/>
          <p:nvPr/>
        </p:nvSpPr>
        <p:spPr bwMode="auto">
          <a:xfrm>
            <a:off x="2700338" y="3776663"/>
            <a:ext cx="201612" cy="1776412"/>
          </a:xfrm>
          <a:prstGeom prst="leftBrace">
            <a:avLst>
              <a:gd name="adj1" fmla="val 7330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50000"/>
              </a:spcBef>
              <a:buClr>
                <a:schemeClr val="tx1"/>
              </a:buClr>
            </a:pPr>
            <a:endParaRPr lang="zh-CN" altLang="en-US"/>
          </a:p>
        </p:txBody>
      </p:sp>
      <p:sp>
        <p:nvSpPr>
          <p:cNvPr id="17414" name="Rectangle 8"/>
          <p:cNvSpPr>
            <a:spLocks noChangeArrowheads="1"/>
          </p:cNvSpPr>
          <p:nvPr/>
        </p:nvSpPr>
        <p:spPr bwMode="auto">
          <a:xfrm>
            <a:off x="2963863" y="5170488"/>
            <a:ext cx="6072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tx2"/>
                </a:solidFill>
                <a:latin typeface="Times New Roman" panose="02020603050405020304" pitchFamily="18" charset="0"/>
                <a:ea typeface="黑体" panose="02010609060101010101" pitchFamily="49" charset="-122"/>
              </a:rPr>
              <a:t>应用软件：</a:t>
            </a:r>
            <a:r>
              <a:rPr lang="zh-CN" altLang="en-US">
                <a:latin typeface="Times New Roman" panose="02020603050405020304" pitchFamily="18" charset="0"/>
                <a:ea typeface="黑体" panose="02010609060101010101" pitchFamily="49" charset="-122"/>
              </a:rPr>
              <a:t>如</a:t>
            </a:r>
            <a:r>
              <a:rPr lang="en-US" altLang="zh-CN">
                <a:latin typeface="Times New Roman" panose="02020603050405020304" pitchFamily="18" charset="0"/>
                <a:ea typeface="黑体" panose="02010609060101010101" pitchFamily="49" charset="-122"/>
              </a:rPr>
              <a:t>Office suite</a:t>
            </a:r>
            <a:r>
              <a:rPr lang="zh-CN" altLang="en-US">
                <a:latin typeface="Times New Roman" panose="02020603050405020304" pitchFamily="18" charset="0"/>
                <a:ea typeface="黑体" panose="02010609060101010101" pitchFamily="49" charset="-122"/>
              </a:rPr>
              <a:t>、</a:t>
            </a:r>
            <a:r>
              <a:rPr lang="en-US" altLang="zh-CN">
                <a:latin typeface="Times New Roman" panose="02020603050405020304" pitchFamily="18" charset="0"/>
                <a:ea typeface="黑体" panose="02010609060101010101" pitchFamily="49" charset="-122"/>
              </a:rPr>
              <a:t>PS</a:t>
            </a:r>
            <a:r>
              <a:rPr lang="zh-CN" altLang="en-US">
                <a:latin typeface="Times New Roman" panose="02020603050405020304" pitchFamily="18" charset="0"/>
                <a:ea typeface="黑体" panose="02010609060101010101" pitchFamily="49" charset="-122"/>
              </a:rPr>
              <a:t>、</a:t>
            </a:r>
            <a:r>
              <a:rPr lang="en-US" altLang="zh-CN">
                <a:latin typeface="Times New Roman" panose="02020603050405020304" pitchFamily="18" charset="0"/>
                <a:ea typeface="黑体" panose="02010609060101010101" pitchFamily="49" charset="-122"/>
              </a:rPr>
              <a:t>3DsMax</a:t>
            </a:r>
            <a:r>
              <a:rPr lang="zh-CN" altLang="en-US">
                <a:latin typeface="Times New Roman" panose="02020603050405020304" pitchFamily="18" charset="0"/>
                <a:ea typeface="黑体" panose="02010609060101010101" pitchFamily="49" charset="-122"/>
              </a:rPr>
              <a:t>等</a:t>
            </a:r>
          </a:p>
        </p:txBody>
      </p:sp>
      <p:sp>
        <p:nvSpPr>
          <p:cNvPr id="17415" name="Rectangle 9"/>
          <p:cNvSpPr>
            <a:spLocks noChangeArrowheads="1"/>
          </p:cNvSpPr>
          <p:nvPr/>
        </p:nvSpPr>
        <p:spPr bwMode="auto">
          <a:xfrm>
            <a:off x="2919413" y="3582988"/>
            <a:ext cx="4676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tx2"/>
                </a:solidFill>
                <a:latin typeface="Times New Roman" panose="02020603050405020304" pitchFamily="18" charset="0"/>
                <a:ea typeface="黑体" panose="02010609060101010101" pitchFamily="49" charset="-122"/>
              </a:rPr>
              <a:t>系统软件：</a:t>
            </a:r>
            <a:r>
              <a:rPr lang="zh-CN" altLang="en-US">
                <a:latin typeface="Times New Roman" panose="02020603050405020304" pitchFamily="18" charset="0"/>
                <a:ea typeface="黑体" panose="02010609060101010101" pitchFamily="49" charset="-122"/>
              </a:rPr>
              <a:t>主要是操作系统</a:t>
            </a:r>
          </a:p>
        </p:txBody>
      </p:sp>
      <p:sp>
        <p:nvSpPr>
          <p:cNvPr id="17416" name="Rectangle 17"/>
          <p:cNvSpPr>
            <a:spLocks noChangeArrowheads="1"/>
          </p:cNvSpPr>
          <p:nvPr/>
        </p:nvSpPr>
        <p:spPr bwMode="auto">
          <a:xfrm>
            <a:off x="684213" y="1268413"/>
            <a:ext cx="5648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FontTx/>
              <a:buChar char="•"/>
            </a:pPr>
            <a:r>
              <a:rPr lang="zh-CN" altLang="en-US" sz="3200"/>
              <a:t>计算机系统</a:t>
            </a:r>
          </a:p>
        </p:txBody>
      </p:sp>
    </p:spTree>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152400" y="1844675"/>
            <a:ext cx="888365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lgn="l">
              <a:lnSpc>
                <a:spcPct val="90000"/>
              </a:lnSpc>
              <a:spcBef>
                <a:spcPct val="30000"/>
              </a:spcBef>
              <a:buBlip>
                <a:blip r:embed="rId2"/>
              </a:buBlip>
              <a:defRPr sz="3200">
                <a:solidFill>
                  <a:schemeClr val="bg2"/>
                </a:solidFill>
                <a:effectLst>
                  <a:outerShdw blurRad="38100" dist="38100" dir="2700000" algn="tl">
                    <a:srgbClr val="C0C0C0"/>
                  </a:outerShdw>
                </a:effectLst>
                <a:latin typeface="Arial" panose="020B0604020202020204" pitchFamily="34" charset="0"/>
              </a:defRPr>
            </a:lvl1pPr>
            <a:lvl2pPr marL="1106805" indent="-533400" algn="l">
              <a:lnSpc>
                <a:spcPct val="90000"/>
              </a:lnSpc>
              <a:spcBef>
                <a:spcPct val="30000"/>
              </a:spcBef>
              <a:buBlip>
                <a:blip r:embed="rId2"/>
              </a:buBlip>
              <a:defRPr sz="2800">
                <a:solidFill>
                  <a:schemeClr val="bg2"/>
                </a:solidFill>
                <a:effectLst>
                  <a:outerShdw blurRad="38100" dist="38100" dir="2700000" algn="tl">
                    <a:srgbClr val="C0C0C0"/>
                  </a:outerShdw>
                </a:effectLst>
                <a:latin typeface="Arial" panose="020B0604020202020204" pitchFamily="34" charset="0"/>
              </a:defRPr>
            </a:lvl2pPr>
            <a:lvl3pPr marL="1487805" indent="-457200" algn="l">
              <a:lnSpc>
                <a:spcPct val="90000"/>
              </a:lnSpc>
              <a:spcBef>
                <a:spcPct val="30000"/>
              </a:spcBef>
              <a:buBlip>
                <a:blip r:embed="rId2"/>
              </a:buBlip>
              <a:defRPr sz="2400">
                <a:solidFill>
                  <a:schemeClr val="bg2"/>
                </a:solidFill>
                <a:effectLst>
                  <a:outerShdw blurRad="38100" dist="38100" dir="2700000" algn="tl">
                    <a:srgbClr val="C0C0C0"/>
                  </a:outerShdw>
                </a:effectLst>
                <a:latin typeface="Arial" panose="020B0604020202020204" pitchFamily="34" charset="0"/>
              </a:defRPr>
            </a:lvl3pPr>
            <a:lvl4pPr marL="1811655" indent="-38100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9pPr>
          </a:lstStyle>
          <a:p>
            <a:pPr lvl="1" eaLnBrk="0" hangingPunct="0">
              <a:lnSpc>
                <a:spcPct val="130000"/>
              </a:lnSpc>
              <a:buClr>
                <a:schemeClr val="tx1"/>
              </a:buClr>
              <a:buFont typeface="Wingdings" panose="05000000000000000000" pitchFamily="2" charset="2"/>
              <a:buNone/>
              <a:defRPr/>
            </a:pPr>
            <a:r>
              <a:rPr lang="zh-CN" altLang="en-US" sz="2400" dirty="0" smtClean="0">
                <a:solidFill>
                  <a:srgbClr val="A50021"/>
                </a:solidFill>
                <a:latin typeface="Times New Roman" panose="02020603050405020304" pitchFamily="18" charset="0"/>
                <a:sym typeface="+mn-ea"/>
              </a:rPr>
              <a:t>现场：</a:t>
            </a:r>
            <a:r>
              <a:rPr lang="zh-CN" altLang="en-US" sz="2400" dirty="0" smtClean="0">
                <a:solidFill>
                  <a:schemeClr val="tx1"/>
                </a:solidFill>
                <a:effectLst/>
                <a:latin typeface="Times New Roman" panose="02020603050405020304" pitchFamily="18" charset="0"/>
                <a:sym typeface="+mn-ea"/>
              </a:rPr>
              <a:t>在中断的那一时刻能确保程序继续运行的有关信息。</a:t>
            </a:r>
          </a:p>
          <a:p>
            <a:pPr marL="683895" lvl="4" indent="0" eaLnBrk="0" hangingPunct="0">
              <a:lnSpc>
                <a:spcPct val="130000"/>
              </a:lnSpc>
              <a:buClr>
                <a:schemeClr val="tx1"/>
              </a:buClr>
              <a:buFont typeface="Wingdings" panose="05000000000000000000" pitchFamily="2" charset="2"/>
              <a:buNone/>
              <a:defRPr/>
            </a:pPr>
            <a:r>
              <a:rPr lang="zh-CN" altLang="en-US" dirty="0" smtClean="0">
                <a:solidFill>
                  <a:schemeClr val="tx1"/>
                </a:solidFill>
                <a:effectLst/>
                <a:latin typeface="Times New Roman" panose="02020603050405020304" pitchFamily="18" charset="0"/>
                <a:sym typeface="+mn-ea"/>
              </a:rPr>
              <a:t>后继指令所在主存的单元号</a:t>
            </a:r>
          </a:p>
          <a:p>
            <a:pPr marL="683895" lvl="4" indent="0" eaLnBrk="0" hangingPunct="0">
              <a:lnSpc>
                <a:spcPct val="130000"/>
              </a:lnSpc>
              <a:buClr>
                <a:schemeClr val="tx1"/>
              </a:buClr>
              <a:buFont typeface="Wingdings" panose="05000000000000000000" pitchFamily="2" charset="2"/>
              <a:buNone/>
              <a:defRPr/>
            </a:pPr>
            <a:r>
              <a:rPr lang="zh-CN" altLang="en-US" dirty="0" smtClean="0">
                <a:solidFill>
                  <a:schemeClr val="tx1"/>
                </a:solidFill>
                <a:effectLst/>
                <a:latin typeface="Times New Roman" panose="02020603050405020304" pitchFamily="18" charset="0"/>
                <a:sym typeface="+mn-ea"/>
              </a:rPr>
              <a:t>程序运行所处的状态</a:t>
            </a:r>
          </a:p>
          <a:p>
            <a:pPr marL="683895" lvl="4" indent="0" eaLnBrk="0" hangingPunct="0">
              <a:lnSpc>
                <a:spcPct val="130000"/>
              </a:lnSpc>
              <a:buClr>
                <a:schemeClr val="tx1"/>
              </a:buClr>
              <a:buFont typeface="Wingdings" panose="05000000000000000000" pitchFamily="2" charset="2"/>
              <a:buNone/>
              <a:defRPr/>
            </a:pPr>
            <a:r>
              <a:rPr lang="zh-CN" altLang="en-US" dirty="0" smtClean="0">
                <a:solidFill>
                  <a:schemeClr val="tx1"/>
                </a:solidFill>
                <a:effectLst/>
                <a:latin typeface="Times New Roman" panose="02020603050405020304" pitchFamily="18" charset="0"/>
                <a:sym typeface="+mn-ea"/>
              </a:rPr>
              <a:t>指令执行情况</a:t>
            </a:r>
            <a:endParaRPr lang="en-US" altLang="zh-CN" dirty="0" smtClean="0">
              <a:solidFill>
                <a:schemeClr val="tx1"/>
              </a:solidFill>
              <a:effectLst/>
              <a:latin typeface="Times New Roman" panose="02020603050405020304" pitchFamily="18" charset="0"/>
              <a:sym typeface="+mn-ea"/>
            </a:endParaRPr>
          </a:p>
          <a:p>
            <a:pPr marL="683895" lvl="4" indent="0" eaLnBrk="0" hangingPunct="0">
              <a:lnSpc>
                <a:spcPct val="130000"/>
              </a:lnSpc>
              <a:buClr>
                <a:schemeClr val="tx1"/>
              </a:buClr>
              <a:buFont typeface="Wingdings" panose="05000000000000000000" pitchFamily="2" charset="2"/>
              <a:buNone/>
              <a:defRPr/>
            </a:pPr>
            <a:r>
              <a:rPr lang="zh-CN" altLang="en-US" dirty="0" smtClean="0">
                <a:solidFill>
                  <a:schemeClr val="tx1"/>
                </a:solidFill>
                <a:effectLst/>
                <a:latin typeface="Times New Roman" panose="02020603050405020304" pitchFamily="18" charset="0"/>
                <a:sym typeface="+mn-ea"/>
              </a:rPr>
              <a:t>程序执行的中间结果等</a:t>
            </a:r>
          </a:p>
        </p:txBody>
      </p:sp>
      <p:sp>
        <p:nvSpPr>
          <p:cNvPr id="4" name="Rectangle 7"/>
          <p:cNvSpPr>
            <a:spLocks noChangeArrowheads="1"/>
          </p:cNvSpPr>
          <p:nvPr/>
        </p:nvSpPr>
        <p:spPr bwMode="auto">
          <a:xfrm>
            <a:off x="827088" y="984250"/>
            <a:ext cx="4303712"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2"/>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2"/>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2"/>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800" dirty="0" smtClean="0">
                <a:solidFill>
                  <a:schemeClr val="accent1">
                    <a:lumMod val="40000"/>
                    <a:lumOff val="60000"/>
                  </a:schemeClr>
                </a:solidFill>
                <a:latin typeface="Times New Roman" panose="02020603050405020304" pitchFamily="18" charset="0"/>
                <a:sym typeface="+mn-ea"/>
              </a:rPr>
              <a:t>(1) </a:t>
            </a:r>
            <a:r>
              <a:rPr lang="zh-CN" altLang="en-US" sz="2800" dirty="0" smtClean="0">
                <a:solidFill>
                  <a:schemeClr val="accent1">
                    <a:lumMod val="40000"/>
                    <a:lumOff val="60000"/>
                  </a:schemeClr>
                </a:solidFill>
                <a:latin typeface="Times New Roman" panose="02020603050405020304" pitchFamily="18" charset="0"/>
                <a:sym typeface="+mn-ea"/>
              </a:rPr>
              <a:t>保护现场和恢复现场</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 calcmode="lin" valueType="num">
                                      <p:cBhvr additive="base">
                                        <p:cTn id="29"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30" dur="10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6371" name="Rectangle 3"/>
          <p:cNvSpPr>
            <a:spLocks noChangeArrowheads="1"/>
          </p:cNvSpPr>
          <p:nvPr/>
        </p:nvSpPr>
        <p:spPr bwMode="auto">
          <a:xfrm>
            <a:off x="571500" y="1533525"/>
            <a:ext cx="8405813"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1106805" indent="-53340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Clr>
                <a:schemeClr val="tx1"/>
              </a:buClr>
            </a:pPr>
            <a:r>
              <a:rPr lang="zh-CN" altLang="en-US" b="1">
                <a:latin typeface="Times New Roman" panose="02020603050405020304" pitchFamily="18" charset="0"/>
              </a:rPr>
              <a:t>当中断发生时，必须立即把现场信息保存在主存中，这一</a:t>
            </a:r>
          </a:p>
          <a:p>
            <a:pPr lvl="1">
              <a:lnSpc>
                <a:spcPct val="130000"/>
              </a:lnSpc>
              <a:spcBef>
                <a:spcPct val="30000"/>
              </a:spcBef>
              <a:buClr>
                <a:schemeClr val="tx1"/>
              </a:buClr>
            </a:pPr>
            <a:r>
              <a:rPr lang="zh-CN" altLang="en-US" b="1">
                <a:latin typeface="Times New Roman" panose="02020603050405020304" pitchFamily="18" charset="0"/>
              </a:rPr>
              <a:t>工作称之为保护现场。</a:t>
            </a:r>
          </a:p>
        </p:txBody>
      </p:sp>
      <p:sp>
        <p:nvSpPr>
          <p:cNvPr id="826373" name="Rectangle 5"/>
          <p:cNvSpPr>
            <a:spLocks noChangeArrowheads="1"/>
          </p:cNvSpPr>
          <p:nvPr/>
        </p:nvSpPr>
        <p:spPr bwMode="auto">
          <a:xfrm>
            <a:off x="120650" y="1046163"/>
            <a:ext cx="5354638"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marL="533400" lvl="1" indent="-533400" eaLnBrk="0" hangingPunct="0">
              <a:lnSpc>
                <a:spcPct val="130000"/>
              </a:lnSpc>
              <a:buClr>
                <a:schemeClr val="tx1"/>
              </a:buClr>
              <a:buFontTx/>
              <a:buNone/>
              <a:defRPr/>
            </a:pPr>
            <a:r>
              <a:rPr lang="zh-CN" altLang="en-US" dirty="0" smtClean="0">
                <a:solidFill>
                  <a:srgbClr val="A50021"/>
                </a:solidFill>
                <a:latin typeface="Times New Roman" panose="02020603050405020304" pitchFamily="18" charset="0"/>
                <a:sym typeface="+mn-ea"/>
              </a:rPr>
              <a:t>保护现场</a:t>
            </a:r>
          </a:p>
        </p:txBody>
      </p:sp>
      <p:sp>
        <p:nvSpPr>
          <p:cNvPr id="826374" name="Rectangle 6"/>
          <p:cNvSpPr>
            <a:spLocks noChangeArrowheads="1"/>
          </p:cNvSpPr>
          <p:nvPr/>
        </p:nvSpPr>
        <p:spPr bwMode="auto">
          <a:xfrm>
            <a:off x="544513" y="3349625"/>
            <a:ext cx="8599487"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1106805" indent="-53340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Clr>
                <a:schemeClr val="tx1"/>
              </a:buClr>
            </a:pPr>
            <a:r>
              <a:rPr lang="zh-CN" altLang="en-US" b="1">
                <a:latin typeface="Times New Roman" panose="02020603050405020304" pitchFamily="18" charset="0"/>
              </a:rPr>
              <a:t>程序重新运行之前，把保留的该程序现场信息从主存中送</a:t>
            </a:r>
          </a:p>
          <a:p>
            <a:pPr lvl="1">
              <a:lnSpc>
                <a:spcPct val="130000"/>
              </a:lnSpc>
              <a:spcBef>
                <a:spcPct val="30000"/>
              </a:spcBef>
              <a:buClr>
                <a:schemeClr val="tx1"/>
              </a:buClr>
            </a:pPr>
            <a:r>
              <a:rPr lang="zh-CN" altLang="en-US" b="1">
                <a:latin typeface="Times New Roman" panose="02020603050405020304" pitchFamily="18" charset="0"/>
              </a:rPr>
              <a:t>至相应的指令计数器、通用寄存器或一些特殊的寄存器中。</a:t>
            </a:r>
          </a:p>
          <a:p>
            <a:pPr lvl="1">
              <a:lnSpc>
                <a:spcPct val="130000"/>
              </a:lnSpc>
              <a:spcBef>
                <a:spcPct val="30000"/>
              </a:spcBef>
              <a:buClr>
                <a:schemeClr val="tx1"/>
              </a:buClr>
            </a:pPr>
            <a:r>
              <a:rPr lang="zh-CN" altLang="en-US" b="1">
                <a:latin typeface="Times New Roman" panose="02020603050405020304" pitchFamily="18" charset="0"/>
              </a:rPr>
              <a:t>完成这些工作称为恢复现场。</a:t>
            </a:r>
          </a:p>
        </p:txBody>
      </p:sp>
      <p:sp>
        <p:nvSpPr>
          <p:cNvPr id="826375" name="Rectangle 7"/>
          <p:cNvSpPr>
            <a:spLocks noChangeArrowheads="1"/>
          </p:cNvSpPr>
          <p:nvPr/>
        </p:nvSpPr>
        <p:spPr bwMode="auto">
          <a:xfrm>
            <a:off x="122238" y="2747963"/>
            <a:ext cx="5354637"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marL="533400" lvl="1" indent="-533400" eaLnBrk="0" hangingPunct="0">
              <a:lnSpc>
                <a:spcPct val="130000"/>
              </a:lnSpc>
              <a:buClr>
                <a:schemeClr val="tx1"/>
              </a:buClr>
              <a:buFontTx/>
              <a:buNone/>
              <a:defRPr/>
            </a:pPr>
            <a:r>
              <a:rPr lang="zh-CN" altLang="en-US" dirty="0" smtClean="0">
                <a:solidFill>
                  <a:srgbClr val="A50021"/>
                </a:solidFill>
                <a:latin typeface="Times New Roman" panose="02020603050405020304" pitchFamily="18" charset="0"/>
                <a:sym typeface="+mn-ea"/>
              </a:rPr>
              <a:t>恢复现场</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6373">
                                            <p:txEl>
                                              <p:pRg st="0" end="0"/>
                                            </p:txEl>
                                          </p:spTgt>
                                        </p:tgtEl>
                                        <p:attrNameLst>
                                          <p:attrName>style.visibility</p:attrName>
                                        </p:attrNameLst>
                                      </p:cBhvr>
                                      <p:to>
                                        <p:strVal val="visible"/>
                                      </p:to>
                                    </p:set>
                                    <p:anim calcmode="lin" valueType="num">
                                      <p:cBhvr additive="base">
                                        <p:cTn id="7" dur="1000" fill="hold"/>
                                        <p:tgtEl>
                                          <p:spTgt spid="82637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82637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6371"/>
                                        </p:tgtEl>
                                        <p:attrNameLst>
                                          <p:attrName>style.visibility</p:attrName>
                                        </p:attrNameLst>
                                      </p:cBhvr>
                                      <p:to>
                                        <p:strVal val="visible"/>
                                      </p:to>
                                    </p:set>
                                    <p:anim calcmode="lin" valueType="num">
                                      <p:cBhvr additive="base">
                                        <p:cTn id="13" dur="500" fill="hold"/>
                                        <p:tgtEl>
                                          <p:spTgt spid="826371"/>
                                        </p:tgtEl>
                                        <p:attrNameLst>
                                          <p:attrName>ppt_x</p:attrName>
                                        </p:attrNameLst>
                                      </p:cBhvr>
                                      <p:tavLst>
                                        <p:tav tm="0">
                                          <p:val>
                                            <p:strVal val="#ppt_x"/>
                                          </p:val>
                                        </p:tav>
                                        <p:tav tm="100000">
                                          <p:val>
                                            <p:strVal val="#ppt_x"/>
                                          </p:val>
                                        </p:tav>
                                      </p:tavLst>
                                    </p:anim>
                                    <p:anim calcmode="lin" valueType="num">
                                      <p:cBhvr additive="base">
                                        <p:cTn id="14" dur="500" fill="hold"/>
                                        <p:tgtEl>
                                          <p:spTgt spid="8263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26375">
                                            <p:txEl>
                                              <p:pRg st="0" end="0"/>
                                            </p:txEl>
                                          </p:spTgt>
                                        </p:tgtEl>
                                        <p:attrNameLst>
                                          <p:attrName>style.visibility</p:attrName>
                                        </p:attrNameLst>
                                      </p:cBhvr>
                                      <p:to>
                                        <p:strVal val="visible"/>
                                      </p:to>
                                    </p:set>
                                    <p:anim calcmode="lin" valueType="num">
                                      <p:cBhvr additive="base">
                                        <p:cTn id="19" dur="1000" fill="hold"/>
                                        <p:tgtEl>
                                          <p:spTgt spid="826375">
                                            <p:txEl>
                                              <p:pRg st="0" end="0"/>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8263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26374"/>
                                        </p:tgtEl>
                                        <p:attrNameLst>
                                          <p:attrName>style.visibility</p:attrName>
                                        </p:attrNameLst>
                                      </p:cBhvr>
                                      <p:to>
                                        <p:strVal val="visible"/>
                                      </p:to>
                                    </p:set>
                                    <p:anim calcmode="lin" valueType="num">
                                      <p:cBhvr additive="base">
                                        <p:cTn id="25" dur="500" fill="hold"/>
                                        <p:tgtEl>
                                          <p:spTgt spid="826374"/>
                                        </p:tgtEl>
                                        <p:attrNameLst>
                                          <p:attrName>ppt_x</p:attrName>
                                        </p:attrNameLst>
                                      </p:cBhvr>
                                      <p:tavLst>
                                        <p:tav tm="0">
                                          <p:val>
                                            <p:strVal val="#ppt_x"/>
                                          </p:val>
                                        </p:tav>
                                        <p:tav tm="100000">
                                          <p:val>
                                            <p:strVal val="#ppt_x"/>
                                          </p:val>
                                        </p:tav>
                                      </p:tavLst>
                                    </p:anim>
                                    <p:anim calcmode="lin" valueType="num">
                                      <p:cBhvr additive="base">
                                        <p:cTn id="26" dur="500" fill="hold"/>
                                        <p:tgtEl>
                                          <p:spTgt spid="8263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1" grpId="0"/>
      <p:bldP spid="826373" grpId="0" build="p"/>
      <p:bldP spid="826374" grpId="0"/>
      <p:bldP spid="826375" grpId="0" build="p"/>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4083" name="Rectangle 3"/>
          <p:cNvSpPr>
            <a:spLocks noChangeArrowheads="1"/>
          </p:cNvSpPr>
          <p:nvPr/>
        </p:nvSpPr>
        <p:spPr bwMode="auto">
          <a:xfrm>
            <a:off x="514350" y="2787650"/>
            <a:ext cx="86439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1106805" indent="-53340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20000"/>
              </a:lnSpc>
              <a:spcBef>
                <a:spcPct val="20000"/>
              </a:spcBef>
              <a:buClr>
                <a:schemeClr val="tx1"/>
              </a:buClr>
            </a:pPr>
            <a:r>
              <a:rPr lang="zh-CN" altLang="en-US" b="1">
                <a:latin typeface="Times New Roman" panose="02020603050405020304" pitchFamily="18" charset="0"/>
              </a:rPr>
              <a:t>指令地址、指令执行情况、处理机状态、应屏蔽的中断等。</a:t>
            </a:r>
          </a:p>
        </p:txBody>
      </p:sp>
      <p:sp>
        <p:nvSpPr>
          <p:cNvPr id="814085" name="Rectangle 5"/>
          <p:cNvSpPr>
            <a:spLocks noChangeArrowheads="1"/>
          </p:cNvSpPr>
          <p:nvPr/>
        </p:nvSpPr>
        <p:spPr bwMode="auto">
          <a:xfrm>
            <a:off x="501650" y="4075113"/>
            <a:ext cx="8405813" cy="234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1106805" indent="-53340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487805" indent="-45720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811655" indent="-38100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lvl="1" eaLnBrk="0" hangingPunct="0">
              <a:lnSpc>
                <a:spcPct val="120000"/>
              </a:lnSpc>
              <a:spcBef>
                <a:spcPct val="20000"/>
              </a:spcBef>
              <a:buClr>
                <a:schemeClr val="tx1"/>
              </a:buClr>
              <a:buFont typeface="Wingdings" panose="05000000000000000000" pitchFamily="2" charset="2"/>
              <a:buNone/>
              <a:defRPr/>
            </a:pPr>
            <a:r>
              <a:rPr lang="en-US" altLang="zh-CN" sz="2400" dirty="0" smtClean="0">
                <a:solidFill>
                  <a:schemeClr val="tx1"/>
                </a:solidFill>
                <a:effectLst/>
                <a:latin typeface="宋体" panose="02010600030101010101" pitchFamily="2" charset="-122"/>
                <a:sym typeface="+mn-ea"/>
              </a:rPr>
              <a:t>ⅰ </a:t>
            </a:r>
            <a:r>
              <a:rPr lang="en-US" altLang="zh-CN" sz="2400" dirty="0" smtClean="0">
                <a:solidFill>
                  <a:schemeClr val="tx1"/>
                </a:solidFill>
                <a:effectLst/>
                <a:latin typeface="Times New Roman" panose="02020603050405020304" pitchFamily="18" charset="0"/>
                <a:sym typeface="+mn-ea"/>
              </a:rPr>
              <a:t>IBM 370 </a:t>
            </a:r>
            <a:r>
              <a:rPr lang="zh-CN" altLang="en-US" sz="2400" dirty="0" smtClean="0">
                <a:solidFill>
                  <a:schemeClr val="tx1"/>
                </a:solidFill>
                <a:effectLst/>
                <a:latin typeface="Times New Roman" panose="02020603050405020304" pitchFamily="18" charset="0"/>
                <a:sym typeface="+mn-ea"/>
              </a:rPr>
              <a:t>机</a:t>
            </a:r>
            <a:r>
              <a:rPr lang="zh-CN" altLang="en-US" sz="2000" dirty="0" smtClean="0">
                <a:solidFill>
                  <a:schemeClr val="tx1"/>
                </a:solidFill>
                <a:effectLst/>
                <a:latin typeface="Times New Roman" panose="02020603050405020304" pitchFamily="18" charset="0"/>
                <a:sym typeface="+mn-ea"/>
              </a:rPr>
              <a:t>        程序状态字内容  </a:t>
            </a:r>
            <a:r>
              <a:rPr lang="zh-CN" altLang="en-US" sz="2000" dirty="0" smtClean="0">
                <a:solidFill>
                  <a:schemeClr val="tx1"/>
                </a:solidFill>
                <a:effectLst/>
                <a:latin typeface="Times New Roman" panose="02020603050405020304" pitchFamily="18" charset="0"/>
                <a:sym typeface="Symbol" panose="05050102010706020507" pitchFamily="18" charset="2"/>
              </a:rPr>
              <a:t></a:t>
            </a:r>
            <a:r>
              <a:rPr lang="zh-CN" altLang="en-US" sz="2000" dirty="0" smtClean="0">
                <a:solidFill>
                  <a:schemeClr val="tx1"/>
                </a:solidFill>
                <a:effectLst/>
                <a:latin typeface="Times New Roman" panose="02020603050405020304" pitchFamily="18" charset="0"/>
                <a:sym typeface="+mn-ea"/>
              </a:rPr>
              <a:t>   </a:t>
            </a:r>
            <a:r>
              <a:rPr lang="en-US" altLang="zh-CN" sz="2000" dirty="0" smtClean="0">
                <a:solidFill>
                  <a:schemeClr val="tx1"/>
                </a:solidFill>
                <a:effectLst/>
                <a:latin typeface="Times New Roman" panose="02020603050405020304" pitchFamily="18" charset="0"/>
                <a:sym typeface="+mn-ea"/>
              </a:rPr>
              <a:t>PSW</a:t>
            </a:r>
            <a:r>
              <a:rPr lang="zh-CN" altLang="en-US" sz="2000" dirty="0" smtClean="0">
                <a:solidFill>
                  <a:schemeClr val="tx1"/>
                </a:solidFill>
                <a:effectLst/>
                <a:latin typeface="Times New Roman" panose="02020603050405020304" pitchFamily="18" charset="0"/>
                <a:sym typeface="+mn-ea"/>
              </a:rPr>
              <a:t>寄存器</a:t>
            </a:r>
          </a:p>
          <a:p>
            <a:pPr lvl="1" eaLnBrk="0" hangingPunct="0">
              <a:lnSpc>
                <a:spcPct val="120000"/>
              </a:lnSpc>
              <a:spcBef>
                <a:spcPct val="20000"/>
              </a:spcBef>
              <a:buClr>
                <a:schemeClr val="tx1"/>
              </a:buClr>
              <a:buFont typeface="Wingdings" panose="05000000000000000000" pitchFamily="2" charset="2"/>
              <a:buNone/>
              <a:defRPr/>
            </a:pPr>
            <a:r>
              <a:rPr lang="en-US" altLang="zh-CN" sz="2400" dirty="0" smtClean="0">
                <a:solidFill>
                  <a:schemeClr val="tx1"/>
                </a:solidFill>
                <a:effectLst/>
                <a:latin typeface="宋体" panose="02010600030101010101" pitchFamily="2" charset="-122"/>
                <a:sym typeface="+mn-ea"/>
              </a:rPr>
              <a:t>ⅱ </a:t>
            </a:r>
            <a:r>
              <a:rPr lang="en-US" altLang="zh-CN" sz="2400" dirty="0" smtClean="0">
                <a:solidFill>
                  <a:schemeClr val="tx1"/>
                </a:solidFill>
                <a:effectLst/>
                <a:latin typeface="Times New Roman" panose="02020603050405020304" pitchFamily="18" charset="0"/>
                <a:sym typeface="+mn-ea"/>
              </a:rPr>
              <a:t>IBM  PC </a:t>
            </a:r>
            <a:r>
              <a:rPr lang="zh-CN" altLang="en-US" sz="2400" dirty="0" smtClean="0">
                <a:solidFill>
                  <a:schemeClr val="tx1"/>
                </a:solidFill>
                <a:effectLst/>
                <a:latin typeface="Times New Roman" panose="02020603050405020304" pitchFamily="18" charset="0"/>
                <a:sym typeface="+mn-ea"/>
              </a:rPr>
              <a:t>机</a:t>
            </a:r>
            <a:r>
              <a:rPr lang="zh-CN" altLang="en-US" sz="2000" dirty="0" smtClean="0">
                <a:solidFill>
                  <a:schemeClr val="tx1"/>
                </a:solidFill>
                <a:effectLst/>
                <a:latin typeface="Times New Roman" panose="02020603050405020304" pitchFamily="18" charset="0"/>
                <a:sym typeface="+mn-ea"/>
              </a:rPr>
              <a:t>        程序状态字内容  </a:t>
            </a:r>
            <a:r>
              <a:rPr lang="zh-CN" altLang="en-US" sz="2000" dirty="0" smtClean="0">
                <a:solidFill>
                  <a:schemeClr val="tx1"/>
                </a:solidFill>
                <a:effectLst/>
                <a:latin typeface="Times New Roman" panose="02020603050405020304" pitchFamily="18" charset="0"/>
                <a:sym typeface="Symbol" panose="05050102010706020507" pitchFamily="18" charset="2"/>
              </a:rPr>
              <a:t></a:t>
            </a:r>
            <a:r>
              <a:rPr lang="zh-CN" altLang="en-US" sz="2000" dirty="0" smtClean="0">
                <a:solidFill>
                  <a:schemeClr val="tx1"/>
                </a:solidFill>
                <a:effectLst/>
                <a:latin typeface="Times New Roman" panose="02020603050405020304" pitchFamily="18" charset="0"/>
                <a:sym typeface="+mn-ea"/>
              </a:rPr>
              <a:t>  </a:t>
            </a:r>
            <a:r>
              <a:rPr lang="en-US" altLang="zh-CN" sz="2000" dirty="0" smtClean="0">
                <a:solidFill>
                  <a:schemeClr val="tx1"/>
                </a:solidFill>
                <a:effectLst/>
                <a:latin typeface="Times New Roman" panose="02020603050405020304" pitchFamily="18" charset="0"/>
                <a:sym typeface="+mn-ea"/>
              </a:rPr>
              <a:t>CS  IP   </a:t>
            </a:r>
            <a:r>
              <a:rPr lang="zh-CN" altLang="en-US" sz="2000" dirty="0" smtClean="0">
                <a:solidFill>
                  <a:schemeClr val="tx1"/>
                </a:solidFill>
                <a:effectLst/>
                <a:latin typeface="Times New Roman" panose="02020603050405020304" pitchFamily="18" charset="0"/>
                <a:sym typeface="+mn-ea"/>
              </a:rPr>
              <a:t>指令地址</a:t>
            </a:r>
          </a:p>
          <a:p>
            <a:pPr eaLnBrk="0" hangingPunct="0">
              <a:buClr>
                <a:schemeClr val="tx1"/>
              </a:buClr>
              <a:buFont typeface="Wingdings" panose="05000000000000000000" pitchFamily="2" charset="2"/>
              <a:buNone/>
              <a:defRPr/>
            </a:pPr>
            <a:r>
              <a:rPr lang="zh-CN" altLang="en-US" sz="2000" dirty="0" smtClean="0">
                <a:solidFill>
                  <a:schemeClr val="tx1"/>
                </a:solidFill>
                <a:effectLst/>
                <a:latin typeface="Times New Roman" panose="02020603050405020304" pitchFamily="18" charset="0"/>
                <a:sym typeface="+mn-ea"/>
              </a:rPr>
              <a:t>                                                                                     </a:t>
            </a:r>
            <a:r>
              <a:rPr lang="en-US" altLang="zh-CN" sz="2000" dirty="0" smtClean="0">
                <a:solidFill>
                  <a:schemeClr val="tx1"/>
                </a:solidFill>
                <a:effectLst/>
                <a:latin typeface="Times New Roman" panose="02020603050405020304" pitchFamily="18" charset="0"/>
                <a:sym typeface="+mn-ea"/>
              </a:rPr>
              <a:t>flag    </a:t>
            </a:r>
            <a:r>
              <a:rPr lang="zh-CN" altLang="zh-CN" sz="2000" dirty="0" smtClean="0">
                <a:solidFill>
                  <a:schemeClr val="tx1"/>
                </a:solidFill>
                <a:effectLst/>
                <a:latin typeface="Times New Roman" panose="02020603050405020304" pitchFamily="18" charset="0"/>
                <a:sym typeface="+mn-ea"/>
              </a:rPr>
              <a:t>标志</a:t>
            </a:r>
            <a:r>
              <a:rPr lang="zh-CN" altLang="en-US" sz="2000" dirty="0" smtClean="0">
                <a:solidFill>
                  <a:schemeClr val="tx1"/>
                </a:solidFill>
                <a:effectLst/>
                <a:latin typeface="Times New Roman" panose="02020603050405020304" pitchFamily="18" charset="0"/>
                <a:sym typeface="+mn-ea"/>
              </a:rPr>
              <a:t>寄存器</a:t>
            </a:r>
          </a:p>
          <a:p>
            <a:pPr lvl="1" eaLnBrk="0" hangingPunct="0">
              <a:lnSpc>
                <a:spcPct val="120000"/>
              </a:lnSpc>
              <a:spcBef>
                <a:spcPct val="20000"/>
              </a:spcBef>
              <a:buClr>
                <a:schemeClr val="tx1"/>
              </a:buClr>
              <a:buFont typeface="Wingdings" panose="05000000000000000000" pitchFamily="2" charset="2"/>
              <a:buNone/>
              <a:defRPr/>
            </a:pPr>
            <a:r>
              <a:rPr lang="en-US" altLang="zh-CN" sz="2400" dirty="0" smtClean="0">
                <a:solidFill>
                  <a:schemeClr val="tx1"/>
                </a:solidFill>
                <a:effectLst/>
                <a:latin typeface="宋体" panose="02010600030101010101" pitchFamily="2" charset="-122"/>
                <a:sym typeface="+mn-ea"/>
              </a:rPr>
              <a:t>ⅲ </a:t>
            </a:r>
            <a:r>
              <a:rPr lang="en-US" altLang="zh-CN" sz="2400" dirty="0" smtClean="0">
                <a:solidFill>
                  <a:schemeClr val="tx1"/>
                </a:solidFill>
                <a:effectLst/>
                <a:latin typeface="Times New Roman" panose="02020603050405020304" pitchFamily="18" charset="0"/>
                <a:sym typeface="+mn-ea"/>
              </a:rPr>
              <a:t>PDP 11</a:t>
            </a:r>
            <a:r>
              <a:rPr lang="zh-CN" altLang="en-US" sz="2400" dirty="0" smtClean="0">
                <a:solidFill>
                  <a:schemeClr val="tx1"/>
                </a:solidFill>
                <a:effectLst/>
                <a:latin typeface="Times New Roman" panose="02020603050405020304" pitchFamily="18" charset="0"/>
                <a:sym typeface="+mn-ea"/>
              </a:rPr>
              <a:t>系列机</a:t>
            </a:r>
            <a:r>
              <a:rPr lang="zh-CN" altLang="en-US" sz="2000" dirty="0" smtClean="0">
                <a:solidFill>
                  <a:schemeClr val="tx1"/>
                </a:solidFill>
                <a:effectLst/>
                <a:latin typeface="Times New Roman" panose="02020603050405020304" pitchFamily="18" charset="0"/>
                <a:sym typeface="+mn-ea"/>
              </a:rPr>
              <a:t>   程序状态字内容  </a:t>
            </a:r>
            <a:r>
              <a:rPr lang="zh-CN" altLang="en-US" sz="2000" dirty="0" smtClean="0">
                <a:solidFill>
                  <a:schemeClr val="tx1"/>
                </a:solidFill>
                <a:effectLst/>
                <a:latin typeface="Times New Roman" panose="02020603050405020304" pitchFamily="18" charset="0"/>
                <a:sym typeface="Symbol" panose="05050102010706020507" pitchFamily="18" charset="2"/>
              </a:rPr>
              <a:t> </a:t>
            </a:r>
            <a:r>
              <a:rPr lang="zh-CN" altLang="en-US" sz="2000" dirty="0" smtClean="0">
                <a:solidFill>
                  <a:schemeClr val="tx1"/>
                </a:solidFill>
                <a:effectLst/>
                <a:latin typeface="Times New Roman" panose="02020603050405020304" pitchFamily="18" charset="0"/>
                <a:sym typeface="+mn-ea"/>
              </a:rPr>
              <a:t>  </a:t>
            </a:r>
            <a:r>
              <a:rPr lang="en-US" altLang="zh-CN" sz="2000" dirty="0" smtClean="0">
                <a:solidFill>
                  <a:schemeClr val="tx1"/>
                </a:solidFill>
                <a:effectLst/>
                <a:latin typeface="Times New Roman" panose="02020603050405020304" pitchFamily="18" charset="0"/>
                <a:sym typeface="+mn-ea"/>
              </a:rPr>
              <a:t>PC    </a:t>
            </a:r>
            <a:r>
              <a:rPr lang="zh-CN" altLang="en-US" sz="2000" dirty="0" smtClean="0">
                <a:solidFill>
                  <a:schemeClr val="tx1"/>
                </a:solidFill>
                <a:effectLst/>
                <a:latin typeface="Times New Roman" panose="02020603050405020304" pitchFamily="18" charset="0"/>
                <a:sym typeface="+mn-ea"/>
              </a:rPr>
              <a:t>指令计数器</a:t>
            </a:r>
            <a:endParaRPr lang="zh-CN" altLang="en-US" sz="2000" dirty="0" smtClean="0">
              <a:latin typeface="Times New Roman" panose="02020603050405020304" pitchFamily="18" charset="0"/>
              <a:sym typeface="+mn-ea"/>
            </a:endParaRPr>
          </a:p>
          <a:p>
            <a:pPr lvl="1" eaLnBrk="0" hangingPunct="0">
              <a:lnSpc>
                <a:spcPct val="120000"/>
              </a:lnSpc>
              <a:spcBef>
                <a:spcPct val="20000"/>
              </a:spcBef>
              <a:buClr>
                <a:schemeClr val="tx1"/>
              </a:buClr>
              <a:buFont typeface="Wingdings" panose="05000000000000000000" pitchFamily="2" charset="2"/>
              <a:buNone/>
              <a:defRPr/>
            </a:pPr>
            <a:r>
              <a:rPr lang="zh-CN" altLang="en-US" sz="2000" dirty="0" smtClean="0">
                <a:solidFill>
                  <a:schemeClr val="tx1"/>
                </a:solidFill>
                <a:effectLst/>
                <a:latin typeface="Times New Roman" panose="02020603050405020304" pitchFamily="18" charset="0"/>
                <a:sym typeface="+mn-ea"/>
              </a:rPr>
              <a:t>                                                                             </a:t>
            </a:r>
            <a:r>
              <a:rPr lang="en-US" altLang="zh-CN" sz="2000" dirty="0" smtClean="0">
                <a:solidFill>
                  <a:schemeClr val="tx1"/>
                </a:solidFill>
                <a:effectLst/>
                <a:latin typeface="Times New Roman" panose="02020603050405020304" pitchFamily="18" charset="0"/>
                <a:sym typeface="+mn-ea"/>
              </a:rPr>
              <a:t>PS     </a:t>
            </a:r>
            <a:r>
              <a:rPr lang="zh-CN" altLang="en-US" sz="2000" dirty="0" smtClean="0">
                <a:solidFill>
                  <a:schemeClr val="tx1"/>
                </a:solidFill>
                <a:effectLst/>
                <a:latin typeface="Times New Roman" panose="02020603050405020304" pitchFamily="18" charset="0"/>
                <a:sym typeface="+mn-ea"/>
              </a:rPr>
              <a:t>处理器状态寄存器</a:t>
            </a:r>
          </a:p>
        </p:txBody>
      </p:sp>
      <p:sp>
        <p:nvSpPr>
          <p:cNvPr id="814086" name="Rectangle 6"/>
          <p:cNvSpPr>
            <a:spLocks noChangeArrowheads="1"/>
          </p:cNvSpPr>
          <p:nvPr/>
        </p:nvSpPr>
        <p:spPr bwMode="auto">
          <a:xfrm>
            <a:off x="663575" y="485775"/>
            <a:ext cx="54181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800" dirty="0" smtClean="0">
                <a:solidFill>
                  <a:srgbClr val="A50021"/>
                </a:solidFill>
                <a:latin typeface="Times New Roman" panose="02020603050405020304" pitchFamily="18" charset="0"/>
                <a:sym typeface="+mn-ea"/>
              </a:rPr>
              <a:t>(2) </a:t>
            </a:r>
            <a:r>
              <a:rPr lang="zh-CN" altLang="en-US" sz="2800" dirty="0" smtClean="0">
                <a:solidFill>
                  <a:srgbClr val="A50021"/>
                </a:solidFill>
                <a:latin typeface="Times New Roman" panose="02020603050405020304" pitchFamily="18" charset="0"/>
                <a:sym typeface="+mn-ea"/>
              </a:rPr>
              <a:t>程序状态字 </a:t>
            </a:r>
            <a:r>
              <a:rPr lang="en-US" altLang="zh-CN" sz="2800" dirty="0" smtClean="0">
                <a:solidFill>
                  <a:srgbClr val="A50021"/>
                </a:solidFill>
                <a:latin typeface="Times New Roman" panose="02020603050405020304" pitchFamily="18" charset="0"/>
                <a:sym typeface="+mn-ea"/>
              </a:rPr>
              <a:t>(</a:t>
            </a:r>
            <a:r>
              <a:rPr lang="en-US" altLang="zh-CN" sz="2800" dirty="0" err="1" smtClean="0">
                <a:solidFill>
                  <a:srgbClr val="A50021"/>
                </a:solidFill>
                <a:latin typeface="Times New Roman" panose="02020603050405020304" pitchFamily="18" charset="0"/>
                <a:sym typeface="+mn-ea"/>
              </a:rPr>
              <a:t>psw</a:t>
            </a:r>
            <a:r>
              <a:rPr lang="en-US" altLang="zh-CN" sz="2800" dirty="0" smtClean="0">
                <a:solidFill>
                  <a:srgbClr val="A50021"/>
                </a:solidFill>
                <a:latin typeface="Times New Roman" panose="02020603050405020304" pitchFamily="18" charset="0"/>
                <a:sym typeface="+mn-ea"/>
              </a:rPr>
              <a:t>)</a:t>
            </a:r>
          </a:p>
        </p:txBody>
      </p:sp>
      <p:sp>
        <p:nvSpPr>
          <p:cNvPr id="814087" name="Rectangle 7"/>
          <p:cNvSpPr>
            <a:spLocks noChangeArrowheads="1"/>
          </p:cNvSpPr>
          <p:nvPr/>
        </p:nvSpPr>
        <p:spPr bwMode="auto">
          <a:xfrm>
            <a:off x="120650" y="1114425"/>
            <a:ext cx="535463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Clr>
                <a:schemeClr val="tx1"/>
              </a:buClr>
            </a:pPr>
            <a:r>
              <a:rPr lang="en-US" altLang="zh-CN" b="1">
                <a:solidFill>
                  <a:srgbClr val="000099"/>
                </a:solidFill>
                <a:latin typeface="宋体" panose="02010600030101010101" pitchFamily="2" charset="-122"/>
              </a:rPr>
              <a:t>① </a:t>
            </a:r>
            <a:r>
              <a:rPr lang="zh-CN" altLang="en-US" b="1">
                <a:solidFill>
                  <a:srgbClr val="000099"/>
                </a:solidFill>
                <a:latin typeface="宋体" panose="02010600030101010101" pitchFamily="2" charset="-122"/>
              </a:rPr>
              <a:t>定义</a:t>
            </a:r>
            <a:endParaRPr lang="zh-CN" altLang="en-US" b="1">
              <a:solidFill>
                <a:srgbClr val="000099"/>
              </a:solidFill>
              <a:latin typeface="Times New Roman" panose="02020603050405020304" pitchFamily="18" charset="0"/>
            </a:endParaRPr>
          </a:p>
        </p:txBody>
      </p:sp>
      <p:sp>
        <p:nvSpPr>
          <p:cNvPr id="814088" name="Rectangle 8"/>
          <p:cNvSpPr>
            <a:spLocks noChangeArrowheads="1"/>
          </p:cNvSpPr>
          <p:nvPr/>
        </p:nvSpPr>
        <p:spPr bwMode="auto">
          <a:xfrm>
            <a:off x="530225" y="1646238"/>
            <a:ext cx="68294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1106805" indent="-53340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20000"/>
              </a:lnSpc>
              <a:spcBef>
                <a:spcPct val="20000"/>
              </a:spcBef>
              <a:buClr>
                <a:schemeClr val="tx1"/>
              </a:buClr>
            </a:pPr>
            <a:r>
              <a:rPr lang="zh-CN" altLang="en-US" b="1">
                <a:latin typeface="Times New Roman" panose="02020603050405020304" pitchFamily="18" charset="0"/>
              </a:rPr>
              <a:t>反映程序执行时机器所处的现行状态的代码。</a:t>
            </a:r>
          </a:p>
        </p:txBody>
      </p:sp>
      <p:sp>
        <p:nvSpPr>
          <p:cNvPr id="814089" name="Rectangle 9"/>
          <p:cNvSpPr>
            <a:spLocks noChangeArrowheads="1"/>
          </p:cNvSpPr>
          <p:nvPr/>
        </p:nvSpPr>
        <p:spPr bwMode="auto">
          <a:xfrm>
            <a:off x="122238" y="2173288"/>
            <a:ext cx="5354637"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Clr>
                <a:schemeClr val="tx1"/>
              </a:buClr>
            </a:pPr>
            <a:r>
              <a:rPr lang="en-US" altLang="zh-CN" b="1">
                <a:solidFill>
                  <a:srgbClr val="000099"/>
                </a:solidFill>
                <a:latin typeface="宋体" panose="02010600030101010101" pitchFamily="2" charset="-122"/>
              </a:rPr>
              <a:t>② </a:t>
            </a:r>
            <a:r>
              <a:rPr lang="zh-CN" altLang="en-US" b="1">
                <a:solidFill>
                  <a:srgbClr val="000099"/>
                </a:solidFill>
                <a:latin typeface="宋体" panose="02010600030101010101" pitchFamily="2" charset="-122"/>
              </a:rPr>
              <a:t>内容</a:t>
            </a:r>
            <a:endParaRPr lang="zh-CN" altLang="en-US" b="1">
              <a:solidFill>
                <a:srgbClr val="000099"/>
              </a:solidFill>
              <a:latin typeface="Times New Roman" panose="02020603050405020304" pitchFamily="18" charset="0"/>
            </a:endParaRPr>
          </a:p>
        </p:txBody>
      </p:sp>
      <p:sp>
        <p:nvSpPr>
          <p:cNvPr id="814090" name="Rectangle 10"/>
          <p:cNvSpPr>
            <a:spLocks noChangeArrowheads="1"/>
          </p:cNvSpPr>
          <p:nvPr/>
        </p:nvSpPr>
        <p:spPr bwMode="auto">
          <a:xfrm>
            <a:off x="123825" y="3403600"/>
            <a:ext cx="535463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Clr>
                <a:schemeClr val="tx1"/>
              </a:buClr>
            </a:pPr>
            <a:r>
              <a:rPr lang="en-US" altLang="zh-CN" b="1">
                <a:solidFill>
                  <a:srgbClr val="000099"/>
                </a:solidFill>
                <a:latin typeface="宋体" panose="02010600030101010101" pitchFamily="2" charset="-122"/>
              </a:rPr>
              <a:t>③ </a:t>
            </a:r>
            <a:r>
              <a:rPr lang="zh-CN" altLang="en-US" b="1">
                <a:solidFill>
                  <a:srgbClr val="000099"/>
                </a:solidFill>
                <a:latin typeface="宋体" panose="02010600030101010101" pitchFamily="2" charset="-122"/>
              </a:rPr>
              <a:t>程序状态字的例</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4086">
                                            <p:txEl>
                                              <p:pRg st="0" end="0"/>
                                            </p:txEl>
                                          </p:spTgt>
                                        </p:tgtEl>
                                        <p:attrNameLst>
                                          <p:attrName>style.visibility</p:attrName>
                                        </p:attrNameLst>
                                      </p:cBhvr>
                                      <p:to>
                                        <p:strVal val="visible"/>
                                      </p:to>
                                    </p:set>
                                    <p:anim calcmode="lin" valueType="num">
                                      <p:cBhvr additive="base">
                                        <p:cTn id="7" dur="1000" fill="hold"/>
                                        <p:tgtEl>
                                          <p:spTgt spid="814086">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81408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14087">
                                            <p:txEl>
                                              <p:pRg st="0" end="0"/>
                                            </p:txEl>
                                          </p:spTgt>
                                        </p:tgtEl>
                                        <p:attrNameLst>
                                          <p:attrName>style.visibility</p:attrName>
                                        </p:attrNameLst>
                                      </p:cBhvr>
                                      <p:to>
                                        <p:strVal val="visible"/>
                                      </p:to>
                                    </p:set>
                                    <p:anim calcmode="lin" valueType="num">
                                      <p:cBhvr additive="base">
                                        <p:cTn id="13" dur="1000" fill="hold"/>
                                        <p:tgtEl>
                                          <p:spTgt spid="814087">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8140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814088">
                                            <p:txEl>
                                              <p:pRg st="0" end="0"/>
                                            </p:txEl>
                                          </p:spTgt>
                                        </p:tgtEl>
                                        <p:attrNameLst>
                                          <p:attrName>style.visibility</p:attrName>
                                        </p:attrNameLst>
                                      </p:cBhvr>
                                      <p:to>
                                        <p:strVal val="visible"/>
                                      </p:to>
                                    </p:set>
                                    <p:animEffect transition="in" filter="checkerboard(across)">
                                      <p:cBhvr>
                                        <p:cTn id="19" dur="500"/>
                                        <p:tgtEl>
                                          <p:spTgt spid="81408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14089">
                                            <p:txEl>
                                              <p:pRg st="0" end="0"/>
                                            </p:txEl>
                                          </p:spTgt>
                                        </p:tgtEl>
                                        <p:attrNameLst>
                                          <p:attrName>style.visibility</p:attrName>
                                        </p:attrNameLst>
                                      </p:cBhvr>
                                      <p:to>
                                        <p:strVal val="visible"/>
                                      </p:to>
                                    </p:set>
                                    <p:anim calcmode="lin" valueType="num">
                                      <p:cBhvr additive="base">
                                        <p:cTn id="24" dur="1000" fill="hold"/>
                                        <p:tgtEl>
                                          <p:spTgt spid="814089">
                                            <p:txEl>
                                              <p:pRg st="0" end="0"/>
                                            </p:txEl>
                                          </p:spTgt>
                                        </p:tgtEl>
                                        <p:attrNameLst>
                                          <p:attrName>ppt_x</p:attrName>
                                        </p:attrNameLst>
                                      </p:cBhvr>
                                      <p:tavLst>
                                        <p:tav tm="0">
                                          <p:val>
                                            <p:strVal val="0-#ppt_w/2"/>
                                          </p:val>
                                        </p:tav>
                                        <p:tav tm="100000">
                                          <p:val>
                                            <p:strVal val="#ppt_x"/>
                                          </p:val>
                                        </p:tav>
                                      </p:tavLst>
                                    </p:anim>
                                    <p:anim calcmode="lin" valueType="num">
                                      <p:cBhvr additive="base">
                                        <p:cTn id="25" dur="1000" fill="hold"/>
                                        <p:tgtEl>
                                          <p:spTgt spid="81408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814083">
                                            <p:txEl>
                                              <p:pRg st="0" end="0"/>
                                            </p:txEl>
                                          </p:spTgt>
                                        </p:tgtEl>
                                        <p:attrNameLst>
                                          <p:attrName>style.visibility</p:attrName>
                                        </p:attrNameLst>
                                      </p:cBhvr>
                                      <p:to>
                                        <p:strVal val="visible"/>
                                      </p:to>
                                    </p:set>
                                    <p:animEffect transition="in" filter="checkerboard(across)">
                                      <p:cBhvr>
                                        <p:cTn id="30" dur="500"/>
                                        <p:tgtEl>
                                          <p:spTgt spid="81408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814090">
                                            <p:txEl>
                                              <p:pRg st="0" end="0"/>
                                            </p:txEl>
                                          </p:spTgt>
                                        </p:tgtEl>
                                        <p:attrNameLst>
                                          <p:attrName>style.visibility</p:attrName>
                                        </p:attrNameLst>
                                      </p:cBhvr>
                                      <p:to>
                                        <p:strVal val="visible"/>
                                      </p:to>
                                    </p:set>
                                    <p:anim calcmode="lin" valueType="num">
                                      <p:cBhvr additive="base">
                                        <p:cTn id="35" dur="1000" fill="hold"/>
                                        <p:tgtEl>
                                          <p:spTgt spid="814090">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81409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14085"/>
                                        </p:tgtEl>
                                        <p:attrNameLst>
                                          <p:attrName>style.visibility</p:attrName>
                                        </p:attrNameLst>
                                      </p:cBhvr>
                                      <p:to>
                                        <p:strVal val="visible"/>
                                      </p:to>
                                    </p:set>
                                    <p:anim calcmode="lin" valueType="num">
                                      <p:cBhvr additive="base">
                                        <p:cTn id="41" dur="500" fill="hold"/>
                                        <p:tgtEl>
                                          <p:spTgt spid="814085"/>
                                        </p:tgtEl>
                                        <p:attrNameLst>
                                          <p:attrName>ppt_x</p:attrName>
                                        </p:attrNameLst>
                                      </p:cBhvr>
                                      <p:tavLst>
                                        <p:tav tm="0">
                                          <p:val>
                                            <p:strVal val="#ppt_x"/>
                                          </p:val>
                                        </p:tav>
                                        <p:tav tm="100000">
                                          <p:val>
                                            <p:strVal val="#ppt_x"/>
                                          </p:val>
                                        </p:tav>
                                      </p:tavLst>
                                    </p:anim>
                                    <p:anim calcmode="lin" valueType="num">
                                      <p:cBhvr additive="base">
                                        <p:cTn id="42" dur="500" fill="hold"/>
                                        <p:tgtEl>
                                          <p:spTgt spid="8140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5" grpId="0"/>
      <p:bldP spid="814086" grpId="0" build="p"/>
      <p:bldP spid="814087" grpId="0" build="p"/>
      <p:bldP spid="814089" grpId="0" build="p"/>
      <p:bldP spid="814090" grpId="0" build="p"/>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8417" name="Text Box 2"/>
          <p:cNvSpPr txBox="1">
            <a:spLocks noChangeArrowheads="1"/>
          </p:cNvSpPr>
          <p:nvPr/>
        </p:nvSpPr>
        <p:spPr bwMode="auto">
          <a:xfrm>
            <a:off x="8493125" y="6510338"/>
            <a:ext cx="376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1400">
                <a:solidFill>
                  <a:schemeClr val="tx2"/>
                </a:solidFill>
                <a:latin typeface="Times New Roman" panose="02020603050405020304" pitchFamily="18" charset="0"/>
              </a:rPr>
              <a:t>22</a:t>
            </a:r>
          </a:p>
        </p:txBody>
      </p:sp>
      <p:sp>
        <p:nvSpPr>
          <p:cNvPr id="777219" name="Rectangle 3"/>
          <p:cNvSpPr>
            <a:spLocks noChangeArrowheads="1"/>
          </p:cNvSpPr>
          <p:nvPr/>
        </p:nvSpPr>
        <p:spPr bwMode="auto">
          <a:xfrm>
            <a:off x="557213" y="1087438"/>
            <a:ext cx="840581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20000"/>
              </a:lnSpc>
              <a:spcBef>
                <a:spcPct val="20000"/>
              </a:spcBef>
              <a:buClr>
                <a:schemeClr val="tx1"/>
              </a:buClr>
            </a:pPr>
            <a:r>
              <a:rPr lang="zh-CN" altLang="en-US" b="1">
                <a:latin typeface="Times New Roman" panose="02020603050405020304" pitchFamily="18" charset="0"/>
              </a:rPr>
              <a:t>当中央处理机发现已有中断请求时，中止现行</a:t>
            </a:r>
          </a:p>
          <a:p>
            <a:pPr lvl="1">
              <a:lnSpc>
                <a:spcPct val="120000"/>
              </a:lnSpc>
              <a:spcBef>
                <a:spcPct val="20000"/>
              </a:spcBef>
              <a:buClr>
                <a:schemeClr val="tx1"/>
              </a:buClr>
            </a:pPr>
            <a:r>
              <a:rPr lang="zh-CN" altLang="en-US" b="1">
                <a:latin typeface="Times New Roman" panose="02020603050405020304" pitchFamily="18" charset="0"/>
              </a:rPr>
              <a:t>程序执行，并自动引出中断处理程序的过程。</a:t>
            </a:r>
            <a:endParaRPr lang="zh-CN" altLang="en-US" sz="1800" b="1">
              <a:latin typeface="Times New Roman" panose="02020603050405020304" pitchFamily="18" charset="0"/>
            </a:endParaRPr>
          </a:p>
        </p:txBody>
      </p:sp>
      <p:grpSp>
        <p:nvGrpSpPr>
          <p:cNvPr id="777268" name="Group 52"/>
          <p:cNvGrpSpPr/>
          <p:nvPr/>
        </p:nvGrpSpPr>
        <p:grpSpPr bwMode="auto">
          <a:xfrm>
            <a:off x="4910138" y="3141663"/>
            <a:ext cx="2670175" cy="2352675"/>
            <a:chOff x="2850" y="1475"/>
            <a:chExt cx="1500" cy="1393"/>
          </a:xfrm>
        </p:grpSpPr>
        <p:sp>
          <p:nvSpPr>
            <p:cNvPr id="188420" name="Text Box 53"/>
            <p:cNvSpPr txBox="1">
              <a:spLocks noChangeArrowheads="1"/>
            </p:cNvSpPr>
            <p:nvPr/>
          </p:nvSpPr>
          <p:spPr bwMode="auto">
            <a:xfrm>
              <a:off x="2850" y="1475"/>
              <a:ext cx="1500" cy="20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spcBef>
                  <a:spcPct val="50000"/>
                </a:spcBef>
              </a:pPr>
              <a:r>
                <a:rPr lang="zh-CN" altLang="en-US" sz="1600" b="1">
                  <a:latin typeface="Times New Roman" panose="02020603050405020304" pitchFamily="18" charset="0"/>
                </a:rPr>
                <a:t>指令计数器</a:t>
              </a:r>
            </a:p>
          </p:txBody>
        </p:sp>
        <p:sp>
          <p:nvSpPr>
            <p:cNvPr id="188421" name="Text Box 54"/>
            <p:cNvSpPr txBox="1">
              <a:spLocks noChangeArrowheads="1"/>
            </p:cNvSpPr>
            <p:nvPr/>
          </p:nvSpPr>
          <p:spPr bwMode="auto">
            <a:xfrm>
              <a:off x="3004" y="2227"/>
              <a:ext cx="461" cy="64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spcBef>
                  <a:spcPct val="50000"/>
                </a:spcBef>
              </a:pPr>
              <a:r>
                <a:rPr lang="zh-CN" altLang="en-US" sz="1600" b="1">
                  <a:latin typeface="Times New Roman" panose="02020603050405020304" pitchFamily="18" charset="0"/>
                </a:rPr>
                <a:t>系统</a:t>
              </a:r>
            </a:p>
            <a:p>
              <a:pPr algn="ctr" eaLnBrk="0" hangingPunct="0">
                <a:spcBef>
                  <a:spcPct val="50000"/>
                </a:spcBef>
              </a:pPr>
              <a:r>
                <a:rPr lang="zh-CN" altLang="en-US" sz="1600" b="1">
                  <a:latin typeface="Times New Roman" panose="02020603050405020304" pitchFamily="18" charset="0"/>
                </a:rPr>
                <a:t>堆栈</a:t>
              </a:r>
            </a:p>
            <a:p>
              <a:pPr algn="ctr" eaLnBrk="0" hangingPunct="0">
                <a:spcBef>
                  <a:spcPct val="50000"/>
                </a:spcBef>
              </a:pPr>
              <a:endParaRPr lang="en-US" altLang="zh-CN" sz="1600" b="1">
                <a:latin typeface="Times New Roman" panose="02020603050405020304" pitchFamily="18" charset="0"/>
              </a:endParaRPr>
            </a:p>
          </p:txBody>
        </p:sp>
        <p:sp>
          <p:nvSpPr>
            <p:cNvPr id="188422" name="Text Box 55"/>
            <p:cNvSpPr txBox="1">
              <a:spLocks noChangeArrowheads="1"/>
            </p:cNvSpPr>
            <p:nvPr/>
          </p:nvSpPr>
          <p:spPr bwMode="auto">
            <a:xfrm>
              <a:off x="3650" y="2228"/>
              <a:ext cx="576" cy="64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spcBef>
                  <a:spcPct val="50000"/>
                </a:spcBef>
              </a:pPr>
              <a:r>
                <a:rPr lang="zh-CN" altLang="en-US" sz="1600" b="1">
                  <a:latin typeface="Times New Roman" panose="02020603050405020304" pitchFamily="18" charset="0"/>
                </a:rPr>
                <a:t>中断</a:t>
              </a:r>
            </a:p>
            <a:p>
              <a:pPr algn="ctr" eaLnBrk="0" hangingPunct="0">
                <a:spcBef>
                  <a:spcPct val="50000"/>
                </a:spcBef>
              </a:pPr>
              <a:r>
                <a:rPr lang="zh-CN" altLang="en-US" sz="1600" b="1">
                  <a:latin typeface="Times New Roman" panose="02020603050405020304" pitchFamily="18" charset="0"/>
                </a:rPr>
                <a:t>向量表</a:t>
              </a:r>
            </a:p>
            <a:p>
              <a:pPr algn="ctr" eaLnBrk="0" hangingPunct="0">
                <a:spcBef>
                  <a:spcPct val="50000"/>
                </a:spcBef>
              </a:pPr>
              <a:endParaRPr lang="en-US" altLang="zh-CN" sz="1600" b="1">
                <a:latin typeface="Times New Roman" panose="02020603050405020304" pitchFamily="18" charset="0"/>
              </a:endParaRPr>
            </a:p>
          </p:txBody>
        </p:sp>
        <p:sp>
          <p:nvSpPr>
            <p:cNvPr id="188423" name="Text Box 56"/>
            <p:cNvSpPr txBox="1">
              <a:spLocks noChangeArrowheads="1"/>
            </p:cNvSpPr>
            <p:nvPr/>
          </p:nvSpPr>
          <p:spPr bwMode="auto">
            <a:xfrm>
              <a:off x="2850" y="1845"/>
              <a:ext cx="1496" cy="20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eaLnBrk="0" hangingPunct="0">
                <a:spcBef>
                  <a:spcPct val="50000"/>
                </a:spcBef>
              </a:pPr>
              <a:r>
                <a:rPr lang="zh-CN" altLang="en-US" sz="1600" b="1">
                  <a:latin typeface="Times New Roman" panose="02020603050405020304" pitchFamily="18" charset="0"/>
                </a:rPr>
                <a:t>处理机状态寄存器</a:t>
              </a:r>
            </a:p>
          </p:txBody>
        </p:sp>
      </p:grpSp>
      <p:grpSp>
        <p:nvGrpSpPr>
          <p:cNvPr id="777314" name="Group 98"/>
          <p:cNvGrpSpPr/>
          <p:nvPr/>
        </p:nvGrpSpPr>
        <p:grpSpPr bwMode="auto">
          <a:xfrm>
            <a:off x="923925" y="2901950"/>
            <a:ext cx="3506788" cy="3582988"/>
            <a:chOff x="582" y="1828"/>
            <a:chExt cx="2209" cy="2257"/>
          </a:xfrm>
        </p:grpSpPr>
        <p:sp>
          <p:nvSpPr>
            <p:cNvPr id="188425" name="Line 80"/>
            <p:cNvSpPr>
              <a:spLocks noChangeShapeType="1"/>
            </p:cNvSpPr>
            <p:nvPr/>
          </p:nvSpPr>
          <p:spPr bwMode="auto">
            <a:xfrm>
              <a:off x="1484" y="2697"/>
              <a:ext cx="810" cy="1"/>
            </a:xfrm>
            <a:prstGeom prst="line">
              <a:avLst/>
            </a:prstGeom>
            <a:noFill/>
            <a:ln w="38100">
              <a:solidFill>
                <a:schemeClr val="tx1"/>
              </a:solidFill>
              <a:prstDash val="sysDot"/>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8426" name="Line 81"/>
            <p:cNvSpPr>
              <a:spLocks noChangeShapeType="1"/>
            </p:cNvSpPr>
            <p:nvPr/>
          </p:nvSpPr>
          <p:spPr bwMode="auto">
            <a:xfrm flipH="1" flipV="1">
              <a:off x="1499" y="2697"/>
              <a:ext cx="800" cy="850"/>
            </a:xfrm>
            <a:prstGeom prst="line">
              <a:avLst/>
            </a:prstGeom>
            <a:noFill/>
            <a:ln w="38100">
              <a:solidFill>
                <a:schemeClr val="tx1"/>
              </a:solidFill>
              <a:prstDash val="sysDot"/>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8427" name="Line 83"/>
            <p:cNvSpPr>
              <a:spLocks noChangeShapeType="1"/>
            </p:cNvSpPr>
            <p:nvPr/>
          </p:nvSpPr>
          <p:spPr bwMode="auto">
            <a:xfrm>
              <a:off x="1514" y="2708"/>
              <a:ext cx="0" cy="1150"/>
            </a:xfrm>
            <a:prstGeom prst="line">
              <a:avLst/>
            </a:prstGeom>
            <a:noFill/>
            <a:ln w="381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8428" name="Text Box 84"/>
            <p:cNvSpPr txBox="1">
              <a:spLocks noChangeArrowheads="1"/>
            </p:cNvSpPr>
            <p:nvPr/>
          </p:nvSpPr>
          <p:spPr bwMode="auto">
            <a:xfrm>
              <a:off x="1201" y="3873"/>
              <a:ext cx="6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继续执行</a:t>
              </a:r>
            </a:p>
          </p:txBody>
        </p:sp>
        <p:sp>
          <p:nvSpPr>
            <p:cNvPr id="188429" name="Text Box 85"/>
            <p:cNvSpPr txBox="1">
              <a:spLocks noChangeArrowheads="1"/>
            </p:cNvSpPr>
            <p:nvPr/>
          </p:nvSpPr>
          <p:spPr bwMode="auto">
            <a:xfrm>
              <a:off x="1658" y="2431"/>
              <a:ext cx="65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en-US" sz="1600" b="1">
                  <a:latin typeface="Times New Roman" panose="02020603050405020304" pitchFamily="18" charset="0"/>
                </a:rPr>
                <a:t>中断进入</a:t>
              </a:r>
            </a:p>
          </p:txBody>
        </p:sp>
        <p:sp>
          <p:nvSpPr>
            <p:cNvPr id="188430" name="Text Box 86"/>
            <p:cNvSpPr txBox="1">
              <a:spLocks noChangeArrowheads="1"/>
            </p:cNvSpPr>
            <p:nvPr/>
          </p:nvSpPr>
          <p:spPr bwMode="auto">
            <a:xfrm>
              <a:off x="1724" y="3177"/>
              <a:ext cx="54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中断</a:t>
              </a:r>
            </a:p>
            <a:p>
              <a:pPr eaLnBrk="0" hangingPunct="0">
                <a:spcBef>
                  <a:spcPct val="50000"/>
                </a:spcBef>
              </a:pPr>
              <a:r>
                <a:rPr lang="zh-CN" altLang="en-US" sz="1600" b="1">
                  <a:latin typeface="Times New Roman" panose="02020603050405020304" pitchFamily="18" charset="0"/>
                </a:rPr>
                <a:t>返回</a:t>
              </a:r>
            </a:p>
          </p:txBody>
        </p:sp>
        <p:grpSp>
          <p:nvGrpSpPr>
            <p:cNvPr id="188431" name="Group 87"/>
            <p:cNvGrpSpPr/>
            <p:nvPr/>
          </p:nvGrpSpPr>
          <p:grpSpPr bwMode="auto">
            <a:xfrm>
              <a:off x="582" y="2697"/>
              <a:ext cx="929" cy="1092"/>
              <a:chOff x="503" y="1914"/>
              <a:chExt cx="820" cy="957"/>
            </a:xfrm>
          </p:grpSpPr>
          <p:grpSp>
            <p:nvGrpSpPr>
              <p:cNvPr id="188432" name="Group 88"/>
              <p:cNvGrpSpPr/>
              <p:nvPr/>
            </p:nvGrpSpPr>
            <p:grpSpPr bwMode="auto">
              <a:xfrm>
                <a:off x="603" y="1914"/>
                <a:ext cx="720" cy="720"/>
                <a:chOff x="288" y="2352"/>
                <a:chExt cx="720" cy="720"/>
              </a:xfrm>
            </p:grpSpPr>
            <p:sp>
              <p:nvSpPr>
                <p:cNvPr id="188433" name="Line 89"/>
                <p:cNvSpPr>
                  <a:spLocks noChangeShapeType="1"/>
                </p:cNvSpPr>
                <p:nvPr/>
              </p:nvSpPr>
              <p:spPr bwMode="auto">
                <a:xfrm flipV="1">
                  <a:off x="288" y="2640"/>
                  <a:ext cx="576" cy="4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8434" name="Line 90"/>
                <p:cNvSpPr>
                  <a:spLocks noChangeShapeType="1"/>
                </p:cNvSpPr>
                <p:nvPr/>
              </p:nvSpPr>
              <p:spPr bwMode="auto">
                <a:xfrm flipV="1">
                  <a:off x="480" y="2352"/>
                  <a:ext cx="528" cy="384"/>
                </a:xfrm>
                <a:prstGeom prst="line">
                  <a:avLst/>
                </a:prstGeom>
                <a:noFill/>
                <a:ln w="28575">
                  <a:solidFill>
                    <a:srgbClr val="0033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8435" name="Line 91"/>
                <p:cNvSpPr>
                  <a:spLocks noChangeShapeType="1"/>
                </p:cNvSpPr>
                <p:nvPr/>
              </p:nvSpPr>
              <p:spPr bwMode="auto">
                <a:xfrm flipV="1">
                  <a:off x="480" y="2640"/>
                  <a:ext cx="384"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88436" name="Text Box 92"/>
              <p:cNvSpPr txBox="1">
                <a:spLocks noChangeArrowheads="1"/>
              </p:cNvSpPr>
              <p:nvPr/>
            </p:nvSpPr>
            <p:spPr bwMode="auto">
              <a:xfrm>
                <a:off x="503" y="2685"/>
                <a:ext cx="57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中断信号</a:t>
                </a:r>
              </a:p>
            </p:txBody>
          </p:sp>
        </p:grpSp>
        <p:grpSp>
          <p:nvGrpSpPr>
            <p:cNvPr id="188437" name="Group 93"/>
            <p:cNvGrpSpPr/>
            <p:nvPr/>
          </p:nvGrpSpPr>
          <p:grpSpPr bwMode="auto">
            <a:xfrm>
              <a:off x="834" y="1828"/>
              <a:ext cx="674" cy="876"/>
              <a:chOff x="824" y="1122"/>
              <a:chExt cx="595" cy="768"/>
            </a:xfrm>
          </p:grpSpPr>
          <p:sp>
            <p:nvSpPr>
              <p:cNvPr id="188438" name="Line 94"/>
              <p:cNvSpPr>
                <a:spLocks noChangeShapeType="1"/>
              </p:cNvSpPr>
              <p:nvPr/>
            </p:nvSpPr>
            <p:spPr bwMode="auto">
              <a:xfrm>
                <a:off x="1419" y="1122"/>
                <a:ext cx="0" cy="768"/>
              </a:xfrm>
              <a:prstGeom prst="line">
                <a:avLst/>
              </a:prstGeom>
              <a:noFill/>
              <a:ln w="381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8439" name="Text Box 95"/>
              <p:cNvSpPr txBox="1">
                <a:spLocks noChangeArrowheads="1"/>
              </p:cNvSpPr>
              <p:nvPr/>
            </p:nvSpPr>
            <p:spPr bwMode="auto">
              <a:xfrm>
                <a:off x="824" y="1313"/>
                <a:ext cx="57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en-US" sz="1600" b="1">
                    <a:latin typeface="Times New Roman" panose="02020603050405020304" pitchFamily="18" charset="0"/>
                  </a:rPr>
                  <a:t>正在执行</a:t>
                </a:r>
              </a:p>
              <a:p>
                <a:pPr eaLnBrk="0" hangingPunct="0">
                  <a:spcBef>
                    <a:spcPct val="20000"/>
                  </a:spcBef>
                </a:pPr>
                <a:r>
                  <a:rPr lang="zh-CN" altLang="en-US" sz="1600" b="1">
                    <a:latin typeface="Times New Roman" panose="02020603050405020304" pitchFamily="18" charset="0"/>
                  </a:rPr>
                  <a:t>的程序</a:t>
                </a:r>
              </a:p>
            </p:txBody>
          </p:sp>
        </p:grpSp>
        <p:sp>
          <p:nvSpPr>
            <p:cNvPr id="188440" name="Line 96"/>
            <p:cNvSpPr>
              <a:spLocks noChangeShapeType="1"/>
            </p:cNvSpPr>
            <p:nvPr/>
          </p:nvSpPr>
          <p:spPr bwMode="auto">
            <a:xfrm>
              <a:off x="2290" y="2697"/>
              <a:ext cx="0" cy="876"/>
            </a:xfrm>
            <a:prstGeom prst="line">
              <a:avLst/>
            </a:prstGeom>
            <a:noFill/>
            <a:ln w="38100">
              <a:solidFill>
                <a:srgbClr val="CC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8441" name="Text Box 97"/>
            <p:cNvSpPr txBox="1">
              <a:spLocks noChangeArrowheads="1"/>
            </p:cNvSpPr>
            <p:nvPr/>
          </p:nvSpPr>
          <p:spPr bwMode="auto">
            <a:xfrm>
              <a:off x="2274" y="2809"/>
              <a:ext cx="51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中断处</a:t>
              </a:r>
            </a:p>
            <a:p>
              <a:pPr eaLnBrk="0" hangingPunct="0">
                <a:spcBef>
                  <a:spcPct val="50000"/>
                </a:spcBef>
              </a:pPr>
              <a:r>
                <a:rPr lang="zh-CN" altLang="en-US" sz="1600" b="1">
                  <a:latin typeface="Times New Roman" panose="02020603050405020304" pitchFamily="18" charset="0"/>
                </a:rPr>
                <a:t>理程序</a:t>
              </a:r>
            </a:p>
          </p:txBody>
        </p:sp>
      </p:grpSp>
      <p:sp>
        <p:nvSpPr>
          <p:cNvPr id="777315" name="Text Box 99"/>
          <p:cNvSpPr txBox="1">
            <a:spLocks noChangeArrowheads="1"/>
          </p:cNvSpPr>
          <p:nvPr/>
        </p:nvSpPr>
        <p:spPr bwMode="auto">
          <a:xfrm>
            <a:off x="5113338" y="5786438"/>
            <a:ext cx="25447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buClr>
                <a:schemeClr val="tx1"/>
              </a:buClr>
            </a:pPr>
            <a:r>
              <a:rPr lang="zh-CN" altLang="en-US" sz="1600">
                <a:latin typeface="Times New Roman" panose="02020603050405020304" pitchFamily="18" charset="0"/>
              </a:rPr>
              <a:t>中断响应所需的硬件支持</a:t>
            </a:r>
          </a:p>
        </p:txBody>
      </p:sp>
      <p:sp>
        <p:nvSpPr>
          <p:cNvPr id="777316" name="Rectangle 100"/>
          <p:cNvSpPr>
            <a:spLocks noChangeArrowheads="1"/>
          </p:cNvSpPr>
          <p:nvPr/>
        </p:nvSpPr>
        <p:spPr bwMode="auto">
          <a:xfrm>
            <a:off x="663575" y="457200"/>
            <a:ext cx="5418138"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800" dirty="0" smtClean="0">
                <a:solidFill>
                  <a:srgbClr val="A50021"/>
                </a:solidFill>
                <a:latin typeface="Times New Roman" panose="02020603050405020304" pitchFamily="18" charset="0"/>
                <a:sym typeface="+mn-ea"/>
              </a:rPr>
              <a:t>(3) </a:t>
            </a:r>
            <a:r>
              <a:rPr lang="zh-CN" altLang="en-US" sz="2800" dirty="0" smtClean="0">
                <a:solidFill>
                  <a:srgbClr val="A50021"/>
                </a:solidFill>
                <a:latin typeface="Times New Roman" panose="02020603050405020304" pitchFamily="18" charset="0"/>
                <a:sym typeface="+mn-ea"/>
              </a:rPr>
              <a:t>中断响应</a:t>
            </a:r>
          </a:p>
        </p:txBody>
      </p:sp>
      <p:sp>
        <p:nvSpPr>
          <p:cNvPr id="777318" name="Rectangle 102"/>
          <p:cNvSpPr>
            <a:spLocks noChangeArrowheads="1"/>
          </p:cNvSpPr>
          <p:nvPr/>
        </p:nvSpPr>
        <p:spPr bwMode="auto">
          <a:xfrm>
            <a:off x="679450" y="2187575"/>
            <a:ext cx="5418138"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zh-CN" altLang="en-US" sz="2800" dirty="0" smtClean="0">
                <a:solidFill>
                  <a:srgbClr val="A50021"/>
                </a:solidFill>
                <a:latin typeface="Times New Roman" panose="02020603050405020304" pitchFamily="18" charset="0"/>
                <a:sym typeface="+mn-ea"/>
              </a:rPr>
              <a:t>中断响应所需的硬件支持</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7316">
                                            <p:txEl>
                                              <p:pRg st="0" end="0"/>
                                            </p:txEl>
                                          </p:spTgt>
                                        </p:tgtEl>
                                        <p:attrNameLst>
                                          <p:attrName>style.visibility</p:attrName>
                                        </p:attrNameLst>
                                      </p:cBhvr>
                                      <p:to>
                                        <p:strVal val="visible"/>
                                      </p:to>
                                    </p:set>
                                    <p:anim calcmode="lin" valueType="num">
                                      <p:cBhvr additive="base">
                                        <p:cTn id="7" dur="1000" fill="hold"/>
                                        <p:tgtEl>
                                          <p:spTgt spid="777316">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773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7219"/>
                                        </p:tgtEl>
                                        <p:attrNameLst>
                                          <p:attrName>style.visibility</p:attrName>
                                        </p:attrNameLst>
                                      </p:cBhvr>
                                      <p:to>
                                        <p:strVal val="visible"/>
                                      </p:to>
                                    </p:set>
                                    <p:anim calcmode="lin" valueType="num">
                                      <p:cBhvr additive="base">
                                        <p:cTn id="13" dur="500" fill="hold"/>
                                        <p:tgtEl>
                                          <p:spTgt spid="777219"/>
                                        </p:tgtEl>
                                        <p:attrNameLst>
                                          <p:attrName>ppt_x</p:attrName>
                                        </p:attrNameLst>
                                      </p:cBhvr>
                                      <p:tavLst>
                                        <p:tav tm="0">
                                          <p:val>
                                            <p:strVal val="#ppt_x"/>
                                          </p:val>
                                        </p:tav>
                                        <p:tav tm="100000">
                                          <p:val>
                                            <p:strVal val="#ppt_x"/>
                                          </p:val>
                                        </p:tav>
                                      </p:tavLst>
                                    </p:anim>
                                    <p:anim calcmode="lin" valueType="num">
                                      <p:cBhvr additive="base">
                                        <p:cTn id="14" dur="500" fill="hold"/>
                                        <p:tgtEl>
                                          <p:spTgt spid="7772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77318">
                                            <p:txEl>
                                              <p:pRg st="0" end="0"/>
                                            </p:txEl>
                                          </p:spTgt>
                                        </p:tgtEl>
                                        <p:attrNameLst>
                                          <p:attrName>style.visibility</p:attrName>
                                        </p:attrNameLst>
                                      </p:cBhvr>
                                      <p:to>
                                        <p:strVal val="visible"/>
                                      </p:to>
                                    </p:set>
                                    <p:anim calcmode="lin" valueType="num">
                                      <p:cBhvr additive="base">
                                        <p:cTn id="19" dur="1000" fill="hold"/>
                                        <p:tgtEl>
                                          <p:spTgt spid="777318">
                                            <p:txEl>
                                              <p:pRg st="0" end="0"/>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7773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77314"/>
                                        </p:tgtEl>
                                        <p:attrNameLst>
                                          <p:attrName>style.visibility</p:attrName>
                                        </p:attrNameLst>
                                      </p:cBhvr>
                                      <p:to>
                                        <p:strVal val="visible"/>
                                      </p:to>
                                    </p:set>
                                    <p:anim calcmode="lin" valueType="num">
                                      <p:cBhvr additive="base">
                                        <p:cTn id="25" dur="500" fill="hold"/>
                                        <p:tgtEl>
                                          <p:spTgt spid="777314"/>
                                        </p:tgtEl>
                                        <p:attrNameLst>
                                          <p:attrName>ppt_x</p:attrName>
                                        </p:attrNameLst>
                                      </p:cBhvr>
                                      <p:tavLst>
                                        <p:tav tm="0">
                                          <p:val>
                                            <p:strVal val="0-#ppt_w/2"/>
                                          </p:val>
                                        </p:tav>
                                        <p:tav tm="100000">
                                          <p:val>
                                            <p:strVal val="#ppt_x"/>
                                          </p:val>
                                        </p:tav>
                                      </p:tavLst>
                                    </p:anim>
                                    <p:anim calcmode="lin" valueType="num">
                                      <p:cBhvr additive="base">
                                        <p:cTn id="26" dur="500" fill="hold"/>
                                        <p:tgtEl>
                                          <p:spTgt spid="7773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77268"/>
                                        </p:tgtEl>
                                        <p:attrNameLst>
                                          <p:attrName>style.visibility</p:attrName>
                                        </p:attrNameLst>
                                      </p:cBhvr>
                                      <p:to>
                                        <p:strVal val="visible"/>
                                      </p:to>
                                    </p:set>
                                    <p:anim calcmode="lin" valueType="num">
                                      <p:cBhvr additive="base">
                                        <p:cTn id="31" dur="500" fill="hold"/>
                                        <p:tgtEl>
                                          <p:spTgt spid="777268"/>
                                        </p:tgtEl>
                                        <p:attrNameLst>
                                          <p:attrName>ppt_x</p:attrName>
                                        </p:attrNameLst>
                                      </p:cBhvr>
                                      <p:tavLst>
                                        <p:tav tm="0">
                                          <p:val>
                                            <p:strVal val="1+#ppt_w/2"/>
                                          </p:val>
                                        </p:tav>
                                        <p:tav tm="100000">
                                          <p:val>
                                            <p:strVal val="#ppt_x"/>
                                          </p:val>
                                        </p:tav>
                                      </p:tavLst>
                                    </p:anim>
                                    <p:anim calcmode="lin" valueType="num">
                                      <p:cBhvr additive="base">
                                        <p:cTn id="32" dur="500" fill="hold"/>
                                        <p:tgtEl>
                                          <p:spTgt spid="77726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7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19" grpId="0"/>
      <p:bldP spid="777315" grpId="0"/>
      <p:bldP spid="777316" grpId="0" build="p"/>
      <p:bldP spid="777318" grpId="0" build="p"/>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9267" name="Rectangle 3"/>
          <p:cNvSpPr>
            <a:spLocks noChangeArrowheads="1"/>
          </p:cNvSpPr>
          <p:nvPr/>
        </p:nvSpPr>
        <p:spPr bwMode="auto">
          <a:xfrm>
            <a:off x="128588" y="1216025"/>
            <a:ext cx="4341812"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buClr>
                <a:schemeClr val="tx1"/>
              </a:buClr>
            </a:pPr>
            <a:r>
              <a:rPr lang="en-US" altLang="zh-CN" b="1">
                <a:solidFill>
                  <a:srgbClr val="000099"/>
                </a:solidFill>
                <a:latin typeface="宋体" panose="02010600030101010101" pitchFamily="2" charset="-122"/>
              </a:rPr>
              <a:t>① </a:t>
            </a:r>
            <a:r>
              <a:rPr lang="zh-CN" altLang="en-US" b="1">
                <a:solidFill>
                  <a:srgbClr val="000099"/>
                </a:solidFill>
                <a:latin typeface="Times New Roman" panose="02020603050405020304" pitchFamily="18" charset="0"/>
              </a:rPr>
              <a:t>保留程序断点及处理机</a:t>
            </a:r>
          </a:p>
          <a:p>
            <a:pPr lvl="1">
              <a:lnSpc>
                <a:spcPct val="130000"/>
              </a:lnSpc>
              <a:spcBef>
                <a:spcPct val="30000"/>
              </a:spcBef>
              <a:buClr>
                <a:schemeClr val="tx1"/>
              </a:buClr>
            </a:pPr>
            <a:r>
              <a:rPr lang="zh-CN" altLang="en-US" b="1">
                <a:solidFill>
                  <a:srgbClr val="000099"/>
                </a:solidFill>
                <a:latin typeface="Times New Roman" panose="02020603050405020304" pitchFamily="18" charset="0"/>
              </a:rPr>
              <a:t>      有关信息      </a:t>
            </a:r>
          </a:p>
          <a:p>
            <a:pPr lvl="1">
              <a:lnSpc>
                <a:spcPct val="130000"/>
              </a:lnSpc>
              <a:spcBef>
                <a:spcPct val="30000"/>
              </a:spcBef>
              <a:buClr>
                <a:schemeClr val="tx1"/>
              </a:buClr>
            </a:pPr>
            <a:r>
              <a:rPr lang="zh-CN" altLang="en-US" b="1">
                <a:solidFill>
                  <a:srgbClr val="000099"/>
                </a:solidFill>
                <a:latin typeface="宋体" panose="02010600030101010101" pitchFamily="2" charset="-122"/>
              </a:rPr>
              <a:t>② </a:t>
            </a:r>
            <a:r>
              <a:rPr lang="zh-CN" altLang="en-US" b="1">
                <a:solidFill>
                  <a:srgbClr val="000099"/>
                </a:solidFill>
                <a:latin typeface="Times New Roman" panose="02020603050405020304" pitchFamily="18" charset="0"/>
              </a:rPr>
              <a:t>自动转入相应的中断处</a:t>
            </a:r>
          </a:p>
          <a:p>
            <a:pPr lvl="1">
              <a:lnSpc>
                <a:spcPct val="130000"/>
              </a:lnSpc>
              <a:spcBef>
                <a:spcPct val="30000"/>
              </a:spcBef>
              <a:buClr>
                <a:schemeClr val="tx1"/>
              </a:buClr>
            </a:pPr>
            <a:r>
              <a:rPr lang="zh-CN" altLang="en-US" b="1">
                <a:solidFill>
                  <a:srgbClr val="000099"/>
                </a:solidFill>
                <a:latin typeface="Times New Roman" panose="02020603050405020304" pitchFamily="18" charset="0"/>
              </a:rPr>
              <a:t>      理程序执行</a:t>
            </a:r>
            <a:r>
              <a:rPr lang="zh-CN" altLang="en-US" sz="2000" b="1">
                <a:latin typeface="Times New Roman" panose="02020603050405020304" pitchFamily="18" charset="0"/>
              </a:rPr>
              <a:t>     </a:t>
            </a:r>
          </a:p>
        </p:txBody>
      </p:sp>
      <p:grpSp>
        <p:nvGrpSpPr>
          <p:cNvPr id="779301" name="Group 37"/>
          <p:cNvGrpSpPr/>
          <p:nvPr/>
        </p:nvGrpSpPr>
        <p:grpSpPr bwMode="auto">
          <a:xfrm>
            <a:off x="4692650" y="1233488"/>
            <a:ext cx="4200525" cy="4078287"/>
            <a:chOff x="2956" y="777"/>
            <a:chExt cx="2646" cy="2569"/>
          </a:xfrm>
        </p:grpSpPr>
        <p:sp>
          <p:nvSpPr>
            <p:cNvPr id="190467" name="Line 23"/>
            <p:cNvSpPr>
              <a:spLocks noChangeShapeType="1"/>
            </p:cNvSpPr>
            <p:nvPr/>
          </p:nvSpPr>
          <p:spPr bwMode="auto">
            <a:xfrm>
              <a:off x="3490" y="1904"/>
              <a:ext cx="1087" cy="869"/>
            </a:xfrm>
            <a:prstGeom prst="line">
              <a:avLst/>
            </a:prstGeom>
            <a:noFill/>
            <a:ln w="254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0468" name="Line 25"/>
            <p:cNvSpPr>
              <a:spLocks noChangeShapeType="1"/>
            </p:cNvSpPr>
            <p:nvPr/>
          </p:nvSpPr>
          <p:spPr bwMode="auto">
            <a:xfrm>
              <a:off x="3445" y="1589"/>
              <a:ext cx="1133" cy="1000"/>
            </a:xfrm>
            <a:prstGeom prst="line">
              <a:avLst/>
            </a:prstGeom>
            <a:noFill/>
            <a:ln w="254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0469" name="Line 21"/>
            <p:cNvSpPr>
              <a:spLocks noChangeShapeType="1"/>
            </p:cNvSpPr>
            <p:nvPr/>
          </p:nvSpPr>
          <p:spPr bwMode="auto">
            <a:xfrm flipH="1">
              <a:off x="3370" y="1247"/>
              <a:ext cx="1206" cy="592"/>
            </a:xfrm>
            <a:prstGeom prst="line">
              <a:avLst/>
            </a:prstGeom>
            <a:noFill/>
            <a:ln w="25400">
              <a:solidFill>
                <a:srgbClr val="660033"/>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0470" name="Line 27"/>
            <p:cNvSpPr>
              <a:spLocks noChangeShapeType="1"/>
            </p:cNvSpPr>
            <p:nvPr/>
          </p:nvSpPr>
          <p:spPr bwMode="auto">
            <a:xfrm flipH="1">
              <a:off x="3267" y="1025"/>
              <a:ext cx="1316" cy="481"/>
            </a:xfrm>
            <a:prstGeom prst="line">
              <a:avLst/>
            </a:prstGeom>
            <a:noFill/>
            <a:ln w="25400">
              <a:solidFill>
                <a:srgbClr val="660033"/>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0471" name="Text Box 5"/>
            <p:cNvSpPr txBox="1">
              <a:spLocks noChangeArrowheads="1"/>
            </p:cNvSpPr>
            <p:nvPr/>
          </p:nvSpPr>
          <p:spPr bwMode="auto">
            <a:xfrm>
              <a:off x="4500" y="777"/>
              <a:ext cx="1094" cy="1320"/>
            </a:xfrm>
            <a:prstGeom prst="rect">
              <a:avLst/>
            </a:prstGeom>
            <a:solidFill>
              <a:srgbClr val="CCFFFF"/>
            </a:solidFill>
            <a:ln w="9525">
              <a:solidFill>
                <a:srgbClr val="000000"/>
              </a:solidFill>
              <a:miter lim="800000"/>
            </a:ln>
          </p:spPr>
          <p:txBody>
            <a:bodyPr/>
            <a:lstStyle/>
            <a:p>
              <a:pPr algn="just" eaLnBrk="0" hangingPunct="0">
                <a:lnSpc>
                  <a:spcPct val="80000"/>
                </a:lnSpc>
                <a:spcBef>
                  <a:spcPct val="50000"/>
                </a:spcBef>
              </a:pPr>
              <a:endParaRPr lang="en-US" altLang="zh-CN" sz="1400" b="1">
                <a:latin typeface="Times New Roman" panose="02020603050405020304" pitchFamily="18" charset="0"/>
              </a:endParaRPr>
            </a:p>
            <a:p>
              <a:pPr algn="just" eaLnBrk="0" hangingPunct="0">
                <a:lnSpc>
                  <a:spcPct val="80000"/>
                </a:lnSpc>
                <a:spcBef>
                  <a:spcPct val="50000"/>
                </a:spcBef>
              </a:pPr>
              <a:r>
                <a:rPr lang="zh-CN" altLang="en-US" sz="1400" b="1">
                  <a:latin typeface="Times New Roman" panose="02020603050405020304" pitchFamily="18" charset="0"/>
                </a:rPr>
                <a:t>中断处理程序的</a:t>
              </a:r>
              <a:r>
                <a:rPr lang="en-US" altLang="zh-CN" sz="1400" b="1">
                  <a:latin typeface="Times New Roman" panose="02020603050405020304" pitchFamily="18" charset="0"/>
                </a:rPr>
                <a:t>PC</a:t>
              </a:r>
            </a:p>
            <a:p>
              <a:pPr algn="just" eaLnBrk="0" hangingPunct="0">
                <a:lnSpc>
                  <a:spcPct val="80000"/>
                </a:lnSpc>
                <a:spcBef>
                  <a:spcPct val="50000"/>
                </a:spcBef>
              </a:pPr>
              <a:r>
                <a:rPr lang="zh-CN" altLang="en-US" sz="1400" b="1">
                  <a:latin typeface="Times New Roman" panose="02020603050405020304" pitchFamily="18" charset="0"/>
                </a:rPr>
                <a:t>中断处理程序的</a:t>
              </a:r>
              <a:r>
                <a:rPr lang="en-US" altLang="zh-CN" sz="1400" b="1">
                  <a:latin typeface="Times New Roman" panose="02020603050405020304" pitchFamily="18" charset="0"/>
                </a:rPr>
                <a:t>PS</a:t>
              </a:r>
            </a:p>
            <a:p>
              <a:pPr algn="just" eaLnBrk="0" hangingPunct="0">
                <a:lnSpc>
                  <a:spcPct val="80000"/>
                </a:lnSpc>
                <a:spcBef>
                  <a:spcPct val="50000"/>
                </a:spcBef>
              </a:pPr>
              <a:endParaRPr lang="en-US" altLang="zh-CN" sz="1400" b="1">
                <a:latin typeface="Times New Roman" panose="02020603050405020304" pitchFamily="18" charset="0"/>
              </a:endParaRPr>
            </a:p>
            <a:p>
              <a:pPr algn="just" eaLnBrk="0" hangingPunct="0">
                <a:lnSpc>
                  <a:spcPct val="80000"/>
                </a:lnSpc>
                <a:spcBef>
                  <a:spcPct val="50000"/>
                </a:spcBef>
              </a:pPr>
              <a:endParaRPr lang="en-US" altLang="zh-CN" sz="1400" b="1">
                <a:latin typeface="Times New Roman" panose="02020603050405020304" pitchFamily="18" charset="0"/>
              </a:endParaRPr>
            </a:p>
          </p:txBody>
        </p:sp>
        <p:sp>
          <p:nvSpPr>
            <p:cNvPr id="190472" name="Line 6"/>
            <p:cNvSpPr>
              <a:spLocks noChangeShapeType="1"/>
            </p:cNvSpPr>
            <p:nvPr/>
          </p:nvSpPr>
          <p:spPr bwMode="auto">
            <a:xfrm>
              <a:off x="4509" y="935"/>
              <a:ext cx="1093"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0473" name="Line 7"/>
            <p:cNvSpPr>
              <a:spLocks noChangeShapeType="1"/>
            </p:cNvSpPr>
            <p:nvPr/>
          </p:nvSpPr>
          <p:spPr bwMode="auto">
            <a:xfrm>
              <a:off x="4499" y="1380"/>
              <a:ext cx="1093"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0474" name="Text Box 8"/>
            <p:cNvSpPr txBox="1">
              <a:spLocks noChangeArrowheads="1"/>
            </p:cNvSpPr>
            <p:nvPr/>
          </p:nvSpPr>
          <p:spPr bwMode="auto">
            <a:xfrm>
              <a:off x="4883" y="2097"/>
              <a:ext cx="4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主存</a:t>
              </a:r>
            </a:p>
          </p:txBody>
        </p:sp>
        <p:grpSp>
          <p:nvGrpSpPr>
            <p:cNvPr id="190475" name="Group 9"/>
            <p:cNvGrpSpPr/>
            <p:nvPr/>
          </p:nvGrpSpPr>
          <p:grpSpPr bwMode="auto">
            <a:xfrm>
              <a:off x="2956" y="1313"/>
              <a:ext cx="585" cy="675"/>
              <a:chOff x="1152" y="1228"/>
              <a:chExt cx="768" cy="874"/>
            </a:xfrm>
          </p:grpSpPr>
          <p:sp>
            <p:nvSpPr>
              <p:cNvPr id="190476" name="Rectangle 10"/>
              <p:cNvSpPr>
                <a:spLocks noChangeArrowheads="1"/>
              </p:cNvSpPr>
              <p:nvPr/>
            </p:nvSpPr>
            <p:spPr bwMode="auto">
              <a:xfrm>
                <a:off x="1152" y="1478"/>
                <a:ext cx="768" cy="192"/>
              </a:xfrm>
              <a:prstGeom prst="rect">
                <a:avLst/>
              </a:prstGeom>
              <a:solidFill>
                <a:srgbClr val="CCFFFF"/>
              </a:solidFill>
              <a:ln w="9525">
                <a:solidFill>
                  <a:srgbClr val="000000"/>
                </a:solidFill>
                <a:miter lim="800000"/>
              </a:ln>
            </p:spPr>
            <p:txBody>
              <a:bodyPr/>
              <a:lstStyle/>
              <a:p>
                <a:pPr eaLnBrk="0" hangingPunct="0">
                  <a:spcBef>
                    <a:spcPct val="50000"/>
                  </a:spcBef>
                  <a:buClr>
                    <a:schemeClr val="tx1"/>
                  </a:buClr>
                </a:pPr>
                <a:endParaRPr lang="zh-CN" altLang="en-US" b="1"/>
              </a:p>
            </p:txBody>
          </p:sp>
          <p:sp>
            <p:nvSpPr>
              <p:cNvPr id="190477" name="Rectangle 11"/>
              <p:cNvSpPr>
                <a:spLocks noChangeArrowheads="1"/>
              </p:cNvSpPr>
              <p:nvPr/>
            </p:nvSpPr>
            <p:spPr bwMode="auto">
              <a:xfrm>
                <a:off x="1152" y="1910"/>
                <a:ext cx="768" cy="192"/>
              </a:xfrm>
              <a:prstGeom prst="rect">
                <a:avLst/>
              </a:prstGeom>
              <a:solidFill>
                <a:srgbClr val="CCFFFF"/>
              </a:solidFill>
              <a:ln w="9525">
                <a:solidFill>
                  <a:srgbClr val="000000"/>
                </a:solidFill>
                <a:miter lim="800000"/>
              </a:ln>
            </p:spPr>
            <p:txBody>
              <a:bodyPr/>
              <a:lstStyle/>
              <a:p>
                <a:pPr eaLnBrk="0" hangingPunct="0">
                  <a:spcBef>
                    <a:spcPct val="50000"/>
                  </a:spcBef>
                  <a:buClr>
                    <a:schemeClr val="tx1"/>
                  </a:buClr>
                </a:pPr>
                <a:endParaRPr lang="zh-CN" altLang="en-US" b="1"/>
              </a:p>
            </p:txBody>
          </p:sp>
          <p:sp>
            <p:nvSpPr>
              <p:cNvPr id="190478" name="Text Box 12"/>
              <p:cNvSpPr txBox="1">
                <a:spLocks noChangeArrowheads="1"/>
              </p:cNvSpPr>
              <p:nvPr/>
            </p:nvSpPr>
            <p:spPr bwMode="auto">
              <a:xfrm>
                <a:off x="1296" y="1228"/>
                <a:ext cx="52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b="1">
                    <a:latin typeface="Times New Roman" panose="02020603050405020304" pitchFamily="18" charset="0"/>
                  </a:rPr>
                  <a:t>PC</a:t>
                </a:r>
              </a:p>
            </p:txBody>
          </p:sp>
          <p:sp>
            <p:nvSpPr>
              <p:cNvPr id="190479" name="Text Box 13"/>
              <p:cNvSpPr txBox="1">
                <a:spLocks noChangeArrowheads="1"/>
              </p:cNvSpPr>
              <p:nvPr/>
            </p:nvSpPr>
            <p:spPr bwMode="auto">
              <a:xfrm>
                <a:off x="1296" y="1671"/>
                <a:ext cx="52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b="1">
                    <a:latin typeface="Times New Roman" panose="02020603050405020304" pitchFamily="18" charset="0"/>
                  </a:rPr>
                  <a:t>PS</a:t>
                </a:r>
              </a:p>
            </p:txBody>
          </p:sp>
        </p:grpSp>
        <p:sp>
          <p:nvSpPr>
            <p:cNvPr id="190480" name="Text Box 14"/>
            <p:cNvSpPr txBox="1">
              <a:spLocks noChangeArrowheads="1"/>
            </p:cNvSpPr>
            <p:nvPr/>
          </p:nvSpPr>
          <p:spPr bwMode="auto">
            <a:xfrm>
              <a:off x="4573" y="2394"/>
              <a:ext cx="558" cy="704"/>
            </a:xfrm>
            <a:prstGeom prst="rect">
              <a:avLst/>
            </a:prstGeom>
            <a:solidFill>
              <a:srgbClr val="CCFFFF"/>
            </a:solidFill>
            <a:ln w="9525">
              <a:solidFill>
                <a:srgbClr val="000000"/>
              </a:solidFill>
              <a:miter lim="800000"/>
            </a:ln>
          </p:spPr>
          <p:txBody>
            <a:bodyPr/>
            <a:lstStyle/>
            <a:p>
              <a:pPr algn="just" eaLnBrk="0" hangingPunct="0">
                <a:lnSpc>
                  <a:spcPct val="150000"/>
                </a:lnSpc>
                <a:spcBef>
                  <a:spcPct val="50000"/>
                </a:spcBef>
              </a:pPr>
              <a:r>
                <a:rPr lang="en-US" altLang="zh-CN" sz="1400" b="1">
                  <a:latin typeface="Times New Roman" panose="02020603050405020304" pitchFamily="18" charset="0"/>
                </a:rPr>
                <a:t> PC</a:t>
              </a:r>
            </a:p>
            <a:p>
              <a:pPr algn="just" eaLnBrk="0" hangingPunct="0">
                <a:lnSpc>
                  <a:spcPct val="150000"/>
                </a:lnSpc>
                <a:spcBef>
                  <a:spcPct val="50000"/>
                </a:spcBef>
              </a:pPr>
              <a:r>
                <a:rPr lang="en-US" altLang="zh-CN" sz="1400" b="1">
                  <a:latin typeface="Times New Roman" panose="02020603050405020304" pitchFamily="18" charset="0"/>
                </a:rPr>
                <a:t> PS</a:t>
              </a:r>
            </a:p>
          </p:txBody>
        </p:sp>
        <p:sp>
          <p:nvSpPr>
            <p:cNvPr id="190481" name="Line 15"/>
            <p:cNvSpPr>
              <a:spLocks noChangeShapeType="1"/>
            </p:cNvSpPr>
            <p:nvPr/>
          </p:nvSpPr>
          <p:spPr bwMode="auto">
            <a:xfrm>
              <a:off x="4573" y="2861"/>
              <a:ext cx="553"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0482" name="Line 16"/>
            <p:cNvSpPr>
              <a:spLocks noChangeShapeType="1"/>
            </p:cNvSpPr>
            <p:nvPr/>
          </p:nvSpPr>
          <p:spPr bwMode="auto">
            <a:xfrm>
              <a:off x="4573" y="2658"/>
              <a:ext cx="553"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0483" name="Line 17"/>
            <p:cNvSpPr>
              <a:spLocks noChangeShapeType="1"/>
            </p:cNvSpPr>
            <p:nvPr/>
          </p:nvSpPr>
          <p:spPr bwMode="auto">
            <a:xfrm>
              <a:off x="4573" y="2432"/>
              <a:ext cx="553"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0484" name="Text Box 18"/>
            <p:cNvSpPr txBox="1">
              <a:spLocks noChangeArrowheads="1"/>
            </p:cNvSpPr>
            <p:nvPr/>
          </p:nvSpPr>
          <p:spPr bwMode="auto">
            <a:xfrm>
              <a:off x="4678" y="3134"/>
              <a:ext cx="40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堆栈</a:t>
              </a:r>
            </a:p>
          </p:txBody>
        </p:sp>
        <p:sp>
          <p:nvSpPr>
            <p:cNvPr id="190485" name="Line 19"/>
            <p:cNvSpPr>
              <a:spLocks noChangeShapeType="1"/>
            </p:cNvSpPr>
            <p:nvPr/>
          </p:nvSpPr>
          <p:spPr bwMode="auto">
            <a:xfrm>
              <a:off x="3982" y="2851"/>
              <a:ext cx="586" cy="1"/>
            </a:xfrm>
            <a:prstGeom prst="line">
              <a:avLst/>
            </a:prstGeom>
            <a:noFill/>
            <a:ln w="254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0486" name="Text Box 20"/>
            <p:cNvSpPr txBox="1">
              <a:spLocks noChangeArrowheads="1"/>
            </p:cNvSpPr>
            <p:nvPr/>
          </p:nvSpPr>
          <p:spPr bwMode="auto">
            <a:xfrm>
              <a:off x="4045" y="2865"/>
              <a:ext cx="585"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堆栈栈</a:t>
              </a:r>
            </a:p>
            <a:p>
              <a:pPr eaLnBrk="0" hangingPunct="0">
                <a:spcBef>
                  <a:spcPct val="50000"/>
                </a:spcBef>
              </a:pPr>
              <a:r>
                <a:rPr lang="zh-CN" altLang="en-US" sz="1600" b="1">
                  <a:latin typeface="Times New Roman" panose="02020603050405020304" pitchFamily="18" charset="0"/>
                </a:rPr>
                <a:t>顶指针</a:t>
              </a:r>
            </a:p>
          </p:txBody>
        </p:sp>
        <p:sp>
          <p:nvSpPr>
            <p:cNvPr id="190487" name="Text Box 22"/>
            <p:cNvSpPr txBox="1">
              <a:spLocks noChangeArrowheads="1"/>
            </p:cNvSpPr>
            <p:nvPr/>
          </p:nvSpPr>
          <p:spPr bwMode="auto">
            <a:xfrm>
              <a:off x="3807" y="1333"/>
              <a:ext cx="2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b="1">
                  <a:latin typeface="Times New Roman" panose="02020603050405020304" pitchFamily="18" charset="0"/>
                </a:rPr>
                <a:t>(4)</a:t>
              </a:r>
            </a:p>
          </p:txBody>
        </p:sp>
        <p:sp>
          <p:nvSpPr>
            <p:cNvPr id="190488" name="Text Box 24"/>
            <p:cNvSpPr txBox="1">
              <a:spLocks noChangeArrowheads="1"/>
            </p:cNvSpPr>
            <p:nvPr/>
          </p:nvSpPr>
          <p:spPr bwMode="auto">
            <a:xfrm>
              <a:off x="3676" y="2172"/>
              <a:ext cx="2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b="1">
                  <a:latin typeface="Times New Roman" panose="02020603050405020304" pitchFamily="18" charset="0"/>
                </a:rPr>
                <a:t>(1)</a:t>
              </a:r>
            </a:p>
          </p:txBody>
        </p:sp>
        <p:sp>
          <p:nvSpPr>
            <p:cNvPr id="190489" name="Text Box 26"/>
            <p:cNvSpPr txBox="1">
              <a:spLocks noChangeArrowheads="1"/>
            </p:cNvSpPr>
            <p:nvPr/>
          </p:nvSpPr>
          <p:spPr bwMode="auto">
            <a:xfrm>
              <a:off x="4003" y="1881"/>
              <a:ext cx="2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b="1">
                  <a:latin typeface="Times New Roman" panose="02020603050405020304" pitchFamily="18" charset="0"/>
                </a:rPr>
                <a:t>(2)</a:t>
              </a:r>
            </a:p>
          </p:txBody>
        </p:sp>
        <p:sp>
          <p:nvSpPr>
            <p:cNvPr id="190490" name="Text Box 28"/>
            <p:cNvSpPr txBox="1">
              <a:spLocks noChangeArrowheads="1"/>
            </p:cNvSpPr>
            <p:nvPr/>
          </p:nvSpPr>
          <p:spPr bwMode="auto">
            <a:xfrm>
              <a:off x="3839" y="982"/>
              <a:ext cx="2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en-US" altLang="zh-CN" sz="1400" b="1">
                  <a:latin typeface="Times New Roman" panose="02020603050405020304" pitchFamily="18" charset="0"/>
                </a:rPr>
                <a:t>(3)</a:t>
              </a:r>
            </a:p>
          </p:txBody>
        </p:sp>
        <p:sp>
          <p:nvSpPr>
            <p:cNvPr id="190491" name="Line 31"/>
            <p:cNvSpPr>
              <a:spLocks noChangeShapeType="1"/>
            </p:cNvSpPr>
            <p:nvPr/>
          </p:nvSpPr>
          <p:spPr bwMode="auto">
            <a:xfrm>
              <a:off x="4509" y="1117"/>
              <a:ext cx="1093"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79299" name="Rectangle 35"/>
          <p:cNvSpPr>
            <a:spLocks noChangeArrowheads="1"/>
          </p:cNvSpPr>
          <p:nvPr/>
        </p:nvSpPr>
        <p:spPr bwMode="auto">
          <a:xfrm>
            <a:off x="460375" y="4198938"/>
            <a:ext cx="44005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20000"/>
              </a:lnSpc>
              <a:spcBef>
                <a:spcPct val="20000"/>
              </a:spcBef>
              <a:buClr>
                <a:schemeClr val="tx1"/>
              </a:buClr>
            </a:pPr>
            <a:r>
              <a:rPr lang="en-US" altLang="zh-CN" b="1">
                <a:latin typeface="Times New Roman" panose="02020603050405020304" pitchFamily="18" charset="0"/>
              </a:rPr>
              <a:t>  </a:t>
            </a:r>
            <a:r>
              <a:rPr lang="zh-CN" altLang="en-US" b="1">
                <a:latin typeface="Times New Roman" panose="02020603050405020304" pitchFamily="18" charset="0"/>
              </a:rPr>
              <a:t>交换指令地址及处理机</a:t>
            </a:r>
          </a:p>
          <a:p>
            <a:pPr lvl="1">
              <a:lnSpc>
                <a:spcPct val="120000"/>
              </a:lnSpc>
              <a:spcBef>
                <a:spcPct val="20000"/>
              </a:spcBef>
              <a:buClr>
                <a:schemeClr val="tx1"/>
              </a:buClr>
            </a:pPr>
            <a:r>
              <a:rPr lang="zh-CN" altLang="en-US" b="1">
                <a:latin typeface="Times New Roman" panose="02020603050405020304" pitchFamily="18" charset="0"/>
              </a:rPr>
              <a:t>  的状态信息</a:t>
            </a:r>
          </a:p>
        </p:txBody>
      </p:sp>
      <p:sp>
        <p:nvSpPr>
          <p:cNvPr id="779302" name="Text Box 38"/>
          <p:cNvSpPr txBox="1">
            <a:spLocks noChangeArrowheads="1"/>
          </p:cNvSpPr>
          <p:nvPr/>
        </p:nvSpPr>
        <p:spPr bwMode="auto">
          <a:xfrm>
            <a:off x="5584825" y="5600700"/>
            <a:ext cx="241458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spcBef>
                <a:spcPct val="50000"/>
              </a:spcBef>
              <a:buClr>
                <a:schemeClr val="tx1"/>
              </a:buClr>
            </a:pPr>
            <a:r>
              <a:rPr lang="zh-CN" altLang="en-US" sz="1600">
                <a:latin typeface="Times New Roman" panose="02020603050405020304" pitchFamily="18" charset="0"/>
              </a:rPr>
              <a:t>中断响应过程示意图</a:t>
            </a:r>
          </a:p>
        </p:txBody>
      </p:sp>
      <p:sp>
        <p:nvSpPr>
          <p:cNvPr id="779303" name="Rectangle 39"/>
          <p:cNvSpPr>
            <a:spLocks noChangeArrowheads="1"/>
          </p:cNvSpPr>
          <p:nvPr/>
        </p:nvSpPr>
        <p:spPr bwMode="auto">
          <a:xfrm>
            <a:off x="679450" y="515938"/>
            <a:ext cx="5418138"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zh-CN" altLang="en-US" sz="2800" dirty="0" smtClean="0">
                <a:solidFill>
                  <a:srgbClr val="A50021"/>
                </a:solidFill>
                <a:latin typeface="Times New Roman" panose="02020603050405020304" pitchFamily="18" charset="0"/>
                <a:sym typeface="+mn-ea"/>
              </a:rPr>
              <a:t>中断响应过程</a:t>
            </a:r>
          </a:p>
        </p:txBody>
      </p:sp>
      <p:sp>
        <p:nvSpPr>
          <p:cNvPr id="779304" name="Rectangle 40"/>
          <p:cNvSpPr>
            <a:spLocks noChangeArrowheads="1"/>
          </p:cNvSpPr>
          <p:nvPr/>
        </p:nvSpPr>
        <p:spPr bwMode="auto">
          <a:xfrm>
            <a:off x="681038" y="3575050"/>
            <a:ext cx="3660775"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zh-CN" altLang="en-US" sz="2800" dirty="0" smtClean="0">
                <a:solidFill>
                  <a:srgbClr val="A50021"/>
                </a:solidFill>
                <a:latin typeface="Times New Roman" panose="02020603050405020304" pitchFamily="18" charset="0"/>
                <a:sym typeface="+mn-ea"/>
              </a:rPr>
              <a:t>中断响应的实质</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9303">
                                            <p:txEl>
                                              <p:pRg st="0" end="0"/>
                                            </p:txEl>
                                          </p:spTgt>
                                        </p:tgtEl>
                                        <p:attrNameLst>
                                          <p:attrName>style.visibility</p:attrName>
                                        </p:attrNameLst>
                                      </p:cBhvr>
                                      <p:to>
                                        <p:strVal val="visible"/>
                                      </p:to>
                                    </p:set>
                                    <p:anim calcmode="lin" valueType="num">
                                      <p:cBhvr additive="base">
                                        <p:cTn id="7" dur="1000" fill="hold"/>
                                        <p:tgtEl>
                                          <p:spTgt spid="77930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793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9267">
                                            <p:txEl>
                                              <p:pRg st="0" end="0"/>
                                            </p:txEl>
                                          </p:spTgt>
                                        </p:tgtEl>
                                        <p:attrNameLst>
                                          <p:attrName>style.visibility</p:attrName>
                                        </p:attrNameLst>
                                      </p:cBhvr>
                                      <p:to>
                                        <p:strVal val="visible"/>
                                      </p:to>
                                    </p:set>
                                    <p:anim calcmode="lin" valueType="num">
                                      <p:cBhvr additive="base">
                                        <p:cTn id="13" dur="500" fill="hold"/>
                                        <p:tgtEl>
                                          <p:spTgt spid="77926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7926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79267">
                                            <p:txEl>
                                              <p:pRg st="1" end="1"/>
                                            </p:txEl>
                                          </p:spTgt>
                                        </p:tgtEl>
                                        <p:attrNameLst>
                                          <p:attrName>style.visibility</p:attrName>
                                        </p:attrNameLst>
                                      </p:cBhvr>
                                      <p:to>
                                        <p:strVal val="visible"/>
                                      </p:to>
                                    </p:set>
                                    <p:anim calcmode="lin" valueType="num">
                                      <p:cBhvr additive="base">
                                        <p:cTn id="17" dur="500" fill="hold"/>
                                        <p:tgtEl>
                                          <p:spTgt spid="77926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79267">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79267">
                                            <p:txEl>
                                              <p:pRg st="2" end="2"/>
                                            </p:txEl>
                                          </p:spTgt>
                                        </p:tgtEl>
                                        <p:attrNameLst>
                                          <p:attrName>style.visibility</p:attrName>
                                        </p:attrNameLst>
                                      </p:cBhvr>
                                      <p:to>
                                        <p:strVal val="visible"/>
                                      </p:to>
                                    </p:set>
                                    <p:anim calcmode="lin" valueType="num">
                                      <p:cBhvr additive="base">
                                        <p:cTn id="21" dur="500" fill="hold"/>
                                        <p:tgtEl>
                                          <p:spTgt spid="77926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79267">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79267">
                                            <p:txEl>
                                              <p:pRg st="3" end="3"/>
                                            </p:txEl>
                                          </p:spTgt>
                                        </p:tgtEl>
                                        <p:attrNameLst>
                                          <p:attrName>style.visibility</p:attrName>
                                        </p:attrNameLst>
                                      </p:cBhvr>
                                      <p:to>
                                        <p:strVal val="visible"/>
                                      </p:to>
                                    </p:set>
                                    <p:anim calcmode="lin" valueType="num">
                                      <p:cBhvr additive="base">
                                        <p:cTn id="25" dur="500" fill="hold"/>
                                        <p:tgtEl>
                                          <p:spTgt spid="7792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79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79304">
                                            <p:txEl>
                                              <p:pRg st="0" end="0"/>
                                            </p:txEl>
                                          </p:spTgt>
                                        </p:tgtEl>
                                        <p:attrNameLst>
                                          <p:attrName>style.visibility</p:attrName>
                                        </p:attrNameLst>
                                      </p:cBhvr>
                                      <p:to>
                                        <p:strVal val="visible"/>
                                      </p:to>
                                    </p:set>
                                    <p:anim calcmode="lin" valueType="num">
                                      <p:cBhvr additive="base">
                                        <p:cTn id="31" dur="1000" fill="hold"/>
                                        <p:tgtEl>
                                          <p:spTgt spid="779304">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77930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779301"/>
                                        </p:tgtEl>
                                        <p:attrNameLst>
                                          <p:attrName>style.visibility</p:attrName>
                                        </p:attrNameLst>
                                      </p:cBhvr>
                                      <p:to>
                                        <p:strVal val="visible"/>
                                      </p:to>
                                    </p:set>
                                    <p:anim calcmode="lin" valueType="num">
                                      <p:cBhvr additive="base">
                                        <p:cTn id="37" dur="500" fill="hold"/>
                                        <p:tgtEl>
                                          <p:spTgt spid="779301"/>
                                        </p:tgtEl>
                                        <p:attrNameLst>
                                          <p:attrName>ppt_x</p:attrName>
                                        </p:attrNameLst>
                                      </p:cBhvr>
                                      <p:tavLst>
                                        <p:tav tm="0">
                                          <p:val>
                                            <p:strVal val="1+#ppt_w/2"/>
                                          </p:val>
                                        </p:tav>
                                        <p:tav tm="100000">
                                          <p:val>
                                            <p:strVal val="#ppt_x"/>
                                          </p:val>
                                        </p:tav>
                                      </p:tavLst>
                                    </p:anim>
                                    <p:anim calcmode="lin" valueType="num">
                                      <p:cBhvr additive="base">
                                        <p:cTn id="38" dur="500" fill="hold"/>
                                        <p:tgtEl>
                                          <p:spTgt spid="77930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793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79299">
                                            <p:txEl>
                                              <p:pRg st="0" end="0"/>
                                            </p:txEl>
                                          </p:spTgt>
                                        </p:tgtEl>
                                        <p:attrNameLst>
                                          <p:attrName>style.visibility</p:attrName>
                                        </p:attrNameLst>
                                      </p:cBhvr>
                                      <p:to>
                                        <p:strVal val="visible"/>
                                      </p:to>
                                    </p:set>
                                    <p:anim calcmode="lin" valueType="num">
                                      <p:cBhvr additive="base">
                                        <p:cTn id="47" dur="500" fill="hold"/>
                                        <p:tgtEl>
                                          <p:spTgt spid="77929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79299">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79299">
                                            <p:txEl>
                                              <p:pRg st="1" end="1"/>
                                            </p:txEl>
                                          </p:spTgt>
                                        </p:tgtEl>
                                        <p:attrNameLst>
                                          <p:attrName>style.visibility</p:attrName>
                                        </p:attrNameLst>
                                      </p:cBhvr>
                                      <p:to>
                                        <p:strVal val="visible"/>
                                      </p:to>
                                    </p:set>
                                    <p:anim calcmode="lin" valueType="num">
                                      <p:cBhvr additive="base">
                                        <p:cTn id="51" dur="500" fill="hold"/>
                                        <p:tgtEl>
                                          <p:spTgt spid="779299">
                                            <p:txEl>
                                              <p:pRg st="1" end="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7929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302" grpId="0"/>
      <p:bldP spid="779303" grpId="0" build="p"/>
      <p:bldP spid="779304" grpId="0" build="p"/>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1315" name="Rectangle 3"/>
          <p:cNvSpPr>
            <a:spLocks noChangeArrowheads="1"/>
          </p:cNvSpPr>
          <p:nvPr/>
        </p:nvSpPr>
        <p:spPr bwMode="auto">
          <a:xfrm>
            <a:off x="363538" y="1087438"/>
            <a:ext cx="855186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en-US" altLang="zh-CN" sz="2400" dirty="0" smtClean="0">
                <a:solidFill>
                  <a:srgbClr val="000099"/>
                </a:solidFill>
                <a:latin typeface="Times New Roman" panose="02020603050405020304" pitchFamily="18" charset="0"/>
                <a:sym typeface="+mn-ea"/>
              </a:rPr>
              <a:t>    </a:t>
            </a:r>
            <a:r>
              <a:rPr lang="zh-CN" altLang="en-US" sz="2400" dirty="0" smtClean="0">
                <a:solidFill>
                  <a:schemeClr val="tx1"/>
                </a:solidFill>
                <a:effectLst/>
                <a:latin typeface="Times New Roman" panose="02020603050405020304" pitchFamily="18" charset="0"/>
                <a:sym typeface="+mn-ea"/>
              </a:rPr>
              <a:t>当硬件（中断装置）完成了中断进入过程后，由相应的中断处理程序得到控制权，进入了软件的中断处理过程。</a:t>
            </a:r>
          </a:p>
        </p:txBody>
      </p:sp>
      <p:grpSp>
        <p:nvGrpSpPr>
          <p:cNvPr id="192514" name="组合 4"/>
          <p:cNvGrpSpPr/>
          <p:nvPr/>
        </p:nvGrpSpPr>
        <p:grpSpPr bwMode="auto">
          <a:xfrm>
            <a:off x="539750" y="2636838"/>
            <a:ext cx="5980113" cy="3314700"/>
            <a:chOff x="539552" y="2636912"/>
            <a:chExt cx="5980113" cy="3314700"/>
          </a:xfrm>
        </p:grpSpPr>
        <p:sp>
          <p:nvSpPr>
            <p:cNvPr id="192515" name="Line 53"/>
            <p:cNvSpPr>
              <a:spLocks noChangeShapeType="1"/>
            </p:cNvSpPr>
            <p:nvPr/>
          </p:nvSpPr>
          <p:spPr bwMode="auto">
            <a:xfrm>
              <a:off x="1955602" y="3716412"/>
              <a:ext cx="8175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2516" name="Text Box 32"/>
            <p:cNvSpPr txBox="1">
              <a:spLocks noChangeArrowheads="1"/>
            </p:cNvSpPr>
            <p:nvPr/>
          </p:nvSpPr>
          <p:spPr bwMode="auto">
            <a:xfrm>
              <a:off x="3293865" y="3357637"/>
              <a:ext cx="2911475" cy="493713"/>
            </a:xfrm>
            <a:prstGeom prst="rect">
              <a:avLst/>
            </a:prstGeom>
            <a:solidFill>
              <a:srgbClr val="CCECFF"/>
            </a:solidFill>
            <a:ln w="9525">
              <a:solidFill>
                <a:srgbClr val="000000"/>
              </a:solidFill>
              <a:miter lim="800000"/>
            </a:ln>
          </p:spPr>
          <p:txBody>
            <a:bodyPr/>
            <a:lstStyle/>
            <a:p>
              <a:pPr algn="ctr" eaLnBrk="0" hangingPunct="0">
                <a:lnSpc>
                  <a:spcPct val="150000"/>
                </a:lnSpc>
                <a:spcBef>
                  <a:spcPct val="20000"/>
                </a:spcBef>
              </a:pPr>
              <a:r>
                <a:rPr lang="en-US" altLang="zh-CN" sz="1600" b="1">
                  <a:latin typeface="Times New Roman" panose="02020603050405020304" pitchFamily="18" charset="0"/>
                </a:rPr>
                <a:t>   </a:t>
              </a:r>
              <a:r>
                <a:rPr lang="zh-CN" altLang="en-US" sz="1600" b="1">
                  <a:latin typeface="Times New Roman" panose="02020603050405020304" pitchFamily="18" charset="0"/>
                </a:rPr>
                <a:t>保留被中断程序的现场</a:t>
              </a:r>
            </a:p>
          </p:txBody>
        </p:sp>
        <p:sp>
          <p:nvSpPr>
            <p:cNvPr id="192517" name="Text Box 33"/>
            <p:cNvSpPr txBox="1">
              <a:spLocks noChangeArrowheads="1"/>
            </p:cNvSpPr>
            <p:nvPr/>
          </p:nvSpPr>
          <p:spPr bwMode="auto">
            <a:xfrm>
              <a:off x="3293865" y="4106937"/>
              <a:ext cx="2911475" cy="517525"/>
            </a:xfrm>
            <a:prstGeom prst="rect">
              <a:avLst/>
            </a:prstGeom>
            <a:solidFill>
              <a:srgbClr val="CCECFF"/>
            </a:solidFill>
            <a:ln w="9525">
              <a:solidFill>
                <a:srgbClr val="000000"/>
              </a:solidFill>
              <a:miter lim="800000"/>
            </a:ln>
          </p:spPr>
          <p:txBody>
            <a:bodyPr/>
            <a:lstStyle/>
            <a:p>
              <a:pPr algn="ctr" eaLnBrk="0" hangingPunct="0">
                <a:lnSpc>
                  <a:spcPct val="150000"/>
                </a:lnSpc>
                <a:spcBef>
                  <a:spcPct val="50000"/>
                </a:spcBef>
              </a:pPr>
              <a:r>
                <a:rPr lang="en-US" altLang="zh-CN" sz="1600" b="1">
                  <a:latin typeface="Times New Roman" panose="02020603050405020304" pitchFamily="18" charset="0"/>
                </a:rPr>
                <a:t>  </a:t>
              </a:r>
              <a:r>
                <a:rPr lang="zh-CN" altLang="en-US" sz="1600" b="1">
                  <a:latin typeface="Times New Roman" panose="02020603050405020304" pitchFamily="18" charset="0"/>
                </a:rPr>
                <a:t>进入相应的中断服务例程</a:t>
              </a:r>
            </a:p>
          </p:txBody>
        </p:sp>
        <p:sp>
          <p:nvSpPr>
            <p:cNvPr id="192518" name="Text Box 34"/>
            <p:cNvSpPr txBox="1">
              <a:spLocks noChangeArrowheads="1"/>
            </p:cNvSpPr>
            <p:nvPr/>
          </p:nvSpPr>
          <p:spPr bwMode="auto">
            <a:xfrm>
              <a:off x="3293865" y="4884812"/>
              <a:ext cx="2911475" cy="517525"/>
            </a:xfrm>
            <a:prstGeom prst="rect">
              <a:avLst/>
            </a:prstGeom>
            <a:solidFill>
              <a:srgbClr val="CCECFF"/>
            </a:solidFill>
            <a:ln w="9525">
              <a:solidFill>
                <a:srgbClr val="000000"/>
              </a:solidFill>
              <a:miter lim="800000"/>
            </a:ln>
          </p:spPr>
          <p:txBody>
            <a:bodyPr/>
            <a:lstStyle/>
            <a:p>
              <a:pPr algn="ctr" eaLnBrk="0" hangingPunct="0">
                <a:lnSpc>
                  <a:spcPct val="150000"/>
                </a:lnSpc>
                <a:spcBef>
                  <a:spcPct val="50000"/>
                </a:spcBef>
              </a:pPr>
              <a:r>
                <a:rPr lang="en-US" altLang="zh-CN" sz="1600" b="1">
                  <a:latin typeface="Times New Roman" panose="02020603050405020304" pitchFamily="18" charset="0"/>
                </a:rPr>
                <a:t>    </a:t>
              </a:r>
              <a:r>
                <a:rPr lang="zh-CN" altLang="en-US" sz="1600" b="1">
                  <a:latin typeface="Times New Roman" panose="02020603050405020304" pitchFamily="18" charset="0"/>
                </a:rPr>
                <a:t>恢复被中断程序的现场</a:t>
              </a:r>
            </a:p>
          </p:txBody>
        </p:sp>
        <p:sp>
          <p:nvSpPr>
            <p:cNvPr id="192519" name="Line 35"/>
            <p:cNvSpPr>
              <a:spLocks noChangeShapeType="1"/>
            </p:cNvSpPr>
            <p:nvPr/>
          </p:nvSpPr>
          <p:spPr bwMode="auto">
            <a:xfrm>
              <a:off x="4744840" y="2936950"/>
              <a:ext cx="0" cy="420688"/>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81348" name="Rectangle 36"/>
            <p:cNvSpPr>
              <a:spLocks noChangeArrowheads="1"/>
            </p:cNvSpPr>
            <p:nvPr/>
          </p:nvSpPr>
          <p:spPr bwMode="auto">
            <a:xfrm>
              <a:off x="1126927" y="3414787"/>
              <a:ext cx="869950" cy="1116012"/>
            </a:xfrm>
            <a:prstGeom prst="rect">
              <a:avLst/>
            </a:prstGeom>
            <a:solidFill>
              <a:srgbClr val="CCFFCC"/>
            </a:solidFill>
            <a:ln w="9525">
              <a:solidFill>
                <a:srgbClr val="000000"/>
              </a:solidFill>
              <a:miter lim="800000"/>
            </a:ln>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buClr>
                  <a:schemeClr val="tx1"/>
                </a:buClr>
                <a:buFont typeface="Wingdings" panose="05000000000000000000" pitchFamily="2" charset="2"/>
                <a:buBlip>
                  <a:blip r:embed="rId3"/>
                </a:buBlip>
                <a:defRPr/>
              </a:pPr>
              <a:endParaRPr lang="zh-CN" altLang="zh-CN" smtClean="0">
                <a:solidFill>
                  <a:srgbClr val="4138FA"/>
                </a:solidFill>
                <a:effectLst>
                  <a:outerShdw blurRad="38100" dist="38100" dir="2700000" algn="tl">
                    <a:srgbClr val="000000"/>
                  </a:outerShdw>
                </a:effectLst>
              </a:endParaRPr>
            </a:p>
          </p:txBody>
        </p:sp>
        <p:sp>
          <p:nvSpPr>
            <p:cNvPr id="192521" name="Line 37"/>
            <p:cNvSpPr>
              <a:spLocks noChangeShapeType="1"/>
            </p:cNvSpPr>
            <p:nvPr/>
          </p:nvSpPr>
          <p:spPr bwMode="auto">
            <a:xfrm>
              <a:off x="2806502" y="2936950"/>
              <a:ext cx="193992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2522" name="Line 38"/>
            <p:cNvSpPr>
              <a:spLocks noChangeShapeType="1"/>
            </p:cNvSpPr>
            <p:nvPr/>
          </p:nvSpPr>
          <p:spPr bwMode="auto">
            <a:xfrm>
              <a:off x="6519665" y="2636912"/>
              <a:ext cx="0" cy="331470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92523" name="Text Box 39"/>
            <p:cNvSpPr txBox="1">
              <a:spLocks noChangeArrowheads="1"/>
            </p:cNvSpPr>
            <p:nvPr/>
          </p:nvSpPr>
          <p:spPr bwMode="auto">
            <a:xfrm>
              <a:off x="2036565" y="3933900"/>
              <a:ext cx="784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pPr>
              <a:r>
                <a:rPr lang="zh-CN" altLang="en-US" sz="1600" b="1">
                  <a:latin typeface="Times New Roman" panose="02020603050405020304" pitchFamily="18" charset="0"/>
                </a:rPr>
                <a:t>中断</a:t>
              </a:r>
            </a:p>
            <a:p>
              <a:pPr eaLnBrk="0" hangingPunct="0">
                <a:spcBef>
                  <a:spcPct val="50000"/>
                </a:spcBef>
              </a:pPr>
              <a:r>
                <a:rPr lang="zh-CN" altLang="en-US" sz="1600" b="1">
                  <a:latin typeface="Times New Roman" panose="02020603050405020304" pitchFamily="18" charset="0"/>
                </a:rPr>
                <a:t>返回</a:t>
              </a:r>
            </a:p>
          </p:txBody>
        </p:sp>
        <p:sp>
          <p:nvSpPr>
            <p:cNvPr id="192524" name="Text Box 40"/>
            <p:cNvSpPr txBox="1">
              <a:spLocks noChangeArrowheads="1"/>
            </p:cNvSpPr>
            <p:nvPr/>
          </p:nvSpPr>
          <p:spPr bwMode="auto">
            <a:xfrm>
              <a:off x="2034977" y="2981400"/>
              <a:ext cx="7080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pPr>
              <a:r>
                <a:rPr lang="zh-CN" altLang="en-US" sz="1600" b="1">
                  <a:latin typeface="Times New Roman" panose="02020603050405020304" pitchFamily="18" charset="0"/>
                </a:rPr>
                <a:t>中断进入</a:t>
              </a:r>
            </a:p>
          </p:txBody>
        </p:sp>
        <p:sp>
          <p:nvSpPr>
            <p:cNvPr id="192525" name="Text Box 41"/>
            <p:cNvSpPr txBox="1">
              <a:spLocks noChangeArrowheads="1"/>
            </p:cNvSpPr>
            <p:nvPr/>
          </p:nvSpPr>
          <p:spPr bwMode="auto">
            <a:xfrm>
              <a:off x="539552" y="3500512"/>
              <a:ext cx="587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pPr>
              <a:r>
                <a:rPr lang="en-US" altLang="zh-CN" sz="1600" b="1">
                  <a:latin typeface="Times New Roman" panose="02020603050405020304" pitchFamily="18" charset="0"/>
                </a:rPr>
                <a:t>k+0</a:t>
              </a:r>
            </a:p>
          </p:txBody>
        </p:sp>
        <p:sp>
          <p:nvSpPr>
            <p:cNvPr id="192526" name="Text Box 42"/>
            <p:cNvSpPr txBox="1">
              <a:spLocks noChangeArrowheads="1"/>
            </p:cNvSpPr>
            <p:nvPr/>
          </p:nvSpPr>
          <p:spPr bwMode="auto">
            <a:xfrm>
              <a:off x="947540" y="4638750"/>
              <a:ext cx="11795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pPr>
              <a:r>
                <a:rPr lang="zh-CN" altLang="en-US" sz="1600" b="1">
                  <a:latin typeface="Times New Roman" panose="02020603050405020304" pitchFamily="18" charset="0"/>
                </a:rPr>
                <a:t>现行程序</a:t>
              </a:r>
            </a:p>
          </p:txBody>
        </p:sp>
        <p:sp>
          <p:nvSpPr>
            <p:cNvPr id="192527" name="Text Box 43"/>
            <p:cNvSpPr txBox="1">
              <a:spLocks noChangeArrowheads="1"/>
            </p:cNvSpPr>
            <p:nvPr/>
          </p:nvSpPr>
          <p:spPr bwMode="auto">
            <a:xfrm>
              <a:off x="539552" y="3856112"/>
              <a:ext cx="587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pPr>
              <a:r>
                <a:rPr lang="en-US" altLang="zh-CN" sz="1600" b="1">
                  <a:latin typeface="Times New Roman" panose="02020603050405020304" pitchFamily="18" charset="0"/>
                </a:rPr>
                <a:t>k+1</a:t>
              </a:r>
            </a:p>
          </p:txBody>
        </p:sp>
        <p:sp>
          <p:nvSpPr>
            <p:cNvPr id="192528" name="Line 44"/>
            <p:cNvSpPr>
              <a:spLocks noChangeShapeType="1"/>
            </p:cNvSpPr>
            <p:nvPr/>
          </p:nvSpPr>
          <p:spPr bwMode="auto">
            <a:xfrm>
              <a:off x="4757540" y="3846587"/>
              <a:ext cx="0" cy="260350"/>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2529" name="Line 45"/>
            <p:cNvSpPr>
              <a:spLocks noChangeShapeType="1"/>
            </p:cNvSpPr>
            <p:nvPr/>
          </p:nvSpPr>
          <p:spPr bwMode="auto">
            <a:xfrm>
              <a:off x="4757540" y="4624462"/>
              <a:ext cx="0" cy="260350"/>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2530" name="Line 46"/>
            <p:cNvSpPr>
              <a:spLocks noChangeShapeType="1"/>
            </p:cNvSpPr>
            <p:nvPr/>
          </p:nvSpPr>
          <p:spPr bwMode="auto">
            <a:xfrm>
              <a:off x="4757540" y="5402337"/>
              <a:ext cx="0" cy="2603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2531" name="Line 47"/>
            <p:cNvSpPr>
              <a:spLocks noChangeShapeType="1"/>
            </p:cNvSpPr>
            <p:nvPr/>
          </p:nvSpPr>
          <p:spPr bwMode="auto">
            <a:xfrm>
              <a:off x="2811265" y="5657925"/>
              <a:ext cx="193992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2532" name="Line 48"/>
            <p:cNvSpPr>
              <a:spLocks noChangeShapeType="1"/>
            </p:cNvSpPr>
            <p:nvPr/>
          </p:nvSpPr>
          <p:spPr bwMode="auto">
            <a:xfrm>
              <a:off x="2979540" y="2636912"/>
              <a:ext cx="3540125"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92533" name="Line 49"/>
            <p:cNvSpPr>
              <a:spLocks noChangeShapeType="1"/>
            </p:cNvSpPr>
            <p:nvPr/>
          </p:nvSpPr>
          <p:spPr bwMode="auto">
            <a:xfrm>
              <a:off x="2979540" y="5950025"/>
              <a:ext cx="3540125"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92534" name="Line 50"/>
            <p:cNvSpPr>
              <a:spLocks noChangeShapeType="1"/>
            </p:cNvSpPr>
            <p:nvPr/>
          </p:nvSpPr>
          <p:spPr bwMode="auto">
            <a:xfrm>
              <a:off x="2979540" y="2636912"/>
              <a:ext cx="0" cy="331470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92535" name="Line 51"/>
            <p:cNvSpPr>
              <a:spLocks noChangeShapeType="1"/>
            </p:cNvSpPr>
            <p:nvPr/>
          </p:nvSpPr>
          <p:spPr bwMode="auto">
            <a:xfrm>
              <a:off x="2782690" y="2936950"/>
              <a:ext cx="0" cy="777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2536" name="Line 52"/>
            <p:cNvSpPr>
              <a:spLocks noChangeShapeType="1"/>
            </p:cNvSpPr>
            <p:nvPr/>
          </p:nvSpPr>
          <p:spPr bwMode="auto">
            <a:xfrm flipV="1">
              <a:off x="2811265" y="3933900"/>
              <a:ext cx="0" cy="17287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2537" name="Line 54"/>
            <p:cNvSpPr>
              <a:spLocks noChangeShapeType="1"/>
            </p:cNvSpPr>
            <p:nvPr/>
          </p:nvSpPr>
          <p:spPr bwMode="auto">
            <a:xfrm>
              <a:off x="1984177" y="3933900"/>
              <a:ext cx="8175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81369" name="Text Box 57"/>
          <p:cNvSpPr txBox="1">
            <a:spLocks noChangeArrowheads="1"/>
          </p:cNvSpPr>
          <p:nvPr/>
        </p:nvSpPr>
        <p:spPr bwMode="auto">
          <a:xfrm>
            <a:off x="2657475" y="5965825"/>
            <a:ext cx="2659063"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spcBef>
                <a:spcPct val="50000"/>
              </a:spcBef>
              <a:buClr>
                <a:schemeClr val="tx1"/>
              </a:buClr>
            </a:pPr>
            <a:r>
              <a:rPr lang="zh-CN" altLang="en-US" sz="1600">
                <a:latin typeface="Times New Roman" panose="02020603050405020304" pitchFamily="18" charset="0"/>
              </a:rPr>
              <a:t>软件中断处理过程示意图</a:t>
            </a:r>
          </a:p>
        </p:txBody>
      </p:sp>
      <p:sp>
        <p:nvSpPr>
          <p:cNvPr id="781370" name="Rectangle 58"/>
          <p:cNvSpPr>
            <a:spLocks noChangeArrowheads="1"/>
          </p:cNvSpPr>
          <p:nvPr/>
        </p:nvSpPr>
        <p:spPr bwMode="auto">
          <a:xfrm>
            <a:off x="244475" y="541338"/>
            <a:ext cx="764063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buClr>
                <a:schemeClr val="tx1"/>
              </a:buClr>
            </a:pPr>
            <a:r>
              <a:rPr lang="en-US" altLang="zh-CN" sz="3200" b="1">
                <a:solidFill>
                  <a:srgbClr val="FF0000"/>
                </a:solidFill>
                <a:latin typeface="Times New Roman" panose="02020603050405020304" pitchFamily="18" charset="0"/>
              </a:rPr>
              <a:t>4.3.3. </a:t>
            </a:r>
            <a:r>
              <a:rPr lang="zh-CN" altLang="en-US" sz="3200" b="1">
                <a:solidFill>
                  <a:srgbClr val="FF0000"/>
                </a:solidFill>
                <a:latin typeface="Times New Roman" panose="02020603050405020304" pitchFamily="18" charset="0"/>
              </a:rPr>
              <a:t>软件中断处理：中断处理程序</a:t>
            </a:r>
          </a:p>
        </p:txBody>
      </p:sp>
      <p:grpSp>
        <p:nvGrpSpPr>
          <p:cNvPr id="4" name="组合 3"/>
          <p:cNvGrpSpPr/>
          <p:nvPr/>
        </p:nvGrpSpPr>
        <p:grpSpPr bwMode="auto">
          <a:xfrm>
            <a:off x="6877050" y="1989138"/>
            <a:ext cx="2232025" cy="4140200"/>
            <a:chOff x="6876504" y="1988840"/>
            <a:chExt cx="2232000" cy="4140000"/>
          </a:xfrm>
        </p:grpSpPr>
        <p:sp>
          <p:nvSpPr>
            <p:cNvPr id="2" name="爆炸形 1 1"/>
            <p:cNvSpPr/>
            <p:nvPr/>
          </p:nvSpPr>
          <p:spPr bwMode="auto">
            <a:xfrm>
              <a:off x="6876504" y="1988840"/>
              <a:ext cx="2232000" cy="4140000"/>
            </a:xfrm>
            <a:prstGeom prst="irregularSeal1">
              <a:avLst/>
            </a:prstGeom>
            <a:noFill/>
            <a:ln w="9525" cap="flat" cmpd="sng" algn="ctr">
              <a:solidFill>
                <a:schemeClr val="tx1"/>
              </a:solidFill>
              <a:prstDash val="solid"/>
              <a:round/>
              <a:headEnd type="none" w="med" len="med"/>
              <a:tailEnd type="none" w="med" len="med"/>
            </a:ln>
            <a:effectLst>
              <a:outerShdw dist="17961" dir="2700000" algn="ctr" rotWithShape="0">
                <a:schemeClr val="accent1">
                  <a:gamma/>
                  <a:shade val="60000"/>
                  <a:invGamma/>
                  <a:alpha val="50000"/>
                </a:schemeClr>
              </a:outerShdw>
            </a:effectLst>
          </p:spPr>
          <p:txBody>
            <a:bodyPr>
              <a:spAutoFit/>
            </a:bodyPr>
            <a:lstStyle/>
            <a:p>
              <a:pPr eaLnBrk="0" hangingPunct="0">
                <a:spcBef>
                  <a:spcPct val="50000"/>
                </a:spcBef>
                <a:buClr>
                  <a:schemeClr val="tx1"/>
                </a:buClr>
                <a:defRPr/>
              </a:pPr>
              <a:endParaRPr lang="zh-CN" altLang="en-US"/>
            </a:p>
          </p:txBody>
        </p:sp>
        <p:sp>
          <p:nvSpPr>
            <p:cNvPr id="192542" name="TextBox 2"/>
            <p:cNvSpPr txBox="1">
              <a:spLocks noChangeArrowheads="1"/>
            </p:cNvSpPr>
            <p:nvPr/>
          </p:nvSpPr>
          <p:spPr bwMode="auto">
            <a:xfrm>
              <a:off x="7607796" y="3021946"/>
              <a:ext cx="86409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buClr>
                  <a:schemeClr val="tx1"/>
                </a:buClr>
              </a:pPr>
              <a:r>
                <a:rPr lang="zh-CN" altLang="en-US" b="1">
                  <a:solidFill>
                    <a:srgbClr val="FF0000"/>
                  </a:solidFill>
                </a:rPr>
                <a:t>还有哪些现场此时保存</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1370">
                                            <p:txEl>
                                              <p:pRg st="0" end="0"/>
                                            </p:txEl>
                                          </p:spTgt>
                                        </p:tgtEl>
                                        <p:attrNameLst>
                                          <p:attrName>style.visibility</p:attrName>
                                        </p:attrNameLst>
                                      </p:cBhvr>
                                      <p:to>
                                        <p:strVal val="visible"/>
                                      </p:to>
                                    </p:set>
                                    <p:anim calcmode="lin" valueType="num">
                                      <p:cBhvr additive="base">
                                        <p:cTn id="7" dur="1000" fill="hold"/>
                                        <p:tgtEl>
                                          <p:spTgt spid="781370">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8137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1315"/>
                                        </p:tgtEl>
                                        <p:attrNameLst>
                                          <p:attrName>style.visibility</p:attrName>
                                        </p:attrNameLst>
                                      </p:cBhvr>
                                      <p:to>
                                        <p:strVal val="visible"/>
                                      </p:to>
                                    </p:set>
                                    <p:anim calcmode="lin" valueType="num">
                                      <p:cBhvr additive="base">
                                        <p:cTn id="13" dur="500" fill="hold"/>
                                        <p:tgtEl>
                                          <p:spTgt spid="781315"/>
                                        </p:tgtEl>
                                        <p:attrNameLst>
                                          <p:attrName>ppt_x</p:attrName>
                                        </p:attrNameLst>
                                      </p:cBhvr>
                                      <p:tavLst>
                                        <p:tav tm="0">
                                          <p:val>
                                            <p:strVal val="#ppt_x"/>
                                          </p:val>
                                        </p:tav>
                                        <p:tav tm="100000">
                                          <p:val>
                                            <p:strVal val="#ppt_x"/>
                                          </p:val>
                                        </p:tav>
                                      </p:tavLst>
                                    </p:anim>
                                    <p:anim calcmode="lin" valueType="num">
                                      <p:cBhvr additive="base">
                                        <p:cTn id="14" dur="500" fill="hold"/>
                                        <p:tgtEl>
                                          <p:spTgt spid="7813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13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p:bldP spid="781369" grpId="0"/>
      <p:bldP spid="781370" grpId="0" build="p"/>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61" name="Picture 2" descr="http://photo.hanyu.iciba.com/upload/chinesewiki/F/L/FL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76250"/>
            <a:ext cx="8210550" cy="610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58"/>
          <p:cNvSpPr>
            <a:spLocks noChangeArrowheads="1"/>
          </p:cNvSpPr>
          <p:nvPr/>
        </p:nvSpPr>
        <p:spPr bwMode="auto">
          <a:xfrm>
            <a:off x="201613" y="104775"/>
            <a:ext cx="5738812" cy="588963"/>
          </a:xfrm>
          <a:prstGeom prst="rect">
            <a:avLst/>
          </a:prstGeom>
          <a:noFill/>
          <a:ln>
            <a:noFill/>
          </a:ln>
          <a:effectLst/>
        </p:spPr>
        <p:txBody>
          <a:bodyPr>
            <a:spAutoFit/>
          </a:bodyPr>
          <a:lstStyle/>
          <a:p>
            <a:pPr marL="533400" indent="-533400" eaLnBrk="0" hangingPunct="0">
              <a:spcBef>
                <a:spcPct val="30000"/>
              </a:spcBef>
              <a:buFont typeface="Wingdings" panose="05000000000000000000" pitchFamily="2" charset="2"/>
              <a:buNone/>
              <a:defRPr/>
            </a:pPr>
            <a:r>
              <a:rPr lang="zh-CN" altLang="en-US" sz="2800" dirty="0">
                <a:solidFill>
                  <a:srgbClr val="990000"/>
                </a:solidFill>
                <a:effectLst>
                  <a:outerShdw blurRad="38100" dist="38100" dir="2700000" algn="tl">
                    <a:srgbClr val="C0C0C0"/>
                  </a:outerShdw>
                </a:effectLst>
                <a:sym typeface="+mn-ea"/>
              </a:rPr>
              <a:t>中断响应完整过程：</a:t>
            </a:r>
          </a:p>
        </p:txBody>
      </p:sp>
    </p:spTree>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685800" y="304800"/>
            <a:ext cx="6765925" cy="1143000"/>
          </a:xfrm>
        </p:spPr>
        <p:txBody>
          <a:bodyPr/>
          <a:lstStyle/>
          <a:p>
            <a:pPr marL="533400" indent="-533400">
              <a:lnSpc>
                <a:spcPct val="130000"/>
              </a:lnSpc>
              <a:spcBef>
                <a:spcPct val="30000"/>
              </a:spcBef>
              <a:buClr>
                <a:schemeClr val="tx1"/>
              </a:buClr>
              <a:defRPr/>
            </a:pPr>
            <a:r>
              <a:rPr lang="zh-CN" altLang="zh-CN" sz="2800" kern="1200" dirty="0">
                <a:solidFill>
                  <a:srgbClr val="A50021"/>
                </a:solidFill>
                <a:effectLst>
                  <a:outerShdw blurRad="38100" dist="38100" dir="2700000" algn="tl">
                    <a:srgbClr val="C0C0C0"/>
                  </a:outerShdw>
                </a:effectLst>
                <a:latin typeface="Times New Roman" panose="02020603050405020304" pitchFamily="18" charset="0"/>
                <a:cs typeface="+mn-cs"/>
              </a:rPr>
              <a:t>中断处理</a:t>
            </a:r>
            <a:r>
              <a:rPr lang="zh-CN" altLang="en-US" sz="2800" kern="1200" dirty="0">
                <a:solidFill>
                  <a:srgbClr val="A50021"/>
                </a:solidFill>
                <a:effectLst>
                  <a:outerShdw blurRad="38100" dist="38100" dir="2700000" algn="tl">
                    <a:srgbClr val="C0C0C0"/>
                  </a:outerShdw>
                </a:effectLst>
                <a:latin typeface="Times New Roman" panose="02020603050405020304" pitchFamily="18" charset="0"/>
                <a:cs typeface="+mn-cs"/>
              </a:rPr>
              <a:t>过程</a:t>
            </a:r>
            <a:endParaRPr lang="zh-CN" altLang="zh-CN" sz="2800" kern="1200" dirty="0">
              <a:solidFill>
                <a:srgbClr val="A50021"/>
              </a:solidFill>
              <a:effectLst>
                <a:outerShdw blurRad="38100" dist="38100" dir="2700000" algn="tl">
                  <a:srgbClr val="C0C0C0"/>
                </a:outerShdw>
              </a:effectLst>
              <a:latin typeface="Times New Roman" panose="02020603050405020304" pitchFamily="18" charset="0"/>
              <a:cs typeface="+mn-cs"/>
            </a:endParaRPr>
          </a:p>
        </p:txBody>
      </p:sp>
      <p:sp>
        <p:nvSpPr>
          <p:cNvPr id="195586" name="Text Box 3"/>
          <p:cNvSpPr txBox="1">
            <a:spLocks noChangeArrowheads="1"/>
          </p:cNvSpPr>
          <p:nvPr/>
        </p:nvSpPr>
        <p:spPr bwMode="auto">
          <a:xfrm>
            <a:off x="838200" y="1412875"/>
            <a:ext cx="75438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ct val="50000"/>
              </a:spcBef>
              <a:buClr>
                <a:schemeClr val="tx1"/>
              </a:buClr>
            </a:pPr>
            <a:r>
              <a:rPr lang="zh-CN" altLang="zh-CN" b="1">
                <a:solidFill>
                  <a:srgbClr val="FF0066"/>
                </a:solidFill>
                <a:latin typeface="Times New Roman" panose="02020603050405020304" pitchFamily="18" charset="0"/>
              </a:rPr>
              <a:t>强迫性中断：                          自愿性中断：</a:t>
            </a:r>
          </a:p>
          <a:p>
            <a:pPr eaLnBrk="0" hangingPunct="0">
              <a:lnSpc>
                <a:spcPct val="50000"/>
              </a:lnSpc>
              <a:spcBef>
                <a:spcPct val="50000"/>
              </a:spcBef>
              <a:buClr>
                <a:schemeClr val="tx1"/>
              </a:buClr>
            </a:pPr>
            <a:r>
              <a:rPr lang="zh-CN" altLang="zh-CN" b="1">
                <a:solidFill>
                  <a:srgbClr val="FF0066"/>
                </a:solidFill>
                <a:latin typeface="Times New Roman" panose="02020603050405020304" pitchFamily="18" charset="0"/>
              </a:rPr>
              <a:t>                                         </a:t>
            </a:r>
          </a:p>
          <a:p>
            <a:pPr eaLnBrk="0" hangingPunct="0">
              <a:lnSpc>
                <a:spcPct val="80000"/>
              </a:lnSpc>
              <a:spcBef>
                <a:spcPct val="50000"/>
              </a:spcBef>
              <a:buClr>
                <a:schemeClr val="tx1"/>
              </a:buClr>
            </a:pPr>
            <a:endParaRPr lang="zh-CN" altLang="zh-CN" b="1">
              <a:solidFill>
                <a:srgbClr val="FF0066"/>
              </a:solidFill>
              <a:latin typeface="Times New Roman" panose="02020603050405020304" pitchFamily="18" charset="0"/>
            </a:endParaRPr>
          </a:p>
          <a:p>
            <a:pPr eaLnBrk="0" hangingPunct="0">
              <a:lnSpc>
                <a:spcPct val="80000"/>
              </a:lnSpc>
              <a:spcBef>
                <a:spcPct val="50000"/>
              </a:spcBef>
              <a:buClr>
                <a:schemeClr val="tx1"/>
              </a:buClr>
            </a:pPr>
            <a:r>
              <a:rPr lang="zh-CN" altLang="zh-CN" b="1">
                <a:solidFill>
                  <a:srgbClr val="FF0066"/>
                </a:solidFill>
                <a:latin typeface="Times New Roman" panose="02020603050405020304" pitchFamily="18" charset="0"/>
              </a:rPr>
              <a:t>                      </a:t>
            </a:r>
            <a:endParaRPr lang="en-US" altLang="zh-CN" b="1">
              <a:solidFill>
                <a:srgbClr val="FF0066"/>
              </a:solidFill>
              <a:latin typeface="Times New Roman" panose="02020603050405020304" pitchFamily="18" charset="0"/>
            </a:endParaRPr>
          </a:p>
          <a:p>
            <a:pPr eaLnBrk="0" hangingPunct="0">
              <a:lnSpc>
                <a:spcPct val="80000"/>
              </a:lnSpc>
              <a:spcBef>
                <a:spcPct val="50000"/>
              </a:spcBef>
              <a:buClr>
                <a:schemeClr val="tx1"/>
              </a:buClr>
            </a:pPr>
            <a:endParaRPr lang="zh-CN" altLang="zh-CN" b="1">
              <a:solidFill>
                <a:srgbClr val="FF0066"/>
              </a:solidFill>
              <a:latin typeface="Times New Roman" panose="02020603050405020304" pitchFamily="18" charset="0"/>
            </a:endParaRPr>
          </a:p>
          <a:p>
            <a:pPr eaLnBrk="0" hangingPunct="0">
              <a:lnSpc>
                <a:spcPct val="80000"/>
              </a:lnSpc>
              <a:spcBef>
                <a:spcPct val="50000"/>
              </a:spcBef>
              <a:buClr>
                <a:schemeClr val="tx1"/>
              </a:buClr>
            </a:pPr>
            <a:r>
              <a:rPr lang="zh-CN" altLang="zh-CN" b="1">
                <a:solidFill>
                  <a:srgbClr val="FF0066"/>
                </a:solidFill>
                <a:latin typeface="Times New Roman" panose="02020603050405020304" pitchFamily="18" charset="0"/>
              </a:rPr>
              <a:t>                        转中断处理程序</a:t>
            </a:r>
          </a:p>
          <a:p>
            <a:pPr eaLnBrk="0" hangingPunct="0">
              <a:lnSpc>
                <a:spcPct val="80000"/>
              </a:lnSpc>
              <a:spcBef>
                <a:spcPct val="50000"/>
              </a:spcBef>
              <a:buClr>
                <a:schemeClr val="tx1"/>
              </a:buClr>
            </a:pPr>
            <a:r>
              <a:rPr lang="zh-CN" altLang="zh-CN" b="1">
                <a:solidFill>
                  <a:srgbClr val="FF0066"/>
                </a:solidFill>
                <a:latin typeface="Times New Roman" panose="02020603050405020304" pitchFamily="18" charset="0"/>
              </a:rPr>
              <a:t>                          是否嵌套中断</a:t>
            </a:r>
          </a:p>
          <a:p>
            <a:pPr eaLnBrk="0" hangingPunct="0">
              <a:lnSpc>
                <a:spcPct val="80000"/>
              </a:lnSpc>
              <a:spcBef>
                <a:spcPct val="50000"/>
              </a:spcBef>
              <a:buClr>
                <a:schemeClr val="tx1"/>
              </a:buClr>
            </a:pPr>
            <a:endParaRPr lang="zh-CN" altLang="zh-CN" b="1">
              <a:solidFill>
                <a:srgbClr val="FF0066"/>
              </a:solidFill>
              <a:latin typeface="Times New Roman" panose="02020603050405020304" pitchFamily="18" charset="0"/>
            </a:endParaRPr>
          </a:p>
          <a:p>
            <a:pPr eaLnBrk="0" hangingPunct="0">
              <a:lnSpc>
                <a:spcPct val="50000"/>
              </a:lnSpc>
              <a:spcBef>
                <a:spcPct val="50000"/>
              </a:spcBef>
              <a:buClr>
                <a:schemeClr val="tx1"/>
              </a:buClr>
            </a:pPr>
            <a:r>
              <a:rPr lang="zh-CN" altLang="zh-CN" b="1">
                <a:solidFill>
                  <a:srgbClr val="FF0066"/>
                </a:solidFill>
                <a:latin typeface="Times New Roman" panose="02020603050405020304" pitchFamily="18" charset="0"/>
              </a:rPr>
              <a:t>由系统栈恢复现场                         需要切换进程</a:t>
            </a:r>
          </a:p>
          <a:p>
            <a:pPr eaLnBrk="0" hangingPunct="0">
              <a:lnSpc>
                <a:spcPct val="50000"/>
              </a:lnSpc>
              <a:spcBef>
                <a:spcPct val="50000"/>
              </a:spcBef>
              <a:buClr>
                <a:schemeClr val="tx1"/>
              </a:buClr>
            </a:pPr>
            <a:r>
              <a:rPr lang="zh-CN" altLang="zh-CN" b="1">
                <a:solidFill>
                  <a:srgbClr val="FF0066"/>
                </a:solidFill>
                <a:latin typeface="Times New Roman" panose="02020603050405020304" pitchFamily="18" charset="0"/>
              </a:rPr>
              <a:t>    返回上层中断</a:t>
            </a:r>
          </a:p>
          <a:p>
            <a:pPr eaLnBrk="0" hangingPunct="0">
              <a:lnSpc>
                <a:spcPct val="50000"/>
              </a:lnSpc>
              <a:spcBef>
                <a:spcPct val="50000"/>
              </a:spcBef>
              <a:buClr>
                <a:schemeClr val="tx1"/>
              </a:buClr>
            </a:pPr>
            <a:r>
              <a:rPr lang="zh-CN" altLang="zh-CN" b="1">
                <a:solidFill>
                  <a:srgbClr val="FF0066"/>
                </a:solidFill>
                <a:latin typeface="Times New Roman" panose="02020603050405020304" pitchFamily="18" charset="0"/>
              </a:rPr>
              <a:t>                                    由系统栈恢复现场        转CPU分派</a:t>
            </a:r>
          </a:p>
          <a:p>
            <a:pPr eaLnBrk="0" hangingPunct="0">
              <a:lnSpc>
                <a:spcPct val="50000"/>
              </a:lnSpc>
              <a:spcBef>
                <a:spcPct val="50000"/>
              </a:spcBef>
              <a:buClr>
                <a:schemeClr val="tx1"/>
              </a:buClr>
            </a:pPr>
            <a:r>
              <a:rPr lang="zh-CN" altLang="zh-CN" b="1">
                <a:solidFill>
                  <a:srgbClr val="FF0066"/>
                </a:solidFill>
                <a:latin typeface="Times New Roman" panose="02020603050405020304" pitchFamily="18" charset="0"/>
              </a:rPr>
              <a:t>                                        返回目态程序          （dispatcher）</a:t>
            </a:r>
          </a:p>
        </p:txBody>
      </p:sp>
      <p:sp>
        <p:nvSpPr>
          <p:cNvPr id="195587" name="Rectangle 4"/>
          <p:cNvSpPr>
            <a:spLocks noChangeArrowheads="1"/>
          </p:cNvSpPr>
          <p:nvPr/>
        </p:nvSpPr>
        <p:spPr bwMode="auto">
          <a:xfrm>
            <a:off x="990600" y="2133600"/>
            <a:ext cx="18002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buClr>
                <a:schemeClr val="tx1"/>
              </a:buClr>
            </a:pPr>
            <a:r>
              <a:rPr lang="zh-CN" altLang="zh-CN" b="1">
                <a:solidFill>
                  <a:srgbClr val="0000FF"/>
                </a:solidFill>
                <a:latin typeface="Times New Roman" panose="02020603050405020304" pitchFamily="18" charset="0"/>
              </a:rPr>
              <a:t>保存现场信息</a:t>
            </a:r>
          </a:p>
          <a:p>
            <a:pPr algn="ctr" eaLnBrk="0" hangingPunct="0">
              <a:spcBef>
                <a:spcPct val="50000"/>
              </a:spcBef>
              <a:buClr>
                <a:schemeClr val="tx1"/>
              </a:buClr>
            </a:pPr>
            <a:r>
              <a:rPr lang="zh-CN" altLang="zh-CN" b="1">
                <a:solidFill>
                  <a:srgbClr val="0000FF"/>
                </a:solidFill>
                <a:latin typeface="Times New Roman" panose="02020603050405020304" pitchFamily="18" charset="0"/>
              </a:rPr>
              <a:t>取中断字</a:t>
            </a:r>
          </a:p>
          <a:p>
            <a:pPr algn="ctr" eaLnBrk="0" hangingPunct="0">
              <a:spcBef>
                <a:spcPct val="50000"/>
              </a:spcBef>
              <a:buClr>
                <a:schemeClr val="tx1"/>
              </a:buClr>
            </a:pPr>
            <a:r>
              <a:rPr lang="zh-CN" altLang="zh-CN" b="1">
                <a:solidFill>
                  <a:srgbClr val="0000FF"/>
                </a:solidFill>
                <a:latin typeface="Times New Roman" panose="02020603050405020304" pitchFamily="18" charset="0"/>
              </a:rPr>
              <a:t>分析中断原因</a:t>
            </a:r>
          </a:p>
        </p:txBody>
      </p:sp>
      <p:sp>
        <p:nvSpPr>
          <p:cNvPr id="195588" name="Rectangle 5"/>
          <p:cNvSpPr>
            <a:spLocks noChangeArrowheads="1"/>
          </p:cNvSpPr>
          <p:nvPr/>
        </p:nvSpPr>
        <p:spPr bwMode="auto">
          <a:xfrm>
            <a:off x="4800600" y="2060575"/>
            <a:ext cx="18002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Bef>
                <a:spcPct val="50000"/>
              </a:spcBef>
              <a:buClr>
                <a:schemeClr val="tx1"/>
              </a:buClr>
            </a:pPr>
            <a:r>
              <a:rPr lang="zh-CN" altLang="zh-CN" b="1">
                <a:solidFill>
                  <a:srgbClr val="0000FF"/>
                </a:solidFill>
                <a:latin typeface="Times New Roman" panose="02020603050405020304" pitchFamily="18" charset="0"/>
              </a:rPr>
              <a:t>保存现场信息</a:t>
            </a:r>
          </a:p>
          <a:p>
            <a:pPr algn="ctr" eaLnBrk="0" hangingPunct="0">
              <a:spcBef>
                <a:spcPct val="50000"/>
              </a:spcBef>
              <a:buClr>
                <a:schemeClr val="tx1"/>
              </a:buClr>
            </a:pPr>
            <a:r>
              <a:rPr lang="zh-CN" altLang="zh-CN" b="1">
                <a:solidFill>
                  <a:srgbClr val="0000FF"/>
                </a:solidFill>
                <a:latin typeface="Times New Roman" panose="02020603050405020304" pitchFamily="18" charset="0"/>
              </a:rPr>
              <a:t>取访管号</a:t>
            </a:r>
          </a:p>
          <a:p>
            <a:pPr algn="ctr" eaLnBrk="0" hangingPunct="0">
              <a:spcBef>
                <a:spcPct val="50000"/>
              </a:spcBef>
              <a:buClr>
                <a:schemeClr val="tx1"/>
              </a:buClr>
            </a:pPr>
            <a:r>
              <a:rPr lang="zh-CN" altLang="zh-CN" b="1">
                <a:solidFill>
                  <a:srgbClr val="0000FF"/>
                </a:solidFill>
                <a:latin typeface="Times New Roman" panose="02020603050405020304" pitchFamily="18" charset="0"/>
              </a:rPr>
              <a:t>分析调用功能</a:t>
            </a:r>
          </a:p>
        </p:txBody>
      </p:sp>
      <p:sp>
        <p:nvSpPr>
          <p:cNvPr id="195589" name="未知"/>
          <p:cNvSpPr>
            <a:spLocks noChangeArrowheads="1"/>
          </p:cNvSpPr>
          <p:nvPr/>
        </p:nvSpPr>
        <p:spPr bwMode="auto">
          <a:xfrm>
            <a:off x="2743200" y="3225800"/>
            <a:ext cx="1008063" cy="287338"/>
          </a:xfrm>
          <a:custGeom>
            <a:avLst/>
            <a:gdLst>
              <a:gd name="T0" fmla="*/ 0 w 528"/>
              <a:gd name="T1" fmla="*/ 0 h 240"/>
              <a:gd name="T2" fmla="*/ 528 w 528"/>
              <a:gd name="T3" fmla="*/ 0 h 240"/>
              <a:gd name="T4" fmla="*/ 528 w 528"/>
              <a:gd name="T5" fmla="*/ 240 h 240"/>
            </a:gdLst>
            <a:ahLst/>
            <a:cxnLst>
              <a:cxn ang="0">
                <a:pos x="T0" y="T1"/>
              </a:cxn>
              <a:cxn ang="0">
                <a:pos x="T2" y="T3"/>
              </a:cxn>
              <a:cxn ang="0">
                <a:pos x="T4" y="T5"/>
              </a:cxn>
            </a:cxnLst>
            <a:rect l="0" t="0" r="r" b="b"/>
            <a:pathLst>
              <a:path w="528" h="240">
                <a:moveTo>
                  <a:pt x="0" y="0"/>
                </a:moveTo>
                <a:lnTo>
                  <a:pt x="528" y="0"/>
                </a:lnTo>
                <a:lnTo>
                  <a:pt x="528" y="240"/>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5590" name="未知"/>
          <p:cNvSpPr>
            <a:spLocks noChangeArrowheads="1"/>
          </p:cNvSpPr>
          <p:nvPr/>
        </p:nvSpPr>
        <p:spPr bwMode="auto">
          <a:xfrm>
            <a:off x="3733800" y="3225800"/>
            <a:ext cx="1008063" cy="287338"/>
          </a:xfrm>
          <a:custGeom>
            <a:avLst/>
            <a:gdLst>
              <a:gd name="T0" fmla="*/ 720 w 720"/>
              <a:gd name="T1" fmla="*/ 0 h 240"/>
              <a:gd name="T2" fmla="*/ 0 w 720"/>
              <a:gd name="T3" fmla="*/ 0 h 240"/>
              <a:gd name="T4" fmla="*/ 0 w 720"/>
              <a:gd name="T5" fmla="*/ 240 h 240"/>
            </a:gdLst>
            <a:ahLst/>
            <a:cxnLst>
              <a:cxn ang="0">
                <a:pos x="T0" y="T1"/>
              </a:cxn>
              <a:cxn ang="0">
                <a:pos x="T2" y="T3"/>
              </a:cxn>
              <a:cxn ang="0">
                <a:pos x="T4" y="T5"/>
              </a:cxn>
            </a:cxnLst>
            <a:rect l="0" t="0" r="r" b="b"/>
            <a:pathLst>
              <a:path w="720" h="240">
                <a:moveTo>
                  <a:pt x="720" y="0"/>
                </a:moveTo>
                <a:lnTo>
                  <a:pt x="0" y="0"/>
                </a:lnTo>
                <a:lnTo>
                  <a:pt x="0" y="240"/>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5591" name="未知"/>
          <p:cNvSpPr>
            <a:spLocks noChangeArrowheads="1"/>
          </p:cNvSpPr>
          <p:nvPr/>
        </p:nvSpPr>
        <p:spPr bwMode="auto">
          <a:xfrm>
            <a:off x="1981200" y="4365625"/>
            <a:ext cx="900113" cy="647700"/>
          </a:xfrm>
          <a:custGeom>
            <a:avLst/>
            <a:gdLst>
              <a:gd name="T0" fmla="*/ 576 w 576"/>
              <a:gd name="T1" fmla="*/ 0 h 432"/>
              <a:gd name="T2" fmla="*/ 0 w 576"/>
              <a:gd name="T3" fmla="*/ 0 h 432"/>
              <a:gd name="T4" fmla="*/ 0 w 576"/>
              <a:gd name="T5" fmla="*/ 432 h 432"/>
            </a:gdLst>
            <a:ahLst/>
            <a:cxnLst>
              <a:cxn ang="0">
                <a:pos x="T0" y="T1"/>
              </a:cxn>
              <a:cxn ang="0">
                <a:pos x="T2" y="T3"/>
              </a:cxn>
              <a:cxn ang="0">
                <a:pos x="T4" y="T5"/>
              </a:cxn>
            </a:cxnLst>
            <a:rect l="0" t="0" r="r" b="b"/>
            <a:pathLst>
              <a:path w="576" h="432">
                <a:moveTo>
                  <a:pt x="576" y="0"/>
                </a:moveTo>
                <a:lnTo>
                  <a:pt x="0" y="0"/>
                </a:lnTo>
                <a:lnTo>
                  <a:pt x="0" y="432"/>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5592" name="未知"/>
          <p:cNvSpPr>
            <a:spLocks noChangeArrowheads="1"/>
          </p:cNvSpPr>
          <p:nvPr/>
        </p:nvSpPr>
        <p:spPr bwMode="auto">
          <a:xfrm>
            <a:off x="4856163" y="4318000"/>
            <a:ext cx="1366837" cy="611188"/>
          </a:xfrm>
          <a:custGeom>
            <a:avLst/>
            <a:gdLst>
              <a:gd name="T0" fmla="*/ 0 w 816"/>
              <a:gd name="T1" fmla="*/ 0 h 336"/>
              <a:gd name="T2" fmla="*/ 816 w 816"/>
              <a:gd name="T3" fmla="*/ 0 h 336"/>
              <a:gd name="T4" fmla="*/ 816 w 816"/>
              <a:gd name="T5" fmla="*/ 336 h 336"/>
            </a:gdLst>
            <a:ahLst/>
            <a:cxnLst>
              <a:cxn ang="0">
                <a:pos x="T0" y="T1"/>
              </a:cxn>
              <a:cxn ang="0">
                <a:pos x="T2" y="T3"/>
              </a:cxn>
              <a:cxn ang="0">
                <a:pos x="T4" y="T5"/>
              </a:cxn>
            </a:cxnLst>
            <a:rect l="0" t="0" r="r" b="b"/>
            <a:pathLst>
              <a:path w="816" h="336">
                <a:moveTo>
                  <a:pt x="0" y="0"/>
                </a:moveTo>
                <a:lnTo>
                  <a:pt x="816" y="0"/>
                </a:lnTo>
                <a:lnTo>
                  <a:pt x="816" y="336"/>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5593" name="未知"/>
          <p:cNvSpPr>
            <a:spLocks noChangeArrowheads="1"/>
          </p:cNvSpPr>
          <p:nvPr/>
        </p:nvSpPr>
        <p:spPr bwMode="auto">
          <a:xfrm>
            <a:off x="4876800" y="5199063"/>
            <a:ext cx="304800" cy="533400"/>
          </a:xfrm>
          <a:custGeom>
            <a:avLst/>
            <a:gdLst>
              <a:gd name="T0" fmla="*/ 192 w 192"/>
              <a:gd name="T1" fmla="*/ 0 h 336"/>
              <a:gd name="T2" fmla="*/ 0 w 192"/>
              <a:gd name="T3" fmla="*/ 0 h 336"/>
              <a:gd name="T4" fmla="*/ 0 w 192"/>
              <a:gd name="T5" fmla="*/ 336 h 336"/>
            </a:gdLst>
            <a:ahLst/>
            <a:cxnLst>
              <a:cxn ang="0">
                <a:pos x="T0" y="T1"/>
              </a:cxn>
              <a:cxn ang="0">
                <a:pos x="T2" y="T3"/>
              </a:cxn>
              <a:cxn ang="0">
                <a:pos x="T4" y="T5"/>
              </a:cxn>
            </a:cxnLst>
            <a:rect l="0" t="0" r="r" b="b"/>
            <a:pathLst>
              <a:path w="192" h="336">
                <a:moveTo>
                  <a:pt x="192" y="0"/>
                </a:moveTo>
                <a:lnTo>
                  <a:pt x="0" y="0"/>
                </a:lnTo>
                <a:lnTo>
                  <a:pt x="0" y="336"/>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5594" name="未知"/>
          <p:cNvSpPr>
            <a:spLocks noChangeArrowheads="1"/>
          </p:cNvSpPr>
          <p:nvPr/>
        </p:nvSpPr>
        <p:spPr bwMode="auto">
          <a:xfrm>
            <a:off x="7231063" y="5199063"/>
            <a:ext cx="306387" cy="533400"/>
          </a:xfrm>
          <a:custGeom>
            <a:avLst/>
            <a:gdLst>
              <a:gd name="T0" fmla="*/ 0 w 288"/>
              <a:gd name="T1" fmla="*/ 0 h 240"/>
              <a:gd name="T2" fmla="*/ 288 w 288"/>
              <a:gd name="T3" fmla="*/ 0 h 240"/>
              <a:gd name="T4" fmla="*/ 288 w 288"/>
              <a:gd name="T5" fmla="*/ 240 h 240"/>
            </a:gdLst>
            <a:ahLst/>
            <a:cxnLst>
              <a:cxn ang="0">
                <a:pos x="T0" y="T1"/>
              </a:cxn>
              <a:cxn ang="0">
                <a:pos x="T2" y="T3"/>
              </a:cxn>
              <a:cxn ang="0">
                <a:pos x="T4" y="T5"/>
              </a:cxn>
            </a:cxnLst>
            <a:rect l="0" t="0" r="r" b="b"/>
            <a:pathLst>
              <a:path w="288" h="240">
                <a:moveTo>
                  <a:pt x="0" y="0"/>
                </a:moveTo>
                <a:lnTo>
                  <a:pt x="288" y="0"/>
                </a:lnTo>
                <a:lnTo>
                  <a:pt x="288" y="240"/>
                </a:ln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5595" name="Text Box 12"/>
          <p:cNvSpPr txBox="1">
            <a:spLocks noChangeArrowheads="1"/>
          </p:cNvSpPr>
          <p:nvPr/>
        </p:nvSpPr>
        <p:spPr bwMode="auto">
          <a:xfrm>
            <a:off x="1509713" y="4386263"/>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buClr>
                <a:schemeClr val="tx1"/>
              </a:buClr>
            </a:pPr>
            <a:r>
              <a:rPr lang="zh-CN" altLang="zh-CN" b="1">
                <a:latin typeface="Times New Roman" panose="02020603050405020304" pitchFamily="18" charset="0"/>
              </a:rPr>
              <a:t>T</a:t>
            </a:r>
          </a:p>
        </p:txBody>
      </p:sp>
      <p:sp>
        <p:nvSpPr>
          <p:cNvPr id="195596" name="Text Box 13"/>
          <p:cNvSpPr txBox="1">
            <a:spLocks noChangeArrowheads="1"/>
          </p:cNvSpPr>
          <p:nvPr/>
        </p:nvSpPr>
        <p:spPr bwMode="auto">
          <a:xfrm>
            <a:off x="6280150" y="4271963"/>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buClr>
                <a:schemeClr val="tx1"/>
              </a:buClr>
            </a:pPr>
            <a:r>
              <a:rPr lang="zh-CN" altLang="zh-CN" b="1">
                <a:latin typeface="Times New Roman" panose="02020603050405020304" pitchFamily="18" charset="0"/>
              </a:rPr>
              <a:t>F</a:t>
            </a:r>
          </a:p>
        </p:txBody>
      </p:sp>
      <p:sp>
        <p:nvSpPr>
          <p:cNvPr id="195597" name="Text Box 14"/>
          <p:cNvSpPr txBox="1">
            <a:spLocks noChangeArrowheads="1"/>
          </p:cNvSpPr>
          <p:nvPr/>
        </p:nvSpPr>
        <p:spPr bwMode="auto">
          <a:xfrm>
            <a:off x="4402138" y="52038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buClr>
                <a:schemeClr val="tx1"/>
              </a:buClr>
            </a:pPr>
            <a:r>
              <a:rPr lang="zh-CN" altLang="zh-CN" b="1">
                <a:latin typeface="Times New Roman" panose="02020603050405020304" pitchFamily="18" charset="0"/>
              </a:rPr>
              <a:t>F</a:t>
            </a:r>
          </a:p>
        </p:txBody>
      </p:sp>
      <p:sp>
        <p:nvSpPr>
          <p:cNvPr id="195598" name="Text Box 15"/>
          <p:cNvSpPr txBox="1">
            <a:spLocks noChangeArrowheads="1"/>
          </p:cNvSpPr>
          <p:nvPr/>
        </p:nvSpPr>
        <p:spPr bwMode="auto">
          <a:xfrm>
            <a:off x="7575550" y="5059363"/>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buClr>
                <a:schemeClr val="tx1"/>
              </a:buClr>
            </a:pPr>
            <a:r>
              <a:rPr lang="zh-CN" altLang="zh-CN" b="1">
                <a:latin typeface="Times New Roman" panose="02020603050405020304" pitchFamily="18" charset="0"/>
              </a:rPr>
              <a:t>T</a:t>
            </a:r>
          </a:p>
        </p:txBody>
      </p:sp>
      <p:sp>
        <p:nvSpPr>
          <p:cNvPr id="195599" name="Line 16"/>
          <p:cNvSpPr>
            <a:spLocks noChangeShapeType="1"/>
          </p:cNvSpPr>
          <p:nvPr/>
        </p:nvSpPr>
        <p:spPr bwMode="auto">
          <a:xfrm>
            <a:off x="3751263" y="3970338"/>
            <a:ext cx="0" cy="228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57200" y="1268413"/>
            <a:ext cx="3251200" cy="795337"/>
          </a:xfrm>
          <a:prstGeom prst="rect">
            <a:avLst/>
          </a:prstGeom>
          <a:noFill/>
          <a:ln>
            <a:noFill/>
          </a:ln>
          <a:effectLst>
            <a:outerShdw dist="35921" dir="2700000" algn="ctr" rotWithShape="0">
              <a:srgbClr val="FFFFFF">
                <a:alpha val="7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5pPr>
            <a:lvl6pPr marL="4572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6pPr>
            <a:lvl7pPr marL="9144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7pPr>
            <a:lvl8pPr marL="13716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8pPr>
            <a:lvl9pPr marL="18288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9pPr>
          </a:lstStyle>
          <a:p>
            <a:pPr marL="533400" indent="-533400">
              <a:lnSpc>
                <a:spcPct val="130000"/>
              </a:lnSpc>
              <a:spcBef>
                <a:spcPct val="30000"/>
              </a:spcBef>
              <a:buClr>
                <a:schemeClr val="tx1"/>
              </a:buClr>
              <a:defRPr/>
            </a:pPr>
            <a:r>
              <a:rPr lang="en-US" altLang="zh-CN" sz="2800" dirty="0" smtClean="0">
                <a:solidFill>
                  <a:srgbClr val="A50021"/>
                </a:solidFill>
                <a:effectLst>
                  <a:outerShdw blurRad="38100" dist="38100" dir="2700000" algn="tl">
                    <a:srgbClr val="C0C0C0"/>
                  </a:outerShdw>
                </a:effectLst>
                <a:latin typeface="Times New Roman" panose="02020603050405020304" pitchFamily="18" charset="0"/>
                <a:cs typeface="+mn-cs"/>
                <a:sym typeface="+mn-ea"/>
              </a:rPr>
              <a:t>(1) </a:t>
            </a:r>
            <a:r>
              <a:rPr lang="zh-CN" altLang="zh-CN" sz="2800" dirty="0" smtClean="0">
                <a:solidFill>
                  <a:srgbClr val="A50021"/>
                </a:solidFill>
                <a:effectLst>
                  <a:outerShdw blurRad="38100" dist="38100" dir="2700000" algn="tl">
                    <a:srgbClr val="C0C0C0"/>
                  </a:outerShdw>
                </a:effectLst>
                <a:latin typeface="Times New Roman" panose="02020603050405020304" pitchFamily="18" charset="0"/>
                <a:cs typeface="+mn-cs"/>
                <a:sym typeface="+mn-ea"/>
              </a:rPr>
              <a:t>硬件</a:t>
            </a:r>
            <a:r>
              <a:rPr lang="zh-CN" altLang="zh-CN" sz="2800" dirty="0">
                <a:solidFill>
                  <a:srgbClr val="A50021"/>
                </a:solidFill>
                <a:effectLst>
                  <a:outerShdw blurRad="38100" dist="38100" dir="2700000" algn="tl">
                    <a:srgbClr val="C0C0C0"/>
                  </a:outerShdw>
                </a:effectLst>
                <a:latin typeface="Times New Roman" panose="02020603050405020304" pitchFamily="18" charset="0"/>
                <a:cs typeface="+mn-cs"/>
                <a:sym typeface="+mn-ea"/>
              </a:rPr>
              <a:t>故障处理</a:t>
            </a:r>
          </a:p>
        </p:txBody>
      </p:sp>
      <p:sp>
        <p:nvSpPr>
          <p:cNvPr id="4" name="Rectangle 3"/>
          <p:cNvSpPr txBox="1">
            <a:spLocks noChangeArrowheads="1"/>
          </p:cNvSpPr>
          <p:nvPr/>
        </p:nvSpPr>
        <p:spPr>
          <a:xfrm>
            <a:off x="673100" y="2032000"/>
            <a:ext cx="5627688" cy="2620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defRPr/>
            </a:pPr>
            <a:r>
              <a:rPr lang="zh-CN" altLang="zh-CN" sz="2400" kern="0" dirty="0" smtClean="0">
                <a:sym typeface="+mn-ea"/>
              </a:rPr>
              <a:t>内存故障处理</a:t>
            </a:r>
          </a:p>
          <a:p>
            <a:pPr lvl="1">
              <a:defRPr/>
            </a:pPr>
            <a:r>
              <a:rPr lang="zh-CN" altLang="zh-CN" sz="2400" kern="0" dirty="0" smtClean="0">
                <a:sym typeface="+mn-ea"/>
              </a:rPr>
              <a:t>海明校验，奇偶校验错误</a:t>
            </a:r>
          </a:p>
          <a:p>
            <a:pPr lvl="2">
              <a:defRPr/>
            </a:pPr>
            <a:r>
              <a:rPr lang="zh-CN" altLang="zh-CN" kern="0" dirty="0" smtClean="0">
                <a:sym typeface="+mn-ea"/>
              </a:rPr>
              <a:t>下雨检查</a:t>
            </a:r>
          </a:p>
          <a:p>
            <a:pPr lvl="2">
              <a:defRPr/>
            </a:pPr>
            <a:r>
              <a:rPr lang="zh-CN" altLang="zh-CN" kern="0" dirty="0" smtClean="0">
                <a:sym typeface="+mn-ea"/>
              </a:rPr>
              <a:t>划出系统</a:t>
            </a:r>
          </a:p>
          <a:p>
            <a:pPr lvl="2">
              <a:defRPr/>
            </a:pPr>
            <a:r>
              <a:rPr lang="zh-CN" altLang="zh-CN" kern="0" dirty="0" smtClean="0">
                <a:sym typeface="+mn-ea"/>
              </a:rPr>
              <a:t>报告操作员</a:t>
            </a:r>
            <a:endParaRPr lang="zh-CN" altLang="zh-CN" kern="0" dirty="0">
              <a:sym typeface="+mn-ea"/>
            </a:endParaRPr>
          </a:p>
        </p:txBody>
      </p:sp>
      <p:sp>
        <p:nvSpPr>
          <p:cNvPr id="5" name="Rectangle 58"/>
          <p:cNvSpPr>
            <a:spLocks noChangeArrowheads="1"/>
          </p:cNvSpPr>
          <p:nvPr/>
        </p:nvSpPr>
        <p:spPr bwMode="auto">
          <a:xfrm>
            <a:off x="244475" y="781050"/>
            <a:ext cx="87201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buClr>
                <a:schemeClr val="tx1"/>
              </a:buClr>
            </a:pPr>
            <a:r>
              <a:rPr lang="zh-CN" altLang="en-US" sz="3200" b="1">
                <a:solidFill>
                  <a:srgbClr val="FF0000"/>
                </a:solidFill>
                <a:latin typeface="Times New Roman" panose="02020603050405020304" pitchFamily="18" charset="0"/>
              </a:rPr>
              <a:t>常见的中断处理内容</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10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57200" y="620713"/>
            <a:ext cx="4043363" cy="1143000"/>
          </a:xfrm>
          <a:prstGeom prst="rect">
            <a:avLst/>
          </a:prstGeom>
          <a:noFill/>
          <a:ln>
            <a:noFill/>
          </a:ln>
          <a:effectLst>
            <a:outerShdw dist="35921" dir="2700000" algn="ctr" rotWithShape="0">
              <a:srgbClr val="FFFFFF">
                <a:alpha val="7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5pPr>
            <a:lvl6pPr marL="4572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6pPr>
            <a:lvl7pPr marL="9144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7pPr>
            <a:lvl8pPr marL="13716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8pPr>
            <a:lvl9pPr marL="1828800" algn="l" rtl="0" eaLnBrk="0" fontAlgn="base" hangingPunct="0">
              <a:spcBef>
                <a:spcPct val="0"/>
              </a:spcBef>
              <a:spcAft>
                <a:spcPct val="0"/>
              </a:spcAft>
              <a:defRPr sz="4400" b="1">
                <a:solidFill>
                  <a:schemeClr val="tx2"/>
                </a:solidFill>
                <a:latin typeface="Arial" panose="020B0604020202020204" pitchFamily="34" charset="0"/>
                <a:ea typeface="MS PGothic" panose="020B0600070205080204" pitchFamily="34" charset="-128"/>
              </a:defRPr>
            </a:lvl9pPr>
          </a:lstStyle>
          <a:p>
            <a:pPr marL="533400" indent="-533400">
              <a:lnSpc>
                <a:spcPct val="130000"/>
              </a:lnSpc>
              <a:spcBef>
                <a:spcPct val="30000"/>
              </a:spcBef>
              <a:buClr>
                <a:schemeClr val="tx1"/>
              </a:buClr>
              <a:defRPr/>
            </a:pPr>
            <a:r>
              <a:rPr lang="en-US" altLang="zh-CN" sz="2800" dirty="0" smtClean="0">
                <a:solidFill>
                  <a:srgbClr val="A50021"/>
                </a:solidFill>
                <a:effectLst>
                  <a:outerShdw blurRad="38100" dist="38100" dir="2700000" algn="tl">
                    <a:srgbClr val="C0C0C0"/>
                  </a:outerShdw>
                </a:effectLst>
                <a:latin typeface="Times New Roman" panose="02020603050405020304" pitchFamily="18" charset="0"/>
                <a:cs typeface="+mn-cs"/>
                <a:sym typeface="+mn-ea"/>
              </a:rPr>
              <a:t>(2) </a:t>
            </a:r>
            <a:r>
              <a:rPr lang="zh-CN" altLang="zh-CN" sz="2800" dirty="0" smtClean="0">
                <a:solidFill>
                  <a:srgbClr val="A50021"/>
                </a:solidFill>
                <a:effectLst>
                  <a:outerShdw blurRad="38100" dist="38100" dir="2700000" algn="tl">
                    <a:srgbClr val="C0C0C0"/>
                  </a:outerShdw>
                </a:effectLst>
                <a:latin typeface="Times New Roman" panose="02020603050405020304" pitchFamily="18" charset="0"/>
                <a:cs typeface="+mn-cs"/>
                <a:sym typeface="+mn-ea"/>
              </a:rPr>
              <a:t>程序</a:t>
            </a:r>
            <a:r>
              <a:rPr lang="zh-CN" altLang="zh-CN" sz="2800" dirty="0">
                <a:solidFill>
                  <a:srgbClr val="A50021"/>
                </a:solidFill>
                <a:effectLst>
                  <a:outerShdw blurRad="38100" dist="38100" dir="2700000" algn="tl">
                    <a:srgbClr val="C0C0C0"/>
                  </a:outerShdw>
                </a:effectLst>
                <a:latin typeface="Times New Roman" panose="02020603050405020304" pitchFamily="18" charset="0"/>
                <a:cs typeface="+mn-cs"/>
                <a:sym typeface="+mn-ea"/>
              </a:rPr>
              <a:t>性中断的处理</a:t>
            </a:r>
          </a:p>
        </p:txBody>
      </p:sp>
      <p:sp>
        <p:nvSpPr>
          <p:cNvPr id="4" name="Rectangle 3"/>
          <p:cNvSpPr txBox="1">
            <a:spLocks noChangeArrowheads="1"/>
          </p:cNvSpPr>
          <p:nvPr/>
        </p:nvSpPr>
        <p:spPr>
          <a:xfrm>
            <a:off x="457200" y="1600200"/>
            <a:ext cx="8229600"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defRPr/>
            </a:pPr>
            <a:r>
              <a:rPr lang="zh-CN" altLang="zh-CN" sz="2400" kern="0" dirty="0" smtClean="0">
                <a:sym typeface="+mn-ea"/>
              </a:rPr>
              <a:t>只能由操作系统处理的中断</a:t>
            </a:r>
          </a:p>
          <a:p>
            <a:pPr lvl="1">
              <a:defRPr/>
            </a:pPr>
            <a:r>
              <a:rPr lang="zh-CN" altLang="zh-CN" sz="2400" kern="0" dirty="0" smtClean="0">
                <a:sym typeface="+mn-ea"/>
              </a:rPr>
              <a:t>影响系统或其它进程</a:t>
            </a:r>
          </a:p>
          <a:p>
            <a:pPr lvl="2">
              <a:defRPr/>
            </a:pPr>
            <a:r>
              <a:rPr lang="zh-CN" altLang="zh-CN" kern="0" dirty="0" smtClean="0">
                <a:sym typeface="+mn-ea"/>
              </a:rPr>
              <a:t>越界，非法指令，（处理：终止进程、调试）</a:t>
            </a:r>
          </a:p>
          <a:p>
            <a:pPr lvl="1">
              <a:defRPr/>
            </a:pPr>
            <a:r>
              <a:rPr lang="zh-CN" altLang="zh-CN" sz="2400" kern="0" dirty="0" smtClean="0">
                <a:sym typeface="+mn-ea"/>
              </a:rPr>
              <a:t>需要系统管理或协助</a:t>
            </a:r>
          </a:p>
          <a:p>
            <a:pPr lvl="2">
              <a:defRPr/>
            </a:pPr>
            <a:r>
              <a:rPr lang="zh-CN" altLang="zh-CN" kern="0" dirty="0" smtClean="0">
                <a:sym typeface="+mn-ea"/>
              </a:rPr>
              <a:t>页故障，缺段，（处理：动态调入）</a:t>
            </a:r>
          </a:p>
          <a:p>
            <a:pPr>
              <a:defRPr/>
            </a:pPr>
            <a:r>
              <a:rPr lang="zh-CN" altLang="zh-CN" sz="2400" kern="0" dirty="0" smtClean="0">
                <a:sym typeface="+mn-ea"/>
              </a:rPr>
              <a:t>可以由用户自己处理的中断</a:t>
            </a:r>
          </a:p>
          <a:p>
            <a:pPr lvl="1">
              <a:defRPr/>
            </a:pPr>
            <a:r>
              <a:rPr lang="zh-CN" altLang="zh-CN" sz="2400" kern="0" dirty="0" smtClean="0">
                <a:sym typeface="+mn-ea"/>
              </a:rPr>
              <a:t>不影响系统和其它进程</a:t>
            </a:r>
          </a:p>
          <a:p>
            <a:pPr lvl="2">
              <a:defRPr/>
            </a:pPr>
            <a:r>
              <a:rPr lang="zh-CN" altLang="zh-CN" kern="0" dirty="0" smtClean="0">
                <a:sym typeface="+mn-ea"/>
              </a:rPr>
              <a:t>除0，溢出，（处理：用户处理，或OS处理）</a:t>
            </a:r>
            <a:endParaRPr lang="zh-CN" altLang="zh-CN" kern="0" dirty="0">
              <a:sym typeface="+mn-ea"/>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1"/>
          <p:cNvSpPr txBox="1">
            <a:spLocks noChangeArrowheads="1"/>
          </p:cNvSpPr>
          <p:nvPr/>
        </p:nvSpPr>
        <p:spPr bwMode="auto">
          <a:xfrm>
            <a:off x="755650" y="1412875"/>
            <a:ext cx="7993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chemeClr val="tx1"/>
              </a:buClr>
            </a:pPr>
            <a:r>
              <a:rPr lang="en-US" altLang="zh-CN"/>
              <a:t>1</a:t>
            </a:r>
            <a:r>
              <a:rPr lang="zh-CN" altLang="en-US"/>
              <a:t>、操作系统无处不在：电脑、手机、洗衣机、电梯</a:t>
            </a:r>
            <a:r>
              <a:rPr lang="en-US" altLang="zh-CN"/>
              <a:t>……</a:t>
            </a:r>
            <a:endParaRPr lang="zh-CN" altLang="en-US"/>
          </a:p>
        </p:txBody>
      </p:sp>
      <p:sp>
        <p:nvSpPr>
          <p:cNvPr id="18434" name="TextBox 2"/>
          <p:cNvSpPr txBox="1">
            <a:spLocks noChangeArrowheads="1"/>
          </p:cNvSpPr>
          <p:nvPr/>
        </p:nvSpPr>
        <p:spPr bwMode="auto">
          <a:xfrm>
            <a:off x="827088" y="2814638"/>
            <a:ext cx="7848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chemeClr val="tx1"/>
              </a:buClr>
            </a:pPr>
            <a:r>
              <a:rPr lang="en-US" altLang="zh-CN"/>
              <a:t>2</a:t>
            </a:r>
            <a:r>
              <a:rPr lang="zh-CN" altLang="en-US"/>
              <a:t>、管理的范围无处不在：打印机、扫描仪、键盘、鼠标、显示器</a:t>
            </a:r>
            <a:r>
              <a:rPr lang="en-US" altLang="zh-CN"/>
              <a:t>……</a:t>
            </a:r>
            <a:endParaRPr lang="zh-CN" altLang="en-US"/>
          </a:p>
        </p:txBody>
      </p:sp>
      <p:sp>
        <p:nvSpPr>
          <p:cNvPr id="18435" name="TextBox 3"/>
          <p:cNvSpPr txBox="1">
            <a:spLocks noChangeArrowheads="1"/>
          </p:cNvSpPr>
          <p:nvPr/>
        </p:nvSpPr>
        <p:spPr bwMode="auto">
          <a:xfrm>
            <a:off x="827088" y="4292600"/>
            <a:ext cx="77771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chemeClr val="tx1"/>
              </a:buClr>
            </a:pPr>
            <a:r>
              <a:rPr lang="en-US" altLang="zh-CN"/>
              <a:t>3</a:t>
            </a:r>
            <a:r>
              <a:rPr lang="zh-CN" altLang="en-US"/>
              <a:t>、智能化程度越来越高：从模拟人的功能到扩展人的功能</a:t>
            </a:r>
            <a:r>
              <a:rPr lang="en-US" altLang="zh-CN"/>
              <a:t>……</a:t>
            </a:r>
            <a:endParaRPr lang="zh-CN" altLang="en-US"/>
          </a:p>
        </p:txBody>
      </p:sp>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a:xfrm>
            <a:off x="457200" y="701675"/>
            <a:ext cx="8229600" cy="927100"/>
          </a:xfrm>
        </p:spPr>
        <p:txBody>
          <a:bodyPr/>
          <a:lstStyle/>
          <a:p>
            <a:pPr marL="533400" indent="-533400">
              <a:lnSpc>
                <a:spcPct val="130000"/>
              </a:lnSpc>
              <a:spcBef>
                <a:spcPct val="30000"/>
              </a:spcBef>
              <a:buClr>
                <a:schemeClr val="tx1"/>
              </a:buClr>
              <a:defRPr/>
            </a:pPr>
            <a:r>
              <a:rPr lang="en-US" altLang="zh-CN" sz="2800" kern="1200" dirty="0">
                <a:solidFill>
                  <a:srgbClr val="A50021"/>
                </a:solidFill>
                <a:effectLst>
                  <a:outerShdw blurRad="38100" dist="38100" dir="2700000" algn="tl">
                    <a:srgbClr val="C0C0C0"/>
                  </a:outerShdw>
                </a:effectLst>
                <a:latin typeface="Times New Roman" panose="02020603050405020304" pitchFamily="18" charset="0"/>
                <a:cs typeface="+mn-cs"/>
              </a:rPr>
              <a:t>(3) </a:t>
            </a:r>
            <a:r>
              <a:rPr lang="zh-CN" altLang="en-US" sz="2800" kern="1200" dirty="0" smtClean="0">
                <a:solidFill>
                  <a:srgbClr val="A50021"/>
                </a:solidFill>
                <a:effectLst>
                  <a:outerShdw blurRad="38100" dist="38100" dir="2700000" algn="tl">
                    <a:srgbClr val="C0C0C0"/>
                  </a:outerShdw>
                </a:effectLst>
                <a:latin typeface="Times New Roman" panose="02020603050405020304" pitchFamily="18" charset="0"/>
                <a:cs typeface="+mn-cs"/>
              </a:rPr>
              <a:t>外部中断事件处理</a:t>
            </a:r>
            <a:r>
              <a:rPr lang="en-US" altLang="zh-CN" sz="2800" kern="1200" dirty="0" smtClean="0">
                <a:solidFill>
                  <a:srgbClr val="A50021"/>
                </a:solidFill>
                <a:effectLst>
                  <a:outerShdw blurRad="38100" dist="38100" dir="2700000" algn="tl">
                    <a:srgbClr val="C0C0C0"/>
                  </a:outerShdw>
                </a:effectLst>
                <a:latin typeface="Times New Roman" panose="02020603050405020304" pitchFamily="18" charset="0"/>
                <a:cs typeface="+mn-cs"/>
              </a:rPr>
              <a:t>——</a:t>
            </a:r>
            <a:r>
              <a:rPr lang="zh-CN" altLang="zh-CN" sz="2800" kern="1200" dirty="0" smtClean="0">
                <a:solidFill>
                  <a:srgbClr val="A50021"/>
                </a:solidFill>
                <a:effectLst>
                  <a:outerShdw blurRad="38100" dist="38100" dir="2700000" algn="tl">
                    <a:srgbClr val="C0C0C0"/>
                  </a:outerShdw>
                </a:effectLst>
                <a:latin typeface="Times New Roman" panose="02020603050405020304" pitchFamily="18" charset="0"/>
                <a:cs typeface="+mn-cs"/>
              </a:rPr>
              <a:t>时钟</a:t>
            </a:r>
            <a:r>
              <a:rPr lang="zh-CN" altLang="zh-CN" sz="2800" kern="1200" dirty="0">
                <a:solidFill>
                  <a:srgbClr val="A50021"/>
                </a:solidFill>
                <a:effectLst>
                  <a:outerShdw blurRad="38100" dist="38100" dir="2700000" algn="tl">
                    <a:srgbClr val="C0C0C0"/>
                  </a:outerShdw>
                </a:effectLst>
                <a:latin typeface="Times New Roman" panose="02020603050405020304" pitchFamily="18" charset="0"/>
                <a:cs typeface="+mn-cs"/>
              </a:rPr>
              <a:t>中断处理</a:t>
            </a:r>
          </a:p>
        </p:txBody>
      </p:sp>
      <p:sp>
        <p:nvSpPr>
          <p:cNvPr id="198658" name="Rectangle 3"/>
          <p:cNvSpPr>
            <a:spLocks noGrp="1" noChangeArrowheads="1"/>
          </p:cNvSpPr>
          <p:nvPr>
            <p:ph idx="1"/>
          </p:nvPr>
        </p:nvSpPr>
        <p:spPr/>
        <p:txBody>
          <a:bodyPr/>
          <a:lstStyle/>
          <a:p>
            <a:r>
              <a:rPr lang="zh-CN" altLang="en-US" sz="2400" b="1" smtClean="0"/>
              <a:t>Housekeeping</a:t>
            </a:r>
          </a:p>
          <a:p>
            <a:pPr lvl="1"/>
            <a:r>
              <a:rPr lang="zh-CN" altLang="en-US" sz="2400" b="1" smtClean="0"/>
              <a:t>进程管理</a:t>
            </a:r>
          </a:p>
          <a:p>
            <a:pPr lvl="2"/>
            <a:r>
              <a:rPr lang="zh-CN" altLang="en-US" b="1" smtClean="0"/>
              <a:t>重新计算进程调度参数(eg. 动态优先数)</a:t>
            </a:r>
          </a:p>
          <a:p>
            <a:pPr lvl="1"/>
            <a:r>
              <a:rPr lang="zh-CN" altLang="en-US" sz="2400" b="1" smtClean="0"/>
              <a:t>实现软时钟，启动定时程序</a:t>
            </a:r>
          </a:p>
          <a:p>
            <a:pPr lvl="2"/>
            <a:r>
              <a:rPr lang="zh-CN" altLang="en-US" b="1" smtClean="0"/>
              <a:t>硬时钟5ms发生一次中断，软时钟50ms</a:t>
            </a:r>
          </a:p>
          <a:p>
            <a:pPr lvl="1"/>
            <a:r>
              <a:rPr lang="zh-CN" altLang="en-US" sz="2400" b="1" smtClean="0"/>
              <a:t>考虑进程切换</a:t>
            </a:r>
          </a:p>
          <a:p>
            <a:endParaRPr lang="zh-CN" altLang="en-US" b="1" smtClean="0">
              <a:solidFill>
                <a:srgbClr val="0000FF"/>
              </a:solidFill>
            </a:endParaRPr>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noChangeArrowheads="1"/>
          </p:cNvSpPr>
          <p:nvPr>
            <p:ph type="title"/>
          </p:nvPr>
        </p:nvSpPr>
        <p:spPr/>
        <p:txBody>
          <a:bodyPr/>
          <a:lstStyle/>
          <a:p>
            <a:r>
              <a:rPr lang="en-US" altLang="zh-CN" smtClean="0"/>
              <a:t>      </a:t>
            </a:r>
          </a:p>
        </p:txBody>
      </p:sp>
      <p:sp>
        <p:nvSpPr>
          <p:cNvPr id="199682" name="内容占位符 2"/>
          <p:cNvSpPr>
            <a:spLocks noGrp="1" noChangeArrowheads="1"/>
          </p:cNvSpPr>
          <p:nvPr>
            <p:ph idx="1"/>
          </p:nvPr>
        </p:nvSpPr>
        <p:spPr/>
        <p:txBody>
          <a:bodyPr/>
          <a:lstStyle/>
          <a:p>
            <a:r>
              <a:rPr lang="zh-CN" altLang="zh-CN" b="1" smtClean="0"/>
              <a:t>设某计算机系统有一个</a:t>
            </a:r>
            <a:r>
              <a:rPr lang="en-US" altLang="zh-CN" b="1" smtClean="0"/>
              <a:t>CPU</a:t>
            </a:r>
            <a:r>
              <a:rPr lang="zh-CN" altLang="zh-CN" b="1" smtClean="0"/>
              <a:t>、一台输入设备、一台输出设备。若有两个程序</a:t>
            </a:r>
            <a:r>
              <a:rPr lang="en-US" altLang="zh-CN" b="1" smtClean="0"/>
              <a:t>A</a:t>
            </a:r>
            <a:r>
              <a:rPr lang="zh-CN" altLang="zh-CN" b="1" smtClean="0"/>
              <a:t>和</a:t>
            </a:r>
            <a:r>
              <a:rPr lang="en-US" altLang="zh-CN" b="1" smtClean="0"/>
              <a:t>B</a:t>
            </a:r>
            <a:r>
              <a:rPr lang="zh-CN" altLang="zh-CN" b="1" smtClean="0"/>
              <a:t>，</a:t>
            </a:r>
            <a:r>
              <a:rPr lang="en-US" altLang="zh-CN" b="1" smtClean="0"/>
              <a:t>A</a:t>
            </a:r>
            <a:r>
              <a:rPr lang="zh-CN" altLang="zh-CN" b="1" smtClean="0"/>
              <a:t>程序的工作过程是计算</a:t>
            </a:r>
            <a:r>
              <a:rPr lang="en-US" altLang="zh-CN" b="1" smtClean="0"/>
              <a:t>5s</a:t>
            </a:r>
            <a:r>
              <a:rPr lang="zh-CN" altLang="zh-CN" b="1" smtClean="0"/>
              <a:t>，输入</a:t>
            </a:r>
            <a:r>
              <a:rPr lang="en-US" altLang="zh-CN" b="1" smtClean="0"/>
              <a:t>5s</a:t>
            </a:r>
            <a:r>
              <a:rPr lang="zh-CN" altLang="zh-CN" b="1" smtClean="0"/>
              <a:t>，再计算</a:t>
            </a:r>
            <a:r>
              <a:rPr lang="en-US" altLang="zh-CN" b="1" smtClean="0"/>
              <a:t>5s</a:t>
            </a:r>
            <a:r>
              <a:rPr lang="zh-CN" altLang="zh-CN" b="1" smtClean="0"/>
              <a:t>，打印输出</a:t>
            </a:r>
            <a:r>
              <a:rPr lang="en-US" altLang="zh-CN" b="1" smtClean="0"/>
              <a:t>5s</a:t>
            </a:r>
            <a:r>
              <a:rPr lang="zh-CN" altLang="zh-CN" b="1" smtClean="0"/>
              <a:t>，再计算</a:t>
            </a:r>
            <a:r>
              <a:rPr lang="en-US" altLang="zh-CN" b="1" smtClean="0"/>
              <a:t>10s</a:t>
            </a:r>
            <a:r>
              <a:rPr lang="zh-CN" altLang="zh-CN" b="1" smtClean="0"/>
              <a:t>，结束；</a:t>
            </a:r>
            <a:r>
              <a:rPr lang="en-US" altLang="zh-CN" b="1" smtClean="0"/>
              <a:t>B</a:t>
            </a:r>
            <a:r>
              <a:rPr lang="zh-CN" altLang="zh-CN" b="1" smtClean="0"/>
              <a:t>程序的工作过程是先输入</a:t>
            </a:r>
            <a:r>
              <a:rPr lang="en-US" altLang="zh-CN" b="1" smtClean="0"/>
              <a:t>5s</a:t>
            </a:r>
            <a:r>
              <a:rPr lang="zh-CN" altLang="zh-CN" b="1" smtClean="0"/>
              <a:t>，计算</a:t>
            </a:r>
            <a:r>
              <a:rPr lang="en-US" altLang="zh-CN" b="1" smtClean="0"/>
              <a:t>10s</a:t>
            </a:r>
            <a:r>
              <a:rPr lang="zh-CN" altLang="zh-CN" b="1" smtClean="0"/>
              <a:t>，输出</a:t>
            </a:r>
            <a:r>
              <a:rPr lang="en-US" altLang="zh-CN" b="1" smtClean="0"/>
              <a:t>10s</a:t>
            </a:r>
            <a:r>
              <a:rPr lang="zh-CN" altLang="zh-CN" b="1" smtClean="0"/>
              <a:t>，再计算</a:t>
            </a:r>
            <a:r>
              <a:rPr lang="en-US" altLang="zh-CN" b="1" smtClean="0"/>
              <a:t>5s</a:t>
            </a:r>
            <a:r>
              <a:rPr lang="zh-CN" altLang="zh-CN" b="1" smtClean="0"/>
              <a:t>，再输出</a:t>
            </a:r>
            <a:r>
              <a:rPr lang="en-US" altLang="zh-CN" b="1" smtClean="0"/>
              <a:t>10s</a:t>
            </a:r>
            <a:r>
              <a:rPr lang="zh-CN" altLang="zh-CN" b="1" smtClean="0"/>
              <a:t>。若忽略程序切换时间，请分析单道批处理，多道批处理和分时系统的</a:t>
            </a:r>
            <a:r>
              <a:rPr lang="en-US" altLang="zh-CN" b="1" smtClean="0"/>
              <a:t>CPU</a:t>
            </a:r>
            <a:r>
              <a:rPr lang="zh-CN" altLang="zh-CN" b="1" smtClean="0"/>
              <a:t>利用率。（分时系统的时间片是</a:t>
            </a:r>
            <a:r>
              <a:rPr lang="en-US" altLang="zh-CN" b="1" smtClean="0"/>
              <a:t>5s</a:t>
            </a:r>
            <a:r>
              <a:rPr lang="zh-CN" altLang="zh-CN" b="1" smtClean="0"/>
              <a:t>）</a:t>
            </a:r>
            <a:endParaRPr lang="zh-CN" altLang="zh-CN" smtClean="0"/>
          </a:p>
          <a:p>
            <a:endParaRPr lang="zh-CN" altLang="en-US" smtClean="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ChangeArrowheads="1"/>
          </p:cNvSpPr>
          <p:nvPr/>
        </p:nvSpPr>
        <p:spPr bwMode="auto">
          <a:xfrm>
            <a:off x="663575" y="514350"/>
            <a:ext cx="50609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buClr>
                <a:schemeClr val="tx1"/>
              </a:buClr>
            </a:pPr>
            <a:r>
              <a:rPr lang="en-US" altLang="zh-CN" sz="3200">
                <a:solidFill>
                  <a:srgbClr val="FF0000"/>
                </a:solidFill>
              </a:rPr>
              <a:t>2. </a:t>
            </a:r>
            <a:r>
              <a:rPr lang="zh-CN" altLang="en-US" sz="3200">
                <a:solidFill>
                  <a:srgbClr val="FF0000"/>
                </a:solidFill>
              </a:rPr>
              <a:t>为何学习操作系统</a:t>
            </a:r>
            <a:endParaRPr lang="zh-CN" altLang="en-US" sz="3200">
              <a:solidFill>
                <a:srgbClr val="FF0000"/>
              </a:solidFill>
              <a:latin typeface="Times New Roman" panose="02020603050405020304" pitchFamily="18" charset="0"/>
            </a:endParaRPr>
          </a:p>
        </p:txBody>
      </p:sp>
      <p:sp>
        <p:nvSpPr>
          <p:cNvPr id="757766" name="Rectangle 6"/>
          <p:cNvSpPr>
            <a:spLocks noChangeArrowheads="1"/>
          </p:cNvSpPr>
          <p:nvPr/>
        </p:nvSpPr>
        <p:spPr bwMode="auto">
          <a:xfrm>
            <a:off x="525463" y="1916113"/>
            <a:ext cx="8799512" cy="413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lvl="1">
              <a:lnSpc>
                <a:spcPct val="130000"/>
              </a:lnSpc>
              <a:buClr>
                <a:schemeClr val="tx1"/>
              </a:buClr>
              <a:buFont typeface="Wingdings" panose="05000000000000000000" pitchFamily="2" charset="2"/>
              <a:buNone/>
              <a:defRPr/>
            </a:pPr>
            <a:r>
              <a:rPr lang="en-US" altLang="zh-CN" sz="2400" b="1" dirty="0" smtClean="0">
                <a:solidFill>
                  <a:srgbClr val="000099"/>
                </a:solidFill>
                <a:effectLst/>
                <a:latin typeface="宋体" panose="02010600030101010101" pitchFamily="2" charset="-122"/>
                <a:sym typeface="+mn-ea"/>
              </a:rPr>
              <a:t>① </a:t>
            </a:r>
            <a:r>
              <a:rPr lang="zh-CN" altLang="en-US" sz="2400" b="1" dirty="0" smtClean="0">
                <a:solidFill>
                  <a:srgbClr val="000099"/>
                </a:solidFill>
                <a:effectLst/>
                <a:latin typeface="Times New Roman" panose="02020603050405020304" pitchFamily="18" charset="0"/>
                <a:sym typeface="+mn-ea"/>
              </a:rPr>
              <a:t>系统软件</a:t>
            </a:r>
          </a:p>
          <a:p>
            <a:pPr lvl="1">
              <a:lnSpc>
                <a:spcPct val="130000"/>
              </a:lnSpc>
              <a:buClr>
                <a:schemeClr val="tx1"/>
              </a:buClr>
              <a:buFont typeface="Wingdings" panose="05000000000000000000" pitchFamily="2" charset="2"/>
              <a:buNone/>
              <a:defRPr/>
            </a:pPr>
            <a:r>
              <a:rPr lang="zh-CN" altLang="en-US" sz="2400" dirty="0" smtClean="0">
                <a:solidFill>
                  <a:schemeClr val="tx1"/>
                </a:solidFill>
                <a:effectLst/>
                <a:latin typeface="Times New Roman" panose="02020603050405020304" pitchFamily="18" charset="0"/>
                <a:sym typeface="+mn-ea"/>
              </a:rPr>
              <a:t>      大型的支撑软件，为其他应用软件提供相对完善、专业</a:t>
            </a:r>
          </a:p>
          <a:p>
            <a:pPr lvl="1">
              <a:lnSpc>
                <a:spcPct val="130000"/>
              </a:lnSpc>
              <a:buClr>
                <a:schemeClr val="tx1"/>
              </a:buClr>
              <a:buFont typeface="Wingdings" panose="05000000000000000000" pitchFamily="2" charset="2"/>
              <a:buNone/>
              <a:defRPr/>
            </a:pPr>
            <a:r>
              <a:rPr lang="zh-CN" altLang="en-US" sz="2400" dirty="0" smtClean="0">
                <a:solidFill>
                  <a:schemeClr val="tx1"/>
                </a:solidFill>
                <a:effectLst/>
                <a:latin typeface="Times New Roman" panose="02020603050405020304" pitchFamily="18" charset="0"/>
                <a:sym typeface="+mn-ea"/>
              </a:rPr>
              <a:t>      的开发和运行的环境，并提供相应的服务。</a:t>
            </a:r>
          </a:p>
          <a:p>
            <a:pPr lvl="1">
              <a:lnSpc>
                <a:spcPct val="130000"/>
              </a:lnSpc>
              <a:buClr>
                <a:schemeClr val="tx1"/>
              </a:buClr>
              <a:buFont typeface="Wingdings" panose="05000000000000000000" pitchFamily="2" charset="2"/>
              <a:buNone/>
              <a:defRPr/>
            </a:pPr>
            <a:r>
              <a:rPr lang="zh-CN" altLang="en-US" sz="2400" b="1" dirty="0" smtClean="0">
                <a:solidFill>
                  <a:schemeClr val="tx1"/>
                </a:solidFill>
                <a:effectLst/>
                <a:latin typeface="Times New Roman" panose="02020603050405020304" pitchFamily="18" charset="0"/>
                <a:sym typeface="+mn-ea"/>
              </a:rPr>
              <a:t>      系统软件为例</a:t>
            </a:r>
            <a:r>
              <a:rPr lang="en-US" altLang="zh-CN" sz="2400" b="1" dirty="0" smtClean="0">
                <a:solidFill>
                  <a:schemeClr val="tx1"/>
                </a:solidFill>
                <a:effectLst/>
                <a:latin typeface="Times New Roman" panose="02020603050405020304" pitchFamily="18" charset="0"/>
                <a:sym typeface="+mn-ea"/>
              </a:rPr>
              <a:t>: </a:t>
            </a:r>
            <a:r>
              <a:rPr lang="en-US" altLang="zh-CN" sz="2400" dirty="0" smtClean="0">
                <a:solidFill>
                  <a:schemeClr val="tx1"/>
                </a:solidFill>
                <a:effectLst/>
                <a:latin typeface="Times New Roman" panose="02020603050405020304" pitchFamily="18" charset="0"/>
                <a:sym typeface="+mn-ea"/>
              </a:rPr>
              <a:t>OS</a:t>
            </a:r>
            <a:r>
              <a:rPr lang="zh-CN" altLang="en-US" sz="2400" dirty="0" smtClean="0">
                <a:solidFill>
                  <a:schemeClr val="tx1"/>
                </a:solidFill>
                <a:effectLst/>
                <a:latin typeface="Times New Roman" panose="02020603050405020304" pitchFamily="18" charset="0"/>
                <a:sym typeface="+mn-ea"/>
              </a:rPr>
              <a:t>研制、</a:t>
            </a:r>
            <a:r>
              <a:rPr lang="en-US" altLang="zh-CN" sz="2400" dirty="0" smtClean="0">
                <a:solidFill>
                  <a:schemeClr val="tx1"/>
                </a:solidFill>
                <a:effectLst/>
                <a:latin typeface="Times New Roman" panose="02020603050405020304" pitchFamily="18" charset="0"/>
                <a:sym typeface="+mn-ea"/>
              </a:rPr>
              <a:t>OS</a:t>
            </a:r>
            <a:r>
              <a:rPr lang="zh-CN" altLang="en-US" sz="2400" dirty="0" smtClean="0">
                <a:solidFill>
                  <a:schemeClr val="tx1"/>
                </a:solidFill>
                <a:effectLst/>
                <a:latin typeface="Times New Roman" panose="02020603050405020304" pitchFamily="18" charset="0"/>
                <a:sym typeface="+mn-ea"/>
              </a:rPr>
              <a:t>功能扩充、网络操作系统、</a:t>
            </a:r>
          </a:p>
          <a:p>
            <a:pPr lvl="1">
              <a:lnSpc>
                <a:spcPct val="130000"/>
              </a:lnSpc>
              <a:buClr>
                <a:schemeClr val="tx1"/>
              </a:buClr>
              <a:buFont typeface="Wingdings" panose="05000000000000000000" pitchFamily="2" charset="2"/>
              <a:buNone/>
              <a:defRPr/>
            </a:pPr>
            <a:r>
              <a:rPr lang="zh-CN" altLang="en-US" sz="2400" dirty="0" smtClean="0">
                <a:solidFill>
                  <a:schemeClr val="tx1"/>
                </a:solidFill>
                <a:effectLst/>
                <a:latin typeface="Times New Roman" panose="02020603050405020304" pitchFamily="18" charset="0"/>
                <a:sym typeface="+mn-ea"/>
              </a:rPr>
              <a:t>      分布式操作系统的研制等。</a:t>
            </a:r>
            <a:endParaRPr lang="zh-CN" altLang="en-US" sz="2400" dirty="0" smtClean="0">
              <a:latin typeface="宋体" panose="02010600030101010101" pitchFamily="2" charset="-122"/>
              <a:sym typeface="+mn-ea"/>
            </a:endParaRPr>
          </a:p>
          <a:p>
            <a:pPr lvl="1">
              <a:lnSpc>
                <a:spcPct val="130000"/>
              </a:lnSpc>
              <a:buClr>
                <a:schemeClr val="tx1"/>
              </a:buClr>
              <a:buFont typeface="Wingdings" panose="05000000000000000000" pitchFamily="2" charset="2"/>
              <a:buNone/>
              <a:defRPr/>
            </a:pPr>
            <a:r>
              <a:rPr lang="zh-CN" altLang="en-US" sz="2400" b="1" dirty="0" smtClean="0">
                <a:solidFill>
                  <a:srgbClr val="000099"/>
                </a:solidFill>
                <a:effectLst/>
                <a:latin typeface="Times New Roman" panose="02020603050405020304" pitchFamily="18" charset="0"/>
                <a:sym typeface="+mn-ea"/>
              </a:rPr>
              <a:t>②</a:t>
            </a:r>
            <a:r>
              <a:rPr lang="zh-CN" altLang="en-US" sz="2400" b="1" dirty="0" smtClean="0">
                <a:solidFill>
                  <a:srgbClr val="000099"/>
                </a:solidFill>
                <a:effectLst/>
                <a:latin typeface="宋体" panose="02010600030101010101" pitchFamily="2" charset="-122"/>
                <a:sym typeface="+mn-ea"/>
              </a:rPr>
              <a:t> </a:t>
            </a:r>
            <a:r>
              <a:rPr lang="zh-CN" altLang="en-US" sz="2400" b="1" dirty="0" smtClean="0">
                <a:solidFill>
                  <a:srgbClr val="000099"/>
                </a:solidFill>
                <a:effectLst/>
                <a:latin typeface="Times New Roman" panose="02020603050405020304" pitchFamily="18" charset="0"/>
                <a:sym typeface="+mn-ea"/>
              </a:rPr>
              <a:t>应用软件</a:t>
            </a:r>
          </a:p>
          <a:p>
            <a:pPr lvl="1">
              <a:lnSpc>
                <a:spcPct val="130000"/>
              </a:lnSpc>
              <a:buClr>
                <a:schemeClr val="tx1"/>
              </a:buClr>
              <a:buFontTx/>
              <a:buNone/>
              <a:defRPr/>
            </a:pPr>
            <a:r>
              <a:rPr lang="zh-CN" altLang="en-US" sz="2400" dirty="0" smtClean="0">
                <a:solidFill>
                  <a:schemeClr val="tx1"/>
                </a:solidFill>
                <a:effectLst/>
                <a:latin typeface="Times New Roman" panose="02020603050405020304" pitchFamily="18" charset="0"/>
                <a:sym typeface="+mn-ea"/>
              </a:rPr>
              <a:t>     云计算、数据挖掘、游戏设计等。</a:t>
            </a:r>
          </a:p>
        </p:txBody>
      </p:sp>
      <p:sp>
        <p:nvSpPr>
          <p:cNvPr id="2" name="矩形 1"/>
          <p:cNvSpPr/>
          <p:nvPr/>
        </p:nvSpPr>
        <p:spPr>
          <a:xfrm>
            <a:off x="663575" y="1341438"/>
            <a:ext cx="3665538" cy="558800"/>
          </a:xfrm>
          <a:prstGeom prst="rect">
            <a:avLst/>
          </a:prstGeom>
        </p:spPr>
        <p:txBody>
          <a:bodyPr wrap="none">
            <a:spAutoFit/>
          </a:bodyPr>
          <a:lstStyle/>
          <a:p>
            <a:pPr marL="533400" indent="-533400">
              <a:lnSpc>
                <a:spcPct val="120000"/>
              </a:lnSpc>
              <a:spcBef>
                <a:spcPct val="30000"/>
              </a:spcBef>
              <a:buClr>
                <a:schemeClr val="tx1"/>
              </a:buClr>
              <a:defRPr/>
            </a:pPr>
            <a:r>
              <a:rPr lang="en-US" altLang="zh-CN" b="1" dirty="0">
                <a:solidFill>
                  <a:srgbClr val="FF0000"/>
                </a:solidFill>
                <a:sym typeface="+mn-ea"/>
              </a:rPr>
              <a:t> </a:t>
            </a:r>
            <a:r>
              <a:rPr lang="en-US" altLang="zh-CN" sz="2800" b="1" dirty="0">
                <a:solidFill>
                  <a:srgbClr val="A50021"/>
                </a:solidFill>
                <a:effectLst>
                  <a:outerShdw blurRad="38100" dist="38100" dir="2700000" algn="tl">
                    <a:srgbClr val="C0C0C0"/>
                  </a:outerShdw>
                </a:effectLst>
                <a:latin typeface="Times New Roman" panose="02020603050405020304" pitchFamily="18" charset="0"/>
                <a:sym typeface="+mn-ea"/>
              </a:rPr>
              <a:t>(1) </a:t>
            </a:r>
            <a:r>
              <a:rPr lang="zh-CN" altLang="en-US" sz="2800" b="1" dirty="0">
                <a:solidFill>
                  <a:srgbClr val="A50021"/>
                </a:solidFill>
                <a:effectLst>
                  <a:outerShdw blurRad="38100" dist="38100" dir="2700000" algn="tl">
                    <a:srgbClr val="C0C0C0"/>
                  </a:outerShdw>
                </a:effectLst>
                <a:latin typeface="Times New Roman" panose="02020603050405020304" pitchFamily="18" charset="0"/>
                <a:sym typeface="+mn-ea"/>
              </a:rPr>
              <a:t>培养软件开发技能</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7762">
                                            <p:txEl>
                                              <p:pRg st="0" end="0"/>
                                            </p:txEl>
                                          </p:spTgt>
                                        </p:tgtEl>
                                        <p:attrNameLst>
                                          <p:attrName>style.visibility</p:attrName>
                                        </p:attrNameLst>
                                      </p:cBhvr>
                                      <p:to>
                                        <p:strVal val="visible"/>
                                      </p:to>
                                    </p:set>
                                    <p:anim calcmode="lin" valueType="num">
                                      <p:cBhvr additive="base">
                                        <p:cTn id="7" dur="1000" fill="hold"/>
                                        <p:tgtEl>
                                          <p:spTgt spid="757762">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5776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7766">
                                            <p:txEl>
                                              <p:pRg st="0" end="0"/>
                                            </p:txEl>
                                          </p:spTgt>
                                        </p:tgtEl>
                                        <p:attrNameLst>
                                          <p:attrName>style.visibility</p:attrName>
                                        </p:attrNameLst>
                                      </p:cBhvr>
                                      <p:to>
                                        <p:strVal val="visible"/>
                                      </p:to>
                                    </p:set>
                                    <p:anim calcmode="lin" valueType="num">
                                      <p:cBhvr additive="base">
                                        <p:cTn id="13" dur="1000" fill="hold"/>
                                        <p:tgtEl>
                                          <p:spTgt spid="757766">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75776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57766">
                                            <p:txEl>
                                              <p:pRg st="1" end="1"/>
                                            </p:txEl>
                                          </p:spTgt>
                                        </p:tgtEl>
                                        <p:attrNameLst>
                                          <p:attrName>style.visibility</p:attrName>
                                        </p:attrNameLst>
                                      </p:cBhvr>
                                      <p:to>
                                        <p:strVal val="visible"/>
                                      </p:to>
                                    </p:set>
                                    <p:anim calcmode="lin" valueType="num">
                                      <p:cBhvr additive="base">
                                        <p:cTn id="19" dur="500" fill="hold"/>
                                        <p:tgtEl>
                                          <p:spTgt spid="75776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766">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57766">
                                            <p:txEl>
                                              <p:pRg st="2" end="2"/>
                                            </p:txEl>
                                          </p:spTgt>
                                        </p:tgtEl>
                                        <p:attrNameLst>
                                          <p:attrName>style.visibility</p:attrName>
                                        </p:attrNameLst>
                                      </p:cBhvr>
                                      <p:to>
                                        <p:strVal val="visible"/>
                                      </p:to>
                                    </p:set>
                                    <p:anim calcmode="lin" valueType="num">
                                      <p:cBhvr additive="base">
                                        <p:cTn id="23" dur="500" fill="hold"/>
                                        <p:tgtEl>
                                          <p:spTgt spid="75776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57766">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57766">
                                            <p:txEl>
                                              <p:pRg st="3" end="3"/>
                                            </p:txEl>
                                          </p:spTgt>
                                        </p:tgtEl>
                                        <p:attrNameLst>
                                          <p:attrName>style.visibility</p:attrName>
                                        </p:attrNameLst>
                                      </p:cBhvr>
                                      <p:to>
                                        <p:strVal val="visible"/>
                                      </p:to>
                                    </p:set>
                                    <p:anim calcmode="lin" valueType="num">
                                      <p:cBhvr additive="base">
                                        <p:cTn id="27" dur="500" fill="hold"/>
                                        <p:tgtEl>
                                          <p:spTgt spid="75776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57766">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57766">
                                            <p:txEl>
                                              <p:pRg st="4" end="4"/>
                                            </p:txEl>
                                          </p:spTgt>
                                        </p:tgtEl>
                                        <p:attrNameLst>
                                          <p:attrName>style.visibility</p:attrName>
                                        </p:attrNameLst>
                                      </p:cBhvr>
                                      <p:to>
                                        <p:strVal val="visible"/>
                                      </p:to>
                                    </p:set>
                                    <p:anim calcmode="lin" valueType="num">
                                      <p:cBhvr additive="base">
                                        <p:cTn id="31" dur="500" fill="hold"/>
                                        <p:tgtEl>
                                          <p:spTgt spid="75776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5776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57766">
                                            <p:txEl>
                                              <p:pRg st="5" end="5"/>
                                            </p:txEl>
                                          </p:spTgt>
                                        </p:tgtEl>
                                        <p:attrNameLst>
                                          <p:attrName>style.visibility</p:attrName>
                                        </p:attrNameLst>
                                      </p:cBhvr>
                                      <p:to>
                                        <p:strVal val="visible"/>
                                      </p:to>
                                    </p:set>
                                    <p:anim calcmode="lin" valueType="num">
                                      <p:cBhvr additive="base">
                                        <p:cTn id="37" dur="500" fill="hold"/>
                                        <p:tgtEl>
                                          <p:spTgt spid="757766">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57766">
                                            <p:txEl>
                                              <p:pRg st="5" end="5"/>
                                            </p:txEl>
                                          </p:spTgt>
                                        </p:tgtEl>
                                        <p:attrNameLst>
                                          <p:attrName>ppt_y</p:attrName>
                                        </p:attrNameLst>
                                      </p:cBhvr>
                                      <p:tavLst>
                                        <p:tav tm="0">
                                          <p:val>
                                            <p:strVal val="#ppt_y"/>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57766">
                                            <p:txEl>
                                              <p:pRg st="6" end="6"/>
                                            </p:txEl>
                                          </p:spTgt>
                                        </p:tgtEl>
                                        <p:attrNameLst>
                                          <p:attrName>style.visibility</p:attrName>
                                        </p:attrNameLst>
                                      </p:cBhvr>
                                      <p:to>
                                        <p:strVal val="visible"/>
                                      </p:to>
                                    </p:set>
                                    <p:anim calcmode="lin" valueType="num">
                                      <p:cBhvr additive="base">
                                        <p:cTn id="41" dur="500" fill="hold"/>
                                        <p:tgtEl>
                                          <p:spTgt spid="757766">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5776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62" grpId="0" build="p"/>
      <p:bldP spid="75776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2" name="Rectangle 4"/>
          <p:cNvSpPr>
            <a:spLocks noChangeArrowheads="1"/>
          </p:cNvSpPr>
          <p:nvPr/>
        </p:nvSpPr>
        <p:spPr bwMode="auto">
          <a:xfrm>
            <a:off x="549275" y="2419350"/>
            <a:ext cx="7129463"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a:lnSpc>
                <a:spcPct val="120000"/>
              </a:lnSpc>
              <a:buClr>
                <a:schemeClr val="tx1"/>
              </a:buClr>
              <a:buFontTx/>
              <a:buNone/>
              <a:defRPr/>
            </a:pPr>
            <a:r>
              <a:rPr lang="en-US" altLang="zh-CN" sz="2800" b="1" dirty="0">
                <a:solidFill>
                  <a:srgbClr val="A50021"/>
                </a:solidFill>
                <a:latin typeface="Times New Roman" panose="02020603050405020304" pitchFamily="18" charset="0"/>
                <a:sym typeface="+mn-ea"/>
              </a:rPr>
              <a:t> (2) </a:t>
            </a:r>
            <a:r>
              <a:rPr lang="zh-CN" altLang="en-US" sz="2800" b="1" dirty="0">
                <a:solidFill>
                  <a:srgbClr val="A50021"/>
                </a:solidFill>
                <a:latin typeface="Times New Roman" panose="02020603050405020304" pitchFamily="18" charset="0"/>
                <a:sym typeface="+mn-ea"/>
              </a:rPr>
              <a:t>为后续课程打好基础</a:t>
            </a:r>
          </a:p>
          <a:p>
            <a:pPr lvl="1">
              <a:lnSpc>
                <a:spcPct val="140000"/>
              </a:lnSpc>
              <a:buClr>
                <a:schemeClr val="tx1"/>
              </a:buClr>
              <a:buFontTx/>
              <a:buNone/>
              <a:defRPr/>
            </a:pPr>
            <a:r>
              <a:rPr lang="zh-CN" altLang="en-US" sz="2400" b="1" dirty="0" smtClean="0">
                <a:solidFill>
                  <a:srgbClr val="000099"/>
                </a:solidFill>
                <a:effectLst/>
                <a:latin typeface="Times New Roman" panose="02020603050405020304" pitchFamily="18" charset="0"/>
                <a:sym typeface="+mn-ea"/>
              </a:rPr>
              <a:t> 如计算机体系结构等</a:t>
            </a:r>
            <a:r>
              <a:rPr lang="zh-CN" altLang="en-US" sz="2400" dirty="0" smtClean="0">
                <a:sym typeface="+mn-ea"/>
              </a:rPr>
              <a:t> </a:t>
            </a:r>
            <a:endParaRPr lang="zh-CN" altLang="en-US" sz="2400" b="1" dirty="0" smtClean="0">
              <a:solidFill>
                <a:schemeClr val="accent2"/>
              </a:solidFill>
              <a:sym typeface="+mn-ea"/>
            </a:endParaRPr>
          </a:p>
        </p:txBody>
      </p:sp>
      <p:sp>
        <p:nvSpPr>
          <p:cNvPr id="555038" name="Rectangle 30"/>
          <p:cNvSpPr>
            <a:spLocks noChangeArrowheads="1"/>
          </p:cNvSpPr>
          <p:nvPr/>
        </p:nvSpPr>
        <p:spPr bwMode="auto">
          <a:xfrm>
            <a:off x="301625" y="3741738"/>
            <a:ext cx="4694238"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30000"/>
              </a:spcBef>
              <a:buClr>
                <a:schemeClr val="tx1"/>
              </a:buClr>
            </a:pPr>
            <a:r>
              <a:rPr lang="en-US" altLang="zh-CN" sz="3200">
                <a:solidFill>
                  <a:srgbClr val="FF0000"/>
                </a:solidFill>
                <a:latin typeface="Times New Roman" panose="02020603050405020304" pitchFamily="18" charset="0"/>
              </a:rPr>
              <a:t>3. </a:t>
            </a:r>
            <a:r>
              <a:rPr lang="zh-CN" altLang="en-US" sz="3200">
                <a:solidFill>
                  <a:srgbClr val="FF0000"/>
                </a:solidFill>
                <a:latin typeface="Times New Roman" panose="02020603050405020304" pitchFamily="18" charset="0"/>
              </a:rPr>
              <a:t>如何学习操作系统</a:t>
            </a:r>
          </a:p>
        </p:txBody>
      </p:sp>
      <p:sp>
        <p:nvSpPr>
          <p:cNvPr id="555040" name="Rectangle 32"/>
          <p:cNvSpPr>
            <a:spLocks noChangeArrowheads="1"/>
          </p:cNvSpPr>
          <p:nvPr/>
        </p:nvSpPr>
        <p:spPr bwMode="auto">
          <a:xfrm>
            <a:off x="131763" y="4500563"/>
            <a:ext cx="4694237" cy="125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lvl="1">
              <a:lnSpc>
                <a:spcPct val="130000"/>
              </a:lnSpc>
              <a:buClr>
                <a:schemeClr val="tx1"/>
              </a:buClr>
              <a:buFont typeface="Wingdings" panose="05000000000000000000" pitchFamily="2" charset="2"/>
              <a:buNone/>
              <a:defRPr/>
            </a:pPr>
            <a:r>
              <a:rPr lang="zh-CN" altLang="en-US" sz="2400" b="1" dirty="0" smtClean="0">
                <a:solidFill>
                  <a:srgbClr val="000099"/>
                </a:solidFill>
                <a:effectLst/>
                <a:latin typeface="Times New Roman" panose="02020603050405020304" pitchFamily="18" charset="0"/>
                <a:sym typeface="+mn-ea"/>
              </a:rPr>
              <a:t>了解操作系统的特点</a:t>
            </a:r>
          </a:p>
          <a:p>
            <a:pPr lvl="1">
              <a:lnSpc>
                <a:spcPct val="130000"/>
              </a:lnSpc>
              <a:buClr>
                <a:schemeClr val="tx1"/>
              </a:buClr>
              <a:buFont typeface="Wingdings" panose="05000000000000000000" pitchFamily="2" charset="2"/>
              <a:buNone/>
              <a:defRPr/>
            </a:pPr>
            <a:r>
              <a:rPr lang="zh-CN" altLang="en-US" sz="2400" b="1" dirty="0" smtClean="0">
                <a:solidFill>
                  <a:srgbClr val="000099"/>
                </a:solidFill>
                <a:effectLst/>
                <a:latin typeface="Times New Roman" panose="02020603050405020304" pitchFamily="18" charset="0"/>
                <a:sym typeface="+mn-ea"/>
              </a:rPr>
              <a:t>掌握操作系统的学习方法</a:t>
            </a:r>
            <a:r>
              <a:rPr lang="zh-CN" altLang="en-US" b="1" dirty="0" smtClean="0">
                <a:solidFill>
                  <a:srgbClr val="A50021"/>
                </a:solidFill>
                <a:sym typeface="+mn-ea"/>
              </a:rPr>
              <a:t>     </a:t>
            </a:r>
          </a:p>
        </p:txBody>
      </p:sp>
      <p:sp>
        <p:nvSpPr>
          <p:cNvPr id="555042" name="Rectangle 34"/>
          <p:cNvSpPr>
            <a:spLocks noChangeArrowheads="1"/>
          </p:cNvSpPr>
          <p:nvPr/>
        </p:nvSpPr>
        <p:spPr bwMode="auto">
          <a:xfrm>
            <a:off x="80963" y="603250"/>
            <a:ext cx="8799512"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397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ct val="30000"/>
              </a:spcBef>
              <a:buClr>
                <a:schemeClr val="tx1"/>
              </a:buClr>
            </a:pPr>
            <a:r>
              <a:rPr lang="en-US" altLang="zh-CN">
                <a:solidFill>
                  <a:srgbClr val="000099"/>
                </a:solidFill>
                <a:latin typeface="Times New Roman" panose="02020603050405020304" pitchFamily="18" charset="0"/>
              </a:rPr>
              <a:t>③</a:t>
            </a:r>
            <a:r>
              <a:rPr lang="en-US" altLang="zh-CN">
                <a:solidFill>
                  <a:srgbClr val="000099"/>
                </a:solidFill>
                <a:latin typeface="宋体" panose="02010600030101010101" pitchFamily="2" charset="-122"/>
              </a:rPr>
              <a:t> </a:t>
            </a:r>
            <a:r>
              <a:rPr lang="zh-CN" altLang="en-US">
                <a:solidFill>
                  <a:srgbClr val="000099"/>
                </a:solidFill>
                <a:latin typeface="宋体" panose="02010600030101010101" pitchFamily="2" charset="-122"/>
              </a:rPr>
              <a:t>培养目标</a:t>
            </a:r>
            <a:endParaRPr lang="zh-CN" altLang="en-US">
              <a:solidFill>
                <a:srgbClr val="000099"/>
              </a:solidFill>
              <a:latin typeface="Times New Roman" panose="02020603050405020304" pitchFamily="18" charset="0"/>
            </a:endParaRPr>
          </a:p>
          <a:p>
            <a:pPr lvl="1" eaLnBrk="1" hangingPunct="1">
              <a:lnSpc>
                <a:spcPct val="130000"/>
              </a:lnSpc>
              <a:spcBef>
                <a:spcPct val="30000"/>
              </a:spcBef>
              <a:buClr>
                <a:schemeClr val="tx1"/>
              </a:buClr>
            </a:pPr>
            <a:r>
              <a:rPr lang="zh-CN" altLang="en-US">
                <a:latin typeface="Times New Roman" panose="02020603050405020304" pitchFamily="18" charset="0"/>
              </a:rPr>
              <a:t>      培养学生具备系统软件开发技能。既能进行系统软件的开发，更能胜任应用软件的开发。</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5042">
                                            <p:txEl>
                                              <p:pRg st="0" end="0"/>
                                            </p:txEl>
                                          </p:spTgt>
                                        </p:tgtEl>
                                        <p:attrNameLst>
                                          <p:attrName>style.visibility</p:attrName>
                                        </p:attrNameLst>
                                      </p:cBhvr>
                                      <p:to>
                                        <p:strVal val="visible"/>
                                      </p:to>
                                    </p:set>
                                    <p:anim calcmode="lin" valueType="num">
                                      <p:cBhvr additive="base">
                                        <p:cTn id="7" dur="500" fill="hold"/>
                                        <p:tgtEl>
                                          <p:spTgt spid="55504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550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55042">
                                            <p:txEl>
                                              <p:pRg st="1" end="1"/>
                                            </p:txEl>
                                          </p:spTgt>
                                        </p:tgtEl>
                                        <p:attrNameLst>
                                          <p:attrName>style.visibility</p:attrName>
                                        </p:attrNameLst>
                                      </p:cBhvr>
                                      <p:to>
                                        <p:strVal val="visible"/>
                                      </p:to>
                                    </p:set>
                                    <p:anim calcmode="lin" valueType="num">
                                      <p:cBhvr additive="base">
                                        <p:cTn id="13" dur="500" fill="hold"/>
                                        <p:tgtEl>
                                          <p:spTgt spid="55504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550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55012">
                                            <p:txEl>
                                              <p:pRg st="0" end="0"/>
                                            </p:txEl>
                                          </p:spTgt>
                                        </p:tgtEl>
                                        <p:attrNameLst>
                                          <p:attrName>style.visibility</p:attrName>
                                        </p:attrNameLst>
                                      </p:cBhvr>
                                      <p:to>
                                        <p:strVal val="visible"/>
                                      </p:to>
                                    </p:set>
                                    <p:anim calcmode="lin" valueType="num">
                                      <p:cBhvr additive="base">
                                        <p:cTn id="19" dur="500" fill="hold"/>
                                        <p:tgtEl>
                                          <p:spTgt spid="555012">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55012">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55012">
                                            <p:txEl>
                                              <p:pRg st="1" end="1"/>
                                            </p:txEl>
                                          </p:spTgt>
                                        </p:tgtEl>
                                        <p:attrNameLst>
                                          <p:attrName>style.visibility</p:attrName>
                                        </p:attrNameLst>
                                      </p:cBhvr>
                                      <p:to>
                                        <p:strVal val="visible"/>
                                      </p:to>
                                    </p:set>
                                    <p:anim calcmode="lin" valueType="num">
                                      <p:cBhvr additive="base">
                                        <p:cTn id="23" dur="500" fill="hold"/>
                                        <p:tgtEl>
                                          <p:spTgt spid="555012">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550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55038">
                                            <p:txEl>
                                              <p:pRg st="0" end="0"/>
                                            </p:txEl>
                                          </p:spTgt>
                                        </p:tgtEl>
                                        <p:attrNameLst>
                                          <p:attrName>style.visibility</p:attrName>
                                        </p:attrNameLst>
                                      </p:cBhvr>
                                      <p:to>
                                        <p:strVal val="visible"/>
                                      </p:to>
                                    </p:set>
                                    <p:anim calcmode="lin" valueType="num">
                                      <p:cBhvr additive="base">
                                        <p:cTn id="29" dur="500" fill="hold"/>
                                        <p:tgtEl>
                                          <p:spTgt spid="555038">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5503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55040"/>
                                        </p:tgtEl>
                                        <p:attrNameLst>
                                          <p:attrName>style.visibility</p:attrName>
                                        </p:attrNameLst>
                                      </p:cBhvr>
                                      <p:to>
                                        <p:strVal val="visible"/>
                                      </p:to>
                                    </p:set>
                                    <p:anim calcmode="lin" valueType="num">
                                      <p:cBhvr additive="base">
                                        <p:cTn id="35" dur="500" fill="hold"/>
                                        <p:tgtEl>
                                          <p:spTgt spid="555040"/>
                                        </p:tgtEl>
                                        <p:attrNameLst>
                                          <p:attrName>ppt_x</p:attrName>
                                        </p:attrNameLst>
                                      </p:cBhvr>
                                      <p:tavLst>
                                        <p:tav tm="0">
                                          <p:val>
                                            <p:strVal val="#ppt_x"/>
                                          </p:val>
                                        </p:tav>
                                        <p:tav tm="100000">
                                          <p:val>
                                            <p:strVal val="#ppt_x"/>
                                          </p:val>
                                        </p:tav>
                                      </p:tavLst>
                                    </p:anim>
                                    <p:anim calcmode="lin" valueType="num">
                                      <p:cBhvr additive="base">
                                        <p:cTn id="36" dur="500" fill="hold"/>
                                        <p:tgtEl>
                                          <p:spTgt spid="5550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31" name="Rectangle 23"/>
          <p:cNvSpPr>
            <a:spLocks noChangeArrowheads="1"/>
          </p:cNvSpPr>
          <p:nvPr/>
        </p:nvSpPr>
        <p:spPr bwMode="auto">
          <a:xfrm>
            <a:off x="679450" y="1222375"/>
            <a:ext cx="6646863" cy="547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71500" indent="-571500" eaLnBrk="0" hangingPunct="0">
              <a:defRPr sz="2400">
                <a:solidFill>
                  <a:schemeClr val="tx1"/>
                </a:solidFill>
                <a:latin typeface="Arial" panose="020B0604020202020204" pitchFamily="34" charset="0"/>
                <a:ea typeface="宋体" panose="02010600030101010101" pitchFamily="2" charset="-122"/>
              </a:defRPr>
            </a:lvl1pPr>
            <a:lvl2pPr marL="1028700" indent="-4559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buClr>
                <a:schemeClr val="tx1"/>
              </a:buClr>
            </a:pPr>
            <a:r>
              <a:rPr lang="en-US" altLang="zh-CN" b="1">
                <a:solidFill>
                  <a:srgbClr val="000099"/>
                </a:solidFill>
                <a:latin typeface="Times New Roman" panose="02020603050405020304" pitchFamily="18" charset="0"/>
                <a:sym typeface="宋体" panose="02010600030101010101" pitchFamily="2" charset="-122"/>
              </a:rPr>
              <a:t>①</a:t>
            </a:r>
            <a:r>
              <a:rPr lang="en-US" altLang="zh-CN" b="1">
                <a:solidFill>
                  <a:srgbClr val="000099"/>
                </a:solidFill>
                <a:latin typeface="宋体" panose="02010600030101010101" pitchFamily="2" charset="-122"/>
                <a:sym typeface="宋体" panose="02010600030101010101" pitchFamily="2" charset="-122"/>
              </a:rPr>
              <a:t> </a:t>
            </a:r>
            <a:r>
              <a:rPr lang="zh-CN" altLang="en-US" b="1">
                <a:solidFill>
                  <a:srgbClr val="000099"/>
                </a:solidFill>
                <a:latin typeface="Times New Roman" panose="02020603050405020304" pitchFamily="18" charset="0"/>
                <a:sym typeface="宋体" panose="02010600030101010101" pitchFamily="2" charset="-122"/>
              </a:rPr>
              <a:t>内容庞杂、涉及面广</a:t>
            </a:r>
          </a:p>
          <a:p>
            <a:pPr lvl="1" eaLnBrk="1" hangingPunct="1">
              <a:lnSpc>
                <a:spcPct val="130000"/>
              </a:lnSpc>
              <a:spcBef>
                <a:spcPct val="30000"/>
              </a:spcBef>
              <a:buClr>
                <a:schemeClr val="tx1"/>
              </a:buClr>
              <a:buFontTx/>
              <a:buBlip>
                <a:blip r:embed="rId3"/>
              </a:buBlip>
            </a:pPr>
            <a:r>
              <a:rPr lang="zh-CN" altLang="en-US" b="1">
                <a:latin typeface="Times New Roman" panose="02020603050405020304" pitchFamily="18" charset="0"/>
                <a:sym typeface="宋体" panose="02010600030101010101" pitchFamily="2" charset="-122"/>
              </a:rPr>
              <a:t>管理、控制所有硬件</a:t>
            </a:r>
            <a:endParaRPr lang="zh-CN" altLang="en-US" b="1">
              <a:effectLst>
                <a:outerShdw blurRad="38100" dist="38100" dir="2700000" algn="tl">
                  <a:srgbClr val="C0C0C0"/>
                </a:outerShdw>
              </a:effectLst>
              <a:sym typeface="宋体" panose="02010600030101010101" pitchFamily="2" charset="-122"/>
            </a:endParaRPr>
          </a:p>
          <a:p>
            <a:pPr lvl="1" eaLnBrk="1" hangingPunct="1">
              <a:lnSpc>
                <a:spcPct val="130000"/>
              </a:lnSpc>
              <a:spcBef>
                <a:spcPct val="30000"/>
              </a:spcBef>
              <a:buClr>
                <a:schemeClr val="tx1"/>
              </a:buClr>
              <a:buFontTx/>
              <a:buBlip>
                <a:blip r:embed="rId3"/>
              </a:buBlip>
            </a:pPr>
            <a:r>
              <a:rPr lang="zh-CN" altLang="en-US" b="1">
                <a:latin typeface="Times New Roman" panose="02020603050405020304" pitchFamily="18" charset="0"/>
                <a:sym typeface="宋体" panose="02010600030101010101" pitchFamily="2" charset="-122"/>
              </a:rPr>
              <a:t>管理所有软件，控制程</a:t>
            </a:r>
          </a:p>
          <a:p>
            <a:pPr lvl="1" eaLnBrk="1" hangingPunct="1">
              <a:lnSpc>
                <a:spcPct val="130000"/>
              </a:lnSpc>
              <a:spcBef>
                <a:spcPct val="30000"/>
              </a:spcBef>
              <a:buClr>
                <a:schemeClr val="tx1"/>
              </a:buClr>
            </a:pPr>
            <a:r>
              <a:rPr lang="zh-CN" altLang="en-US" b="1">
                <a:latin typeface="Times New Roman" panose="02020603050405020304" pitchFamily="18" charset="0"/>
                <a:sym typeface="宋体" panose="02010600030101010101" pitchFamily="2" charset="-122"/>
              </a:rPr>
              <a:t>      序的执行</a:t>
            </a:r>
            <a:endParaRPr lang="zh-CN" altLang="en-US" b="1">
              <a:effectLst>
                <a:outerShdw blurRad="38100" dist="38100" dir="2700000" algn="tl">
                  <a:srgbClr val="C0C0C0"/>
                </a:outerShdw>
              </a:effectLst>
              <a:sym typeface="宋体" panose="02010600030101010101" pitchFamily="2" charset="-122"/>
            </a:endParaRPr>
          </a:p>
          <a:p>
            <a:pPr lvl="1" eaLnBrk="1" hangingPunct="1">
              <a:lnSpc>
                <a:spcPct val="130000"/>
              </a:lnSpc>
              <a:spcBef>
                <a:spcPct val="30000"/>
              </a:spcBef>
              <a:buClr>
                <a:schemeClr val="tx1"/>
              </a:buClr>
              <a:buFontTx/>
              <a:buBlip>
                <a:blip r:embed="rId3"/>
              </a:buBlip>
            </a:pPr>
            <a:r>
              <a:rPr lang="zh-CN" altLang="en-US" b="1">
                <a:latin typeface="Times New Roman" panose="02020603050405020304" pitchFamily="18" charset="0"/>
                <a:sym typeface="宋体" panose="02010600030101010101" pitchFamily="2" charset="-122"/>
              </a:rPr>
              <a:t>为用户提供良好的接口</a:t>
            </a:r>
          </a:p>
          <a:p>
            <a:pPr eaLnBrk="1" hangingPunct="1">
              <a:lnSpc>
                <a:spcPct val="130000"/>
              </a:lnSpc>
              <a:spcBef>
                <a:spcPct val="30000"/>
              </a:spcBef>
              <a:buClr>
                <a:schemeClr val="tx1"/>
              </a:buClr>
            </a:pPr>
            <a:r>
              <a:rPr lang="zh-CN" altLang="en-US" b="1">
                <a:solidFill>
                  <a:srgbClr val="000099"/>
                </a:solidFill>
                <a:latin typeface="Times New Roman" panose="02020603050405020304" pitchFamily="18" charset="0"/>
                <a:sym typeface="宋体" panose="02010600030101010101" pitchFamily="2" charset="-122"/>
              </a:rPr>
              <a:t>②</a:t>
            </a:r>
            <a:r>
              <a:rPr lang="zh-CN" altLang="en-US" b="1">
                <a:solidFill>
                  <a:srgbClr val="000099"/>
                </a:solidFill>
                <a:latin typeface="宋体" panose="02010600030101010101" pitchFamily="2" charset="-122"/>
                <a:sym typeface="宋体" panose="02010600030101010101" pitchFamily="2" charset="-122"/>
              </a:rPr>
              <a:t> </a:t>
            </a:r>
            <a:r>
              <a:rPr lang="zh-CN" altLang="en-US" b="1">
                <a:solidFill>
                  <a:srgbClr val="000099"/>
                </a:solidFill>
                <a:latin typeface="Times New Roman" panose="02020603050405020304" pitchFamily="18" charset="0"/>
                <a:sym typeface="宋体" panose="02010600030101010101" pitchFamily="2" charset="-122"/>
              </a:rPr>
              <a:t>实践性强</a:t>
            </a:r>
          </a:p>
          <a:p>
            <a:pPr eaLnBrk="1" hangingPunct="1">
              <a:lnSpc>
                <a:spcPct val="130000"/>
              </a:lnSpc>
              <a:spcBef>
                <a:spcPct val="30000"/>
              </a:spcBef>
              <a:buClr>
                <a:schemeClr val="tx1"/>
              </a:buClr>
            </a:pPr>
            <a:r>
              <a:rPr lang="zh-CN" altLang="en-US">
                <a:solidFill>
                  <a:schemeClr val="bg2"/>
                </a:solidFill>
                <a:effectLst>
                  <a:outerShdw blurRad="38100" dist="38100" dir="2700000" algn="tl">
                    <a:srgbClr val="C0C0C0"/>
                  </a:outerShdw>
                </a:effectLst>
                <a:latin typeface="Times New Roman" panose="02020603050405020304" pitchFamily="18" charset="0"/>
                <a:sym typeface="宋体" panose="02010600030101010101" pitchFamily="2" charset="-122"/>
              </a:rPr>
              <a:t>      </a:t>
            </a:r>
            <a:r>
              <a:rPr lang="zh-CN" altLang="en-US" b="1">
                <a:latin typeface="Times New Roman" panose="02020603050405020304" pitchFamily="18" charset="0"/>
                <a:sym typeface="宋体" panose="02010600030101010101" pitchFamily="2" charset="-122"/>
              </a:rPr>
              <a:t>操作系统原理与实际运行的操作系统的关系 </a:t>
            </a:r>
          </a:p>
          <a:p>
            <a:pPr eaLnBrk="1" hangingPunct="1">
              <a:lnSpc>
                <a:spcPct val="130000"/>
              </a:lnSpc>
              <a:spcBef>
                <a:spcPct val="30000"/>
              </a:spcBef>
              <a:buClr>
                <a:schemeClr val="tx1"/>
              </a:buClr>
            </a:pPr>
            <a:r>
              <a:rPr lang="zh-CN" altLang="en-US" b="1">
                <a:solidFill>
                  <a:srgbClr val="000099"/>
                </a:solidFill>
                <a:latin typeface="Times New Roman" panose="02020603050405020304" pitchFamily="18" charset="0"/>
                <a:sym typeface="宋体" panose="02010600030101010101" pitchFamily="2" charset="-122"/>
              </a:rPr>
              <a:t>③</a:t>
            </a:r>
            <a:r>
              <a:rPr lang="zh-CN" altLang="en-US" b="1">
                <a:solidFill>
                  <a:srgbClr val="000099"/>
                </a:solidFill>
                <a:latin typeface="宋体" panose="02010600030101010101" pitchFamily="2" charset="-122"/>
                <a:sym typeface="宋体" panose="02010600030101010101" pitchFamily="2" charset="-122"/>
              </a:rPr>
              <a:t> </a:t>
            </a:r>
            <a:r>
              <a:rPr lang="zh-CN" altLang="en-US" b="1">
                <a:solidFill>
                  <a:srgbClr val="000099"/>
                </a:solidFill>
                <a:latin typeface="Times New Roman" panose="02020603050405020304" pitchFamily="18" charset="0"/>
                <a:sym typeface="宋体" panose="02010600030101010101" pitchFamily="2" charset="-122"/>
              </a:rPr>
              <a:t>技术发展快</a:t>
            </a:r>
          </a:p>
          <a:p>
            <a:pPr eaLnBrk="1" hangingPunct="1">
              <a:lnSpc>
                <a:spcPct val="130000"/>
              </a:lnSpc>
              <a:spcBef>
                <a:spcPct val="30000"/>
              </a:spcBef>
              <a:buClr>
                <a:schemeClr val="tx1"/>
              </a:buClr>
            </a:pPr>
            <a:r>
              <a:rPr lang="zh-CN" altLang="en-US">
                <a:solidFill>
                  <a:schemeClr val="bg2"/>
                </a:solidFill>
                <a:effectLst>
                  <a:outerShdw blurRad="38100" dist="38100" dir="2700000" algn="tl">
                    <a:srgbClr val="C0C0C0"/>
                  </a:outerShdw>
                </a:effectLst>
                <a:latin typeface="Times New Roman" panose="02020603050405020304" pitchFamily="18" charset="0"/>
                <a:sym typeface="宋体" panose="02010600030101010101" pitchFamily="2" charset="-122"/>
              </a:rPr>
              <a:t>      </a:t>
            </a:r>
            <a:r>
              <a:rPr lang="zh-CN" altLang="en-US" b="1">
                <a:latin typeface="Times New Roman" panose="02020603050405020304" pitchFamily="18" charset="0"/>
                <a:sym typeface="宋体" panose="02010600030101010101" pitchFamily="2" charset="-122"/>
              </a:rPr>
              <a:t>基础性和先进性的关系</a:t>
            </a:r>
          </a:p>
        </p:txBody>
      </p:sp>
      <p:sp>
        <p:nvSpPr>
          <p:cNvPr id="759832" name="Rectangle 24"/>
          <p:cNvSpPr>
            <a:spLocks noChangeArrowheads="1"/>
          </p:cNvSpPr>
          <p:nvPr/>
        </p:nvSpPr>
        <p:spPr bwMode="auto">
          <a:xfrm>
            <a:off x="649288" y="619125"/>
            <a:ext cx="4459287"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a:lnSpc>
                <a:spcPct val="120000"/>
              </a:lnSpc>
              <a:buClr>
                <a:schemeClr val="tx1"/>
              </a:buClr>
              <a:buFontTx/>
              <a:buNone/>
              <a:defRPr/>
            </a:pPr>
            <a:r>
              <a:rPr lang="en-US" altLang="zh-CN" sz="2800" b="1" dirty="0">
                <a:solidFill>
                  <a:srgbClr val="A50021"/>
                </a:solidFill>
                <a:latin typeface="Times New Roman" panose="02020603050405020304" pitchFamily="18" charset="0"/>
                <a:sym typeface="+mn-ea"/>
              </a:rPr>
              <a:t>(1) </a:t>
            </a:r>
            <a:r>
              <a:rPr lang="zh-CN" altLang="en-US" sz="2800" b="1" dirty="0">
                <a:solidFill>
                  <a:srgbClr val="A50021"/>
                </a:solidFill>
                <a:latin typeface="Times New Roman" panose="02020603050405020304" pitchFamily="18" charset="0"/>
                <a:sym typeface="+mn-ea"/>
              </a:rPr>
              <a:t>操作系统课程的特点</a:t>
            </a:r>
          </a:p>
        </p:txBody>
      </p:sp>
      <p:grpSp>
        <p:nvGrpSpPr>
          <p:cNvPr id="759835" name="Group 27"/>
          <p:cNvGrpSpPr/>
          <p:nvPr/>
        </p:nvGrpSpPr>
        <p:grpSpPr bwMode="auto">
          <a:xfrm>
            <a:off x="5395913" y="677863"/>
            <a:ext cx="3598862" cy="3998912"/>
            <a:chOff x="3399" y="427"/>
            <a:chExt cx="2267" cy="2519"/>
          </a:xfrm>
        </p:grpSpPr>
        <p:grpSp>
          <p:nvGrpSpPr>
            <p:cNvPr id="23556" name="Group 6"/>
            <p:cNvGrpSpPr/>
            <p:nvPr/>
          </p:nvGrpSpPr>
          <p:grpSpPr bwMode="auto">
            <a:xfrm>
              <a:off x="3399" y="427"/>
              <a:ext cx="2267" cy="2267"/>
              <a:chOff x="348" y="1043"/>
              <a:chExt cx="2267" cy="2267"/>
            </a:xfrm>
          </p:grpSpPr>
          <p:sp>
            <p:nvSpPr>
              <p:cNvPr id="23557" name="Oval 7"/>
              <p:cNvSpPr>
                <a:spLocks noChangeArrowheads="1"/>
              </p:cNvSpPr>
              <p:nvPr/>
            </p:nvSpPr>
            <p:spPr bwMode="auto">
              <a:xfrm>
                <a:off x="348" y="1043"/>
                <a:ext cx="2267" cy="2267"/>
              </a:xfrm>
              <a:prstGeom prst="ellipse">
                <a:avLst/>
              </a:prstGeom>
              <a:solidFill>
                <a:srgbClr val="99CCFF"/>
              </a:solidFill>
              <a:ln w="9525">
                <a:solidFill>
                  <a:srgbClr val="000000"/>
                </a:solidFill>
                <a:round/>
              </a:ln>
            </p:spPr>
            <p:txBody>
              <a:bodyPr/>
              <a:lstStyle/>
              <a:p>
                <a:pPr>
                  <a:spcBef>
                    <a:spcPct val="50000"/>
                  </a:spcBef>
                  <a:buClr>
                    <a:schemeClr val="tx1"/>
                  </a:buClr>
                </a:pPr>
                <a:endParaRPr lang="zh-CN" altLang="en-US"/>
              </a:p>
            </p:txBody>
          </p:sp>
          <p:sp>
            <p:nvSpPr>
              <p:cNvPr id="23558" name="Oval 8"/>
              <p:cNvSpPr>
                <a:spLocks noChangeArrowheads="1"/>
              </p:cNvSpPr>
              <p:nvPr/>
            </p:nvSpPr>
            <p:spPr bwMode="auto">
              <a:xfrm>
                <a:off x="821" y="1564"/>
                <a:ext cx="1328" cy="1200"/>
              </a:xfrm>
              <a:prstGeom prst="ellipse">
                <a:avLst/>
              </a:prstGeom>
              <a:solidFill>
                <a:srgbClr val="CCFFCC"/>
              </a:solidFill>
              <a:ln w="38100">
                <a:solidFill>
                  <a:srgbClr val="000000"/>
                </a:solidFill>
                <a:round/>
              </a:ln>
            </p:spPr>
            <p:txBody>
              <a:bodyPr/>
              <a:lstStyle/>
              <a:p>
                <a:pPr>
                  <a:spcBef>
                    <a:spcPct val="50000"/>
                  </a:spcBef>
                  <a:buClr>
                    <a:schemeClr val="tx1"/>
                  </a:buClr>
                </a:pPr>
                <a:endParaRPr lang="zh-CN" altLang="en-US"/>
              </a:p>
            </p:txBody>
          </p:sp>
          <p:sp>
            <p:nvSpPr>
              <p:cNvPr id="23559" name="Oval 9"/>
              <p:cNvSpPr>
                <a:spLocks noChangeArrowheads="1"/>
              </p:cNvSpPr>
              <p:nvPr/>
            </p:nvSpPr>
            <p:spPr bwMode="auto">
              <a:xfrm>
                <a:off x="1222" y="1885"/>
                <a:ext cx="567" cy="567"/>
              </a:xfrm>
              <a:prstGeom prst="ellipse">
                <a:avLst/>
              </a:prstGeom>
              <a:solidFill>
                <a:srgbClr val="CCFFCC"/>
              </a:solidFill>
              <a:ln w="38100">
                <a:solidFill>
                  <a:srgbClr val="000000"/>
                </a:solidFill>
                <a:round/>
              </a:ln>
            </p:spPr>
            <p:txBody>
              <a:bodyPr/>
              <a:lstStyle/>
              <a:p>
                <a:pPr>
                  <a:spcBef>
                    <a:spcPct val="50000"/>
                  </a:spcBef>
                  <a:buClr>
                    <a:schemeClr val="tx1"/>
                  </a:buClr>
                </a:pPr>
                <a:endParaRPr lang="zh-CN" altLang="en-US"/>
              </a:p>
            </p:txBody>
          </p:sp>
          <p:sp>
            <p:nvSpPr>
              <p:cNvPr id="23560" name="Text Box 10"/>
              <p:cNvSpPr txBox="1">
                <a:spLocks noChangeArrowheads="1"/>
              </p:cNvSpPr>
              <p:nvPr/>
            </p:nvSpPr>
            <p:spPr bwMode="auto">
              <a:xfrm>
                <a:off x="1341" y="2049"/>
                <a:ext cx="40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裸机</a:t>
                </a:r>
              </a:p>
            </p:txBody>
          </p:sp>
          <p:sp>
            <p:nvSpPr>
              <p:cNvPr id="23561" name="Text Box 11"/>
              <p:cNvSpPr txBox="1">
                <a:spLocks noChangeArrowheads="1"/>
              </p:cNvSpPr>
              <p:nvPr/>
            </p:nvSpPr>
            <p:spPr bwMode="auto">
              <a:xfrm>
                <a:off x="1622" y="1682"/>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作</a:t>
                </a:r>
              </a:p>
            </p:txBody>
          </p:sp>
          <p:sp>
            <p:nvSpPr>
              <p:cNvPr id="23562" name="Text Box 12"/>
              <p:cNvSpPr txBox="1">
                <a:spLocks noChangeArrowheads="1"/>
              </p:cNvSpPr>
              <p:nvPr/>
            </p:nvSpPr>
            <p:spPr bwMode="auto">
              <a:xfrm>
                <a:off x="1662" y="2427"/>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系</a:t>
                </a:r>
              </a:p>
            </p:txBody>
          </p:sp>
          <p:sp>
            <p:nvSpPr>
              <p:cNvPr id="23563" name="Text Box 13"/>
              <p:cNvSpPr txBox="1">
                <a:spLocks noChangeArrowheads="1"/>
              </p:cNvSpPr>
              <p:nvPr/>
            </p:nvSpPr>
            <p:spPr bwMode="auto">
              <a:xfrm>
                <a:off x="1150" y="2436"/>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统</a:t>
                </a:r>
              </a:p>
            </p:txBody>
          </p:sp>
          <p:sp>
            <p:nvSpPr>
              <p:cNvPr id="23564" name="Text Box 14"/>
              <p:cNvSpPr txBox="1">
                <a:spLocks noChangeArrowheads="1"/>
              </p:cNvSpPr>
              <p:nvPr/>
            </p:nvSpPr>
            <p:spPr bwMode="auto">
              <a:xfrm>
                <a:off x="699" y="1442"/>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应</a:t>
                </a:r>
              </a:p>
            </p:txBody>
          </p:sp>
          <p:sp>
            <p:nvSpPr>
              <p:cNvPr id="23565" name="Text Box 15"/>
              <p:cNvSpPr txBox="1">
                <a:spLocks noChangeArrowheads="1"/>
              </p:cNvSpPr>
              <p:nvPr/>
            </p:nvSpPr>
            <p:spPr bwMode="auto">
              <a:xfrm>
                <a:off x="1604" y="1206"/>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程</a:t>
                </a:r>
              </a:p>
            </p:txBody>
          </p:sp>
          <p:sp>
            <p:nvSpPr>
              <p:cNvPr id="23566" name="Text Box 16"/>
              <p:cNvSpPr txBox="1">
                <a:spLocks noChangeArrowheads="1"/>
              </p:cNvSpPr>
              <p:nvPr/>
            </p:nvSpPr>
            <p:spPr bwMode="auto">
              <a:xfrm>
                <a:off x="2023" y="1498"/>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序</a:t>
                </a:r>
              </a:p>
            </p:txBody>
          </p:sp>
          <p:sp>
            <p:nvSpPr>
              <p:cNvPr id="23567" name="Text Box 17"/>
              <p:cNvSpPr txBox="1">
                <a:spLocks noChangeArrowheads="1"/>
              </p:cNvSpPr>
              <p:nvPr/>
            </p:nvSpPr>
            <p:spPr bwMode="auto">
              <a:xfrm>
                <a:off x="1139" y="1206"/>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用</a:t>
                </a:r>
              </a:p>
            </p:txBody>
          </p:sp>
          <p:sp>
            <p:nvSpPr>
              <p:cNvPr id="23568" name="Text Box 18"/>
              <p:cNvSpPr txBox="1">
                <a:spLocks noChangeArrowheads="1"/>
              </p:cNvSpPr>
              <p:nvPr/>
            </p:nvSpPr>
            <p:spPr bwMode="auto">
              <a:xfrm>
                <a:off x="2060" y="2595"/>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序</a:t>
                </a:r>
              </a:p>
            </p:txBody>
          </p:sp>
          <p:sp>
            <p:nvSpPr>
              <p:cNvPr id="23569" name="Text Box 19"/>
              <p:cNvSpPr txBox="1">
                <a:spLocks noChangeArrowheads="1"/>
              </p:cNvSpPr>
              <p:nvPr/>
            </p:nvSpPr>
            <p:spPr bwMode="auto">
              <a:xfrm>
                <a:off x="1650" y="2887"/>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程</a:t>
                </a:r>
              </a:p>
            </p:txBody>
          </p:sp>
          <p:sp>
            <p:nvSpPr>
              <p:cNvPr id="23570" name="Text Box 20"/>
              <p:cNvSpPr txBox="1">
                <a:spLocks noChangeArrowheads="1"/>
              </p:cNvSpPr>
              <p:nvPr/>
            </p:nvSpPr>
            <p:spPr bwMode="auto">
              <a:xfrm>
                <a:off x="746" y="2697"/>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用</a:t>
                </a:r>
              </a:p>
            </p:txBody>
          </p:sp>
          <p:sp>
            <p:nvSpPr>
              <p:cNvPr id="23571" name="Text Box 21"/>
              <p:cNvSpPr txBox="1">
                <a:spLocks noChangeArrowheads="1"/>
              </p:cNvSpPr>
              <p:nvPr/>
            </p:nvSpPr>
            <p:spPr bwMode="auto">
              <a:xfrm>
                <a:off x="1158" y="2880"/>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户</a:t>
                </a:r>
              </a:p>
            </p:txBody>
          </p:sp>
          <p:sp>
            <p:nvSpPr>
              <p:cNvPr id="23572" name="Text Box 22"/>
              <p:cNvSpPr txBox="1">
                <a:spLocks noChangeArrowheads="1"/>
              </p:cNvSpPr>
              <p:nvPr/>
            </p:nvSpPr>
            <p:spPr bwMode="auto">
              <a:xfrm>
                <a:off x="1129" y="1701"/>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操</a:t>
                </a:r>
              </a:p>
            </p:txBody>
          </p:sp>
        </p:grpSp>
        <p:sp>
          <p:nvSpPr>
            <p:cNvPr id="23573" name="Rectangle 26"/>
            <p:cNvSpPr>
              <a:spLocks noChangeArrowheads="1"/>
            </p:cNvSpPr>
            <p:nvPr/>
          </p:nvSpPr>
          <p:spPr bwMode="auto">
            <a:xfrm>
              <a:off x="3622" y="2688"/>
              <a:ext cx="175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397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ct val="30000"/>
                </a:spcBef>
                <a:buClr>
                  <a:schemeClr val="tx1"/>
                </a:buClr>
              </a:pPr>
              <a:r>
                <a:rPr lang="zh-CN" altLang="en-US" sz="1600">
                  <a:latin typeface="Times New Roman" panose="02020603050405020304" pitchFamily="18" charset="0"/>
                </a:rPr>
                <a:t>计算机系统的组成</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9832">
                                            <p:txEl>
                                              <p:pRg st="0" end="0"/>
                                            </p:txEl>
                                          </p:spTgt>
                                        </p:tgtEl>
                                        <p:attrNameLst>
                                          <p:attrName>style.visibility</p:attrName>
                                        </p:attrNameLst>
                                      </p:cBhvr>
                                      <p:to>
                                        <p:strVal val="visible"/>
                                      </p:to>
                                    </p:set>
                                    <p:anim calcmode="lin" valueType="num">
                                      <p:cBhvr additive="base">
                                        <p:cTn id="7" dur="1000" fill="hold"/>
                                        <p:tgtEl>
                                          <p:spTgt spid="759832">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598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59835"/>
                                        </p:tgtEl>
                                        <p:attrNameLst>
                                          <p:attrName>style.visibility</p:attrName>
                                        </p:attrNameLst>
                                      </p:cBhvr>
                                      <p:to>
                                        <p:strVal val="visible"/>
                                      </p:to>
                                    </p:set>
                                    <p:anim calcmode="lin" valueType="num">
                                      <p:cBhvr additive="base">
                                        <p:cTn id="13" dur="500" fill="hold"/>
                                        <p:tgtEl>
                                          <p:spTgt spid="759835"/>
                                        </p:tgtEl>
                                        <p:attrNameLst>
                                          <p:attrName>ppt_x</p:attrName>
                                        </p:attrNameLst>
                                      </p:cBhvr>
                                      <p:tavLst>
                                        <p:tav tm="0">
                                          <p:val>
                                            <p:strVal val="1+#ppt_w/2"/>
                                          </p:val>
                                        </p:tav>
                                        <p:tav tm="100000">
                                          <p:val>
                                            <p:strVal val="#ppt_x"/>
                                          </p:val>
                                        </p:tav>
                                      </p:tavLst>
                                    </p:anim>
                                    <p:anim calcmode="lin" valueType="num">
                                      <p:cBhvr additive="base">
                                        <p:cTn id="14" dur="500" fill="hold"/>
                                        <p:tgtEl>
                                          <p:spTgt spid="7598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59831">
                                            <p:txEl>
                                              <p:pRg st="0" end="0"/>
                                            </p:txEl>
                                          </p:spTgt>
                                        </p:tgtEl>
                                        <p:attrNameLst>
                                          <p:attrName>style.visibility</p:attrName>
                                        </p:attrNameLst>
                                      </p:cBhvr>
                                      <p:to>
                                        <p:strVal val="visible"/>
                                      </p:to>
                                    </p:set>
                                    <p:anim calcmode="lin" valueType="num">
                                      <p:cBhvr additive="base">
                                        <p:cTn id="19" dur="500" fill="hold"/>
                                        <p:tgtEl>
                                          <p:spTgt spid="759831">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598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59831">
                                            <p:txEl>
                                              <p:pRg st="1" end="1"/>
                                            </p:txEl>
                                          </p:spTgt>
                                        </p:tgtEl>
                                        <p:attrNameLst>
                                          <p:attrName>style.visibility</p:attrName>
                                        </p:attrNameLst>
                                      </p:cBhvr>
                                      <p:to>
                                        <p:strVal val="visible"/>
                                      </p:to>
                                    </p:set>
                                    <p:anim calcmode="lin" valueType="num">
                                      <p:cBhvr additive="base">
                                        <p:cTn id="25" dur="500" fill="hold"/>
                                        <p:tgtEl>
                                          <p:spTgt spid="759831">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9831">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59831">
                                            <p:txEl>
                                              <p:pRg st="2" end="2"/>
                                            </p:txEl>
                                          </p:spTgt>
                                        </p:tgtEl>
                                        <p:attrNameLst>
                                          <p:attrName>style.visibility</p:attrName>
                                        </p:attrNameLst>
                                      </p:cBhvr>
                                      <p:to>
                                        <p:strVal val="visible"/>
                                      </p:to>
                                    </p:set>
                                    <p:anim calcmode="lin" valueType="num">
                                      <p:cBhvr additive="base">
                                        <p:cTn id="29" dur="500" fill="hold"/>
                                        <p:tgtEl>
                                          <p:spTgt spid="759831">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59831">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59831">
                                            <p:txEl>
                                              <p:pRg st="3" end="3"/>
                                            </p:txEl>
                                          </p:spTgt>
                                        </p:tgtEl>
                                        <p:attrNameLst>
                                          <p:attrName>style.visibility</p:attrName>
                                        </p:attrNameLst>
                                      </p:cBhvr>
                                      <p:to>
                                        <p:strVal val="visible"/>
                                      </p:to>
                                    </p:set>
                                    <p:anim calcmode="lin" valueType="num">
                                      <p:cBhvr additive="base">
                                        <p:cTn id="33" dur="500" fill="hold"/>
                                        <p:tgtEl>
                                          <p:spTgt spid="759831">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59831">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59831">
                                            <p:txEl>
                                              <p:pRg st="4" end="4"/>
                                            </p:txEl>
                                          </p:spTgt>
                                        </p:tgtEl>
                                        <p:attrNameLst>
                                          <p:attrName>style.visibility</p:attrName>
                                        </p:attrNameLst>
                                      </p:cBhvr>
                                      <p:to>
                                        <p:strVal val="visible"/>
                                      </p:to>
                                    </p:set>
                                    <p:anim calcmode="lin" valueType="num">
                                      <p:cBhvr additive="base">
                                        <p:cTn id="37" dur="500" fill="hold"/>
                                        <p:tgtEl>
                                          <p:spTgt spid="75983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598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59831">
                                            <p:txEl>
                                              <p:pRg st="5" end="5"/>
                                            </p:txEl>
                                          </p:spTgt>
                                        </p:tgtEl>
                                        <p:attrNameLst>
                                          <p:attrName>style.visibility</p:attrName>
                                        </p:attrNameLst>
                                      </p:cBhvr>
                                      <p:to>
                                        <p:strVal val="visible"/>
                                      </p:to>
                                    </p:set>
                                    <p:anim calcmode="lin" valueType="num">
                                      <p:cBhvr additive="base">
                                        <p:cTn id="43" dur="500" fill="hold"/>
                                        <p:tgtEl>
                                          <p:spTgt spid="759831">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59831">
                                            <p:txEl>
                                              <p:pRg st="5" end="5"/>
                                            </p:txEl>
                                          </p:spTgt>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759831">
                                            <p:txEl>
                                              <p:pRg st="6" end="6"/>
                                            </p:txEl>
                                          </p:spTgt>
                                        </p:tgtEl>
                                        <p:attrNameLst>
                                          <p:attrName>style.visibility</p:attrName>
                                        </p:attrNameLst>
                                      </p:cBhvr>
                                      <p:to>
                                        <p:strVal val="visible"/>
                                      </p:to>
                                    </p:set>
                                    <p:anim calcmode="lin" valueType="num">
                                      <p:cBhvr additive="base">
                                        <p:cTn id="47" dur="500" fill="hold"/>
                                        <p:tgtEl>
                                          <p:spTgt spid="759831">
                                            <p:txEl>
                                              <p:pRg st="6" end="6"/>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75983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759831">
                                            <p:txEl>
                                              <p:pRg st="7" end="7"/>
                                            </p:txEl>
                                          </p:spTgt>
                                        </p:tgtEl>
                                        <p:attrNameLst>
                                          <p:attrName>style.visibility</p:attrName>
                                        </p:attrNameLst>
                                      </p:cBhvr>
                                      <p:to>
                                        <p:strVal val="visible"/>
                                      </p:to>
                                    </p:set>
                                    <p:anim calcmode="lin" valueType="num">
                                      <p:cBhvr additive="base">
                                        <p:cTn id="53" dur="500" fill="hold"/>
                                        <p:tgtEl>
                                          <p:spTgt spid="759831">
                                            <p:txEl>
                                              <p:pRg st="7" end="7"/>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759831">
                                            <p:txEl>
                                              <p:pRg st="7" end="7"/>
                                            </p:txEl>
                                          </p:spTgt>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759831">
                                            <p:txEl>
                                              <p:pRg st="8" end="8"/>
                                            </p:txEl>
                                          </p:spTgt>
                                        </p:tgtEl>
                                        <p:attrNameLst>
                                          <p:attrName>style.visibility</p:attrName>
                                        </p:attrNameLst>
                                      </p:cBhvr>
                                      <p:to>
                                        <p:strVal val="visible"/>
                                      </p:to>
                                    </p:set>
                                    <p:anim calcmode="lin" valueType="num">
                                      <p:cBhvr additive="base">
                                        <p:cTn id="57" dur="500" fill="hold"/>
                                        <p:tgtEl>
                                          <p:spTgt spid="759831">
                                            <p:txEl>
                                              <p:pRg st="8" end="8"/>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75983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3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ChangeArrowheads="1"/>
          </p:cNvSpPr>
          <p:nvPr/>
        </p:nvSpPr>
        <p:spPr bwMode="auto">
          <a:xfrm>
            <a:off x="149225" y="1257300"/>
            <a:ext cx="4959350" cy="530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397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ct val="30000"/>
              </a:spcBef>
              <a:buClr>
                <a:schemeClr val="tx1"/>
              </a:buClr>
            </a:pPr>
            <a:r>
              <a:rPr lang="en-US" altLang="zh-CN">
                <a:solidFill>
                  <a:srgbClr val="000099"/>
                </a:solidFill>
                <a:latin typeface="Times New Roman" panose="02020603050405020304" pitchFamily="18" charset="0"/>
              </a:rPr>
              <a:t>①</a:t>
            </a:r>
            <a:r>
              <a:rPr lang="en-US" altLang="zh-CN">
                <a:solidFill>
                  <a:srgbClr val="000099"/>
                </a:solidFill>
                <a:latin typeface="宋体" panose="02010600030101010101" pitchFamily="2" charset="-122"/>
              </a:rPr>
              <a:t> </a:t>
            </a:r>
            <a:r>
              <a:rPr lang="zh-CN" altLang="en-US">
                <a:solidFill>
                  <a:srgbClr val="000099"/>
                </a:solidFill>
                <a:latin typeface="Times New Roman" panose="02020603050405020304" pitchFamily="18" charset="0"/>
              </a:rPr>
              <a:t>了解操作系统提供的服务</a:t>
            </a:r>
          </a:p>
          <a:p>
            <a:pPr lvl="1" eaLnBrk="1" hangingPunct="1">
              <a:lnSpc>
                <a:spcPct val="130000"/>
              </a:lnSpc>
              <a:spcBef>
                <a:spcPct val="30000"/>
              </a:spcBef>
              <a:buClr>
                <a:schemeClr val="tx1"/>
              </a:buClr>
            </a:pPr>
            <a:r>
              <a:rPr lang="zh-CN" altLang="en-US">
                <a:latin typeface="Times New Roman" panose="02020603050405020304" pitchFamily="18" charset="0"/>
              </a:rPr>
              <a:t>      操作系统的功能如何体现</a:t>
            </a:r>
          </a:p>
          <a:p>
            <a:pPr lvl="1" eaLnBrk="1" hangingPunct="1">
              <a:lnSpc>
                <a:spcPct val="130000"/>
              </a:lnSpc>
              <a:spcBef>
                <a:spcPct val="30000"/>
              </a:spcBef>
              <a:buClr>
                <a:schemeClr val="tx1"/>
              </a:buClr>
            </a:pPr>
            <a:r>
              <a:rPr lang="zh-CN" altLang="en-US">
                <a:solidFill>
                  <a:srgbClr val="000099"/>
                </a:solidFill>
                <a:latin typeface="Times New Roman" panose="02020603050405020304" pitchFamily="18" charset="0"/>
              </a:rPr>
              <a:t>②</a:t>
            </a:r>
            <a:r>
              <a:rPr lang="zh-CN" altLang="en-US">
                <a:solidFill>
                  <a:srgbClr val="000099"/>
                </a:solidFill>
                <a:latin typeface="宋体" panose="02010600030101010101" pitchFamily="2" charset="-122"/>
              </a:rPr>
              <a:t> </a:t>
            </a:r>
            <a:r>
              <a:rPr lang="zh-CN" altLang="en-US">
                <a:solidFill>
                  <a:srgbClr val="000099"/>
                </a:solidFill>
                <a:latin typeface="Times New Roman" panose="02020603050405020304" pitchFamily="18" charset="0"/>
              </a:rPr>
              <a:t>掌握操作系统的基本原理</a:t>
            </a:r>
          </a:p>
          <a:p>
            <a:pPr lvl="1" eaLnBrk="1" hangingPunct="1">
              <a:lnSpc>
                <a:spcPct val="130000"/>
              </a:lnSpc>
              <a:spcBef>
                <a:spcPct val="30000"/>
              </a:spcBef>
              <a:buClr>
                <a:schemeClr val="tx1"/>
              </a:buClr>
            </a:pPr>
            <a:r>
              <a:rPr lang="zh-CN" altLang="en-US">
                <a:latin typeface="Times New Roman" panose="02020603050405020304" pitchFamily="18" charset="0"/>
              </a:rPr>
              <a:t>      </a:t>
            </a:r>
            <a:r>
              <a:rPr lang="zh-CN" altLang="en-US">
                <a:solidFill>
                  <a:srgbClr val="000099"/>
                </a:solidFill>
                <a:latin typeface="Times New Roman" panose="02020603050405020304" pitchFamily="18" charset="0"/>
              </a:rPr>
              <a:t>和实现技术</a:t>
            </a:r>
          </a:p>
          <a:p>
            <a:pPr lvl="1" eaLnBrk="1" hangingPunct="1">
              <a:lnSpc>
                <a:spcPct val="130000"/>
              </a:lnSpc>
              <a:spcBef>
                <a:spcPct val="30000"/>
              </a:spcBef>
              <a:buClr>
                <a:schemeClr val="tx1"/>
              </a:buClr>
            </a:pPr>
            <a:r>
              <a:rPr lang="zh-CN" altLang="en-US">
                <a:latin typeface="Times New Roman" panose="02020603050405020304" pitchFamily="18" charset="0"/>
              </a:rPr>
              <a:t>      现代操作系统最本质、最</a:t>
            </a:r>
          </a:p>
          <a:p>
            <a:pPr lvl="1" eaLnBrk="1" hangingPunct="1">
              <a:lnSpc>
                <a:spcPct val="130000"/>
              </a:lnSpc>
              <a:spcBef>
                <a:spcPct val="30000"/>
              </a:spcBef>
              <a:buClr>
                <a:schemeClr val="tx1"/>
              </a:buClr>
            </a:pPr>
            <a:r>
              <a:rPr lang="zh-CN" altLang="en-US">
                <a:latin typeface="Times New Roman" panose="02020603050405020304" pitchFamily="18" charset="0"/>
              </a:rPr>
              <a:t>      核心的问题是什么？</a:t>
            </a:r>
          </a:p>
          <a:p>
            <a:pPr lvl="1" eaLnBrk="1" hangingPunct="1">
              <a:lnSpc>
                <a:spcPct val="130000"/>
              </a:lnSpc>
              <a:spcBef>
                <a:spcPct val="30000"/>
              </a:spcBef>
              <a:buClr>
                <a:schemeClr val="tx1"/>
              </a:buClr>
            </a:pPr>
            <a:r>
              <a:rPr lang="zh-CN" altLang="en-US">
                <a:solidFill>
                  <a:srgbClr val="000099"/>
                </a:solidFill>
                <a:latin typeface="Times New Roman" panose="02020603050405020304" pitchFamily="18" charset="0"/>
              </a:rPr>
              <a:t>③</a:t>
            </a:r>
            <a:r>
              <a:rPr lang="zh-CN" altLang="en-US">
                <a:solidFill>
                  <a:srgbClr val="000099"/>
                </a:solidFill>
                <a:latin typeface="宋体" panose="02010600030101010101" pitchFamily="2" charset="-122"/>
              </a:rPr>
              <a:t> </a:t>
            </a:r>
            <a:r>
              <a:rPr lang="zh-CN" altLang="en-US">
                <a:solidFill>
                  <a:srgbClr val="000099"/>
                </a:solidFill>
                <a:latin typeface="Times New Roman" panose="02020603050405020304" pitchFamily="18" charset="0"/>
              </a:rPr>
              <a:t>理论与实际的结合 </a:t>
            </a:r>
          </a:p>
          <a:p>
            <a:pPr lvl="1" eaLnBrk="1" hangingPunct="1">
              <a:lnSpc>
                <a:spcPct val="130000"/>
              </a:lnSpc>
              <a:spcBef>
                <a:spcPct val="30000"/>
              </a:spcBef>
              <a:buClr>
                <a:schemeClr val="tx1"/>
              </a:buClr>
            </a:pPr>
            <a:r>
              <a:rPr lang="zh-CN" altLang="en-US">
                <a:latin typeface="Times New Roman" panose="02020603050405020304" pitchFamily="18" charset="0"/>
              </a:rPr>
              <a:t>      操作系统实例分析</a:t>
            </a:r>
          </a:p>
          <a:p>
            <a:pPr lvl="1" eaLnBrk="1" hangingPunct="1">
              <a:lnSpc>
                <a:spcPct val="130000"/>
              </a:lnSpc>
              <a:spcBef>
                <a:spcPct val="30000"/>
              </a:spcBef>
              <a:buClr>
                <a:schemeClr val="tx1"/>
              </a:buClr>
            </a:pPr>
            <a:r>
              <a:rPr lang="zh-CN" altLang="en-US">
                <a:latin typeface="Times New Roman" panose="02020603050405020304" pitchFamily="18" charset="0"/>
              </a:rPr>
              <a:t>      模拟实现操作系统某些功能</a:t>
            </a:r>
          </a:p>
        </p:txBody>
      </p:sp>
      <p:grpSp>
        <p:nvGrpSpPr>
          <p:cNvPr id="761880" name="Group 24"/>
          <p:cNvGrpSpPr/>
          <p:nvPr/>
        </p:nvGrpSpPr>
        <p:grpSpPr bwMode="auto">
          <a:xfrm>
            <a:off x="5181600" y="1049338"/>
            <a:ext cx="3598863" cy="4233862"/>
            <a:chOff x="3264" y="661"/>
            <a:chExt cx="2267" cy="2667"/>
          </a:xfrm>
        </p:grpSpPr>
        <p:grpSp>
          <p:nvGrpSpPr>
            <p:cNvPr id="25603" name="Group 6"/>
            <p:cNvGrpSpPr/>
            <p:nvPr/>
          </p:nvGrpSpPr>
          <p:grpSpPr bwMode="auto">
            <a:xfrm>
              <a:off x="3264" y="661"/>
              <a:ext cx="2267" cy="2267"/>
              <a:chOff x="348" y="1043"/>
              <a:chExt cx="2267" cy="2267"/>
            </a:xfrm>
          </p:grpSpPr>
          <p:sp>
            <p:nvSpPr>
              <p:cNvPr id="25604" name="Oval 7"/>
              <p:cNvSpPr>
                <a:spLocks noChangeArrowheads="1"/>
              </p:cNvSpPr>
              <p:nvPr/>
            </p:nvSpPr>
            <p:spPr bwMode="auto">
              <a:xfrm>
                <a:off x="348" y="1043"/>
                <a:ext cx="2267" cy="2267"/>
              </a:xfrm>
              <a:prstGeom prst="ellipse">
                <a:avLst/>
              </a:prstGeom>
              <a:solidFill>
                <a:srgbClr val="99CCFF"/>
              </a:solidFill>
              <a:ln w="9525">
                <a:solidFill>
                  <a:srgbClr val="000000"/>
                </a:solidFill>
                <a:round/>
              </a:ln>
            </p:spPr>
            <p:txBody>
              <a:bodyPr/>
              <a:lstStyle/>
              <a:p>
                <a:pPr>
                  <a:spcBef>
                    <a:spcPct val="50000"/>
                  </a:spcBef>
                  <a:buClr>
                    <a:schemeClr val="tx1"/>
                  </a:buClr>
                </a:pPr>
                <a:endParaRPr lang="zh-CN" altLang="en-US"/>
              </a:p>
            </p:txBody>
          </p:sp>
          <p:sp>
            <p:nvSpPr>
              <p:cNvPr id="25605" name="Oval 8"/>
              <p:cNvSpPr>
                <a:spLocks noChangeArrowheads="1"/>
              </p:cNvSpPr>
              <p:nvPr/>
            </p:nvSpPr>
            <p:spPr bwMode="auto">
              <a:xfrm>
                <a:off x="821" y="1564"/>
                <a:ext cx="1328" cy="1200"/>
              </a:xfrm>
              <a:prstGeom prst="ellipse">
                <a:avLst/>
              </a:prstGeom>
              <a:solidFill>
                <a:srgbClr val="CCFFCC"/>
              </a:solidFill>
              <a:ln w="38100">
                <a:solidFill>
                  <a:srgbClr val="000000"/>
                </a:solidFill>
                <a:round/>
              </a:ln>
            </p:spPr>
            <p:txBody>
              <a:bodyPr/>
              <a:lstStyle/>
              <a:p>
                <a:pPr>
                  <a:spcBef>
                    <a:spcPct val="50000"/>
                  </a:spcBef>
                  <a:buClr>
                    <a:schemeClr val="tx1"/>
                  </a:buClr>
                </a:pPr>
                <a:endParaRPr lang="zh-CN" altLang="en-US"/>
              </a:p>
            </p:txBody>
          </p:sp>
          <p:sp>
            <p:nvSpPr>
              <p:cNvPr id="25606" name="Oval 9"/>
              <p:cNvSpPr>
                <a:spLocks noChangeArrowheads="1"/>
              </p:cNvSpPr>
              <p:nvPr/>
            </p:nvSpPr>
            <p:spPr bwMode="auto">
              <a:xfrm>
                <a:off x="1222" y="1885"/>
                <a:ext cx="567" cy="567"/>
              </a:xfrm>
              <a:prstGeom prst="ellipse">
                <a:avLst/>
              </a:prstGeom>
              <a:solidFill>
                <a:srgbClr val="CCFFCC"/>
              </a:solidFill>
              <a:ln w="38100">
                <a:solidFill>
                  <a:srgbClr val="000000"/>
                </a:solidFill>
                <a:round/>
              </a:ln>
            </p:spPr>
            <p:txBody>
              <a:bodyPr/>
              <a:lstStyle/>
              <a:p>
                <a:pPr>
                  <a:spcBef>
                    <a:spcPct val="50000"/>
                  </a:spcBef>
                  <a:buClr>
                    <a:schemeClr val="tx1"/>
                  </a:buClr>
                </a:pPr>
                <a:endParaRPr lang="zh-CN" altLang="en-US"/>
              </a:p>
            </p:txBody>
          </p:sp>
          <p:sp>
            <p:nvSpPr>
              <p:cNvPr id="25607" name="Text Box 10"/>
              <p:cNvSpPr txBox="1">
                <a:spLocks noChangeArrowheads="1"/>
              </p:cNvSpPr>
              <p:nvPr/>
            </p:nvSpPr>
            <p:spPr bwMode="auto">
              <a:xfrm>
                <a:off x="1341" y="2049"/>
                <a:ext cx="40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裸机</a:t>
                </a:r>
              </a:p>
            </p:txBody>
          </p:sp>
          <p:sp>
            <p:nvSpPr>
              <p:cNvPr id="25608" name="Text Box 11"/>
              <p:cNvSpPr txBox="1">
                <a:spLocks noChangeArrowheads="1"/>
              </p:cNvSpPr>
              <p:nvPr/>
            </p:nvSpPr>
            <p:spPr bwMode="auto">
              <a:xfrm>
                <a:off x="1622" y="1682"/>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作</a:t>
                </a:r>
              </a:p>
            </p:txBody>
          </p:sp>
          <p:sp>
            <p:nvSpPr>
              <p:cNvPr id="25609" name="Text Box 12"/>
              <p:cNvSpPr txBox="1">
                <a:spLocks noChangeArrowheads="1"/>
              </p:cNvSpPr>
              <p:nvPr/>
            </p:nvSpPr>
            <p:spPr bwMode="auto">
              <a:xfrm>
                <a:off x="1662" y="2427"/>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系</a:t>
                </a:r>
              </a:p>
            </p:txBody>
          </p:sp>
          <p:sp>
            <p:nvSpPr>
              <p:cNvPr id="25610" name="Text Box 13"/>
              <p:cNvSpPr txBox="1">
                <a:spLocks noChangeArrowheads="1"/>
              </p:cNvSpPr>
              <p:nvPr/>
            </p:nvSpPr>
            <p:spPr bwMode="auto">
              <a:xfrm>
                <a:off x="1150" y="2436"/>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统</a:t>
                </a:r>
              </a:p>
            </p:txBody>
          </p:sp>
          <p:sp>
            <p:nvSpPr>
              <p:cNvPr id="25611" name="Text Box 14"/>
              <p:cNvSpPr txBox="1">
                <a:spLocks noChangeArrowheads="1"/>
              </p:cNvSpPr>
              <p:nvPr/>
            </p:nvSpPr>
            <p:spPr bwMode="auto">
              <a:xfrm>
                <a:off x="699" y="1442"/>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应</a:t>
                </a:r>
              </a:p>
            </p:txBody>
          </p:sp>
          <p:sp>
            <p:nvSpPr>
              <p:cNvPr id="25612" name="Text Box 15"/>
              <p:cNvSpPr txBox="1">
                <a:spLocks noChangeArrowheads="1"/>
              </p:cNvSpPr>
              <p:nvPr/>
            </p:nvSpPr>
            <p:spPr bwMode="auto">
              <a:xfrm>
                <a:off x="1604" y="1206"/>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程</a:t>
                </a:r>
              </a:p>
            </p:txBody>
          </p:sp>
          <p:sp>
            <p:nvSpPr>
              <p:cNvPr id="25613" name="Text Box 16"/>
              <p:cNvSpPr txBox="1">
                <a:spLocks noChangeArrowheads="1"/>
              </p:cNvSpPr>
              <p:nvPr/>
            </p:nvSpPr>
            <p:spPr bwMode="auto">
              <a:xfrm>
                <a:off x="2023" y="1498"/>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序</a:t>
                </a:r>
              </a:p>
            </p:txBody>
          </p:sp>
          <p:sp>
            <p:nvSpPr>
              <p:cNvPr id="25614" name="Text Box 17"/>
              <p:cNvSpPr txBox="1">
                <a:spLocks noChangeArrowheads="1"/>
              </p:cNvSpPr>
              <p:nvPr/>
            </p:nvSpPr>
            <p:spPr bwMode="auto">
              <a:xfrm>
                <a:off x="1139" y="1206"/>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用</a:t>
                </a:r>
              </a:p>
            </p:txBody>
          </p:sp>
          <p:sp>
            <p:nvSpPr>
              <p:cNvPr id="25615" name="Text Box 18"/>
              <p:cNvSpPr txBox="1">
                <a:spLocks noChangeArrowheads="1"/>
              </p:cNvSpPr>
              <p:nvPr/>
            </p:nvSpPr>
            <p:spPr bwMode="auto">
              <a:xfrm>
                <a:off x="2060" y="2595"/>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序</a:t>
                </a:r>
              </a:p>
            </p:txBody>
          </p:sp>
          <p:sp>
            <p:nvSpPr>
              <p:cNvPr id="25616" name="Text Box 19"/>
              <p:cNvSpPr txBox="1">
                <a:spLocks noChangeArrowheads="1"/>
              </p:cNvSpPr>
              <p:nvPr/>
            </p:nvSpPr>
            <p:spPr bwMode="auto">
              <a:xfrm>
                <a:off x="1650" y="2887"/>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程</a:t>
                </a:r>
              </a:p>
            </p:txBody>
          </p:sp>
          <p:sp>
            <p:nvSpPr>
              <p:cNvPr id="25617" name="Text Box 20"/>
              <p:cNvSpPr txBox="1">
                <a:spLocks noChangeArrowheads="1"/>
              </p:cNvSpPr>
              <p:nvPr/>
            </p:nvSpPr>
            <p:spPr bwMode="auto">
              <a:xfrm>
                <a:off x="746" y="2697"/>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用</a:t>
                </a:r>
              </a:p>
            </p:txBody>
          </p:sp>
          <p:sp>
            <p:nvSpPr>
              <p:cNvPr id="25618" name="Text Box 21"/>
              <p:cNvSpPr txBox="1">
                <a:spLocks noChangeArrowheads="1"/>
              </p:cNvSpPr>
              <p:nvPr/>
            </p:nvSpPr>
            <p:spPr bwMode="auto">
              <a:xfrm>
                <a:off x="1158" y="2880"/>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户</a:t>
                </a:r>
              </a:p>
            </p:txBody>
          </p:sp>
          <p:sp>
            <p:nvSpPr>
              <p:cNvPr id="25619" name="Text Box 22"/>
              <p:cNvSpPr txBox="1">
                <a:spLocks noChangeArrowheads="1"/>
              </p:cNvSpPr>
              <p:nvPr/>
            </p:nvSpPr>
            <p:spPr bwMode="auto">
              <a:xfrm>
                <a:off x="1129" y="1701"/>
                <a:ext cx="2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zh-CN" altLang="en-US" sz="1400">
                    <a:solidFill>
                      <a:srgbClr val="000000"/>
                    </a:solidFill>
                    <a:latin typeface="Times New Roman" panose="02020603050405020304" pitchFamily="18" charset="0"/>
                  </a:rPr>
                  <a:t>操</a:t>
                </a:r>
              </a:p>
            </p:txBody>
          </p:sp>
        </p:grpSp>
        <p:sp>
          <p:nvSpPr>
            <p:cNvPr id="25620" name="Rectangle 23"/>
            <p:cNvSpPr>
              <a:spLocks noChangeArrowheads="1"/>
            </p:cNvSpPr>
            <p:nvPr/>
          </p:nvSpPr>
          <p:spPr bwMode="auto">
            <a:xfrm>
              <a:off x="3463" y="3070"/>
              <a:ext cx="175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39725"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ct val="30000"/>
                </a:spcBef>
                <a:buClr>
                  <a:schemeClr val="tx1"/>
                </a:buClr>
              </a:pPr>
              <a:r>
                <a:rPr lang="zh-CN" altLang="en-US" sz="1600">
                  <a:latin typeface="Times New Roman" panose="02020603050405020304" pitchFamily="18" charset="0"/>
                </a:rPr>
                <a:t>计算机系统的组成</a:t>
              </a:r>
            </a:p>
          </p:txBody>
        </p:sp>
      </p:grpSp>
      <p:sp>
        <p:nvSpPr>
          <p:cNvPr id="761881" name="Rectangle 25"/>
          <p:cNvSpPr>
            <a:spLocks noChangeArrowheads="1"/>
          </p:cNvSpPr>
          <p:nvPr/>
        </p:nvSpPr>
        <p:spPr bwMode="auto">
          <a:xfrm>
            <a:off x="649288" y="604838"/>
            <a:ext cx="4459287"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a:lnSpc>
                <a:spcPct val="120000"/>
              </a:lnSpc>
              <a:buClr>
                <a:schemeClr val="tx1"/>
              </a:buClr>
              <a:buFontTx/>
              <a:buNone/>
              <a:defRPr/>
            </a:pPr>
            <a:r>
              <a:rPr lang="en-US" altLang="zh-CN" sz="2800" b="1" dirty="0">
                <a:solidFill>
                  <a:srgbClr val="A50021"/>
                </a:solidFill>
                <a:latin typeface="Times New Roman" panose="02020603050405020304" pitchFamily="18" charset="0"/>
                <a:sym typeface="+mn-ea"/>
              </a:rPr>
              <a:t>(2) </a:t>
            </a:r>
            <a:r>
              <a:rPr lang="zh-CN" altLang="en-US" sz="2800" b="1" dirty="0">
                <a:solidFill>
                  <a:srgbClr val="A50021"/>
                </a:solidFill>
                <a:latin typeface="Times New Roman" panose="02020603050405020304" pitchFamily="18" charset="0"/>
                <a:sym typeface="+mn-ea"/>
              </a:rPr>
              <a:t>如何学习操作系统</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1881">
                                            <p:txEl>
                                              <p:pRg st="0" end="0"/>
                                            </p:txEl>
                                          </p:spTgt>
                                        </p:tgtEl>
                                        <p:attrNameLst>
                                          <p:attrName>style.visibility</p:attrName>
                                        </p:attrNameLst>
                                      </p:cBhvr>
                                      <p:to>
                                        <p:strVal val="visible"/>
                                      </p:to>
                                    </p:set>
                                    <p:anim calcmode="lin" valueType="num">
                                      <p:cBhvr additive="base">
                                        <p:cTn id="7" dur="1000" fill="hold"/>
                                        <p:tgtEl>
                                          <p:spTgt spid="761881">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6188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61858">
                                            <p:txEl>
                                              <p:pRg st="0" end="0"/>
                                            </p:txEl>
                                          </p:spTgt>
                                        </p:tgtEl>
                                        <p:attrNameLst>
                                          <p:attrName>style.visibility</p:attrName>
                                        </p:attrNameLst>
                                      </p:cBhvr>
                                      <p:to>
                                        <p:strVal val="visible"/>
                                      </p:to>
                                    </p:set>
                                    <p:anim calcmode="lin" valueType="num">
                                      <p:cBhvr additive="base">
                                        <p:cTn id="13" dur="500" fill="hold"/>
                                        <p:tgtEl>
                                          <p:spTgt spid="761858">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61858">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61858">
                                            <p:txEl>
                                              <p:pRg st="1" end="1"/>
                                            </p:txEl>
                                          </p:spTgt>
                                        </p:tgtEl>
                                        <p:attrNameLst>
                                          <p:attrName>style.visibility</p:attrName>
                                        </p:attrNameLst>
                                      </p:cBhvr>
                                      <p:to>
                                        <p:strVal val="visible"/>
                                      </p:to>
                                    </p:set>
                                    <p:anim calcmode="lin" valueType="num">
                                      <p:cBhvr additive="base">
                                        <p:cTn id="17" dur="500" fill="hold"/>
                                        <p:tgtEl>
                                          <p:spTgt spid="761858">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6185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61880"/>
                                        </p:tgtEl>
                                        <p:attrNameLst>
                                          <p:attrName>style.visibility</p:attrName>
                                        </p:attrNameLst>
                                      </p:cBhvr>
                                      <p:to>
                                        <p:strVal val="visible"/>
                                      </p:to>
                                    </p:set>
                                    <p:anim calcmode="lin" valueType="num">
                                      <p:cBhvr additive="base">
                                        <p:cTn id="23" dur="500" fill="hold"/>
                                        <p:tgtEl>
                                          <p:spTgt spid="761880"/>
                                        </p:tgtEl>
                                        <p:attrNameLst>
                                          <p:attrName>ppt_x</p:attrName>
                                        </p:attrNameLst>
                                      </p:cBhvr>
                                      <p:tavLst>
                                        <p:tav tm="0">
                                          <p:val>
                                            <p:strVal val="1+#ppt_w/2"/>
                                          </p:val>
                                        </p:tav>
                                        <p:tav tm="100000">
                                          <p:val>
                                            <p:strVal val="#ppt_x"/>
                                          </p:val>
                                        </p:tav>
                                      </p:tavLst>
                                    </p:anim>
                                    <p:anim calcmode="lin" valueType="num">
                                      <p:cBhvr additive="base">
                                        <p:cTn id="24" dur="500" fill="hold"/>
                                        <p:tgtEl>
                                          <p:spTgt spid="76188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61858">
                                            <p:txEl>
                                              <p:pRg st="2" end="2"/>
                                            </p:txEl>
                                          </p:spTgt>
                                        </p:tgtEl>
                                        <p:attrNameLst>
                                          <p:attrName>style.visibility</p:attrName>
                                        </p:attrNameLst>
                                      </p:cBhvr>
                                      <p:to>
                                        <p:strVal val="visible"/>
                                      </p:to>
                                    </p:set>
                                    <p:anim calcmode="lin" valueType="num">
                                      <p:cBhvr additive="base">
                                        <p:cTn id="29" dur="500" fill="hold"/>
                                        <p:tgtEl>
                                          <p:spTgt spid="761858">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61858">
                                            <p:txEl>
                                              <p:pRg st="2" end="2"/>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61858">
                                            <p:txEl>
                                              <p:pRg st="3" end="3"/>
                                            </p:txEl>
                                          </p:spTgt>
                                        </p:tgtEl>
                                        <p:attrNameLst>
                                          <p:attrName>style.visibility</p:attrName>
                                        </p:attrNameLst>
                                      </p:cBhvr>
                                      <p:to>
                                        <p:strVal val="visible"/>
                                      </p:to>
                                    </p:set>
                                    <p:anim calcmode="lin" valueType="num">
                                      <p:cBhvr additive="base">
                                        <p:cTn id="33" dur="500" fill="hold"/>
                                        <p:tgtEl>
                                          <p:spTgt spid="761858">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76185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61858">
                                            <p:txEl>
                                              <p:pRg st="4" end="4"/>
                                            </p:txEl>
                                          </p:spTgt>
                                        </p:tgtEl>
                                        <p:attrNameLst>
                                          <p:attrName>style.visibility</p:attrName>
                                        </p:attrNameLst>
                                      </p:cBhvr>
                                      <p:to>
                                        <p:strVal val="visible"/>
                                      </p:to>
                                    </p:set>
                                    <p:anim calcmode="lin" valueType="num">
                                      <p:cBhvr additive="base">
                                        <p:cTn id="39" dur="500" fill="hold"/>
                                        <p:tgtEl>
                                          <p:spTgt spid="761858">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61858">
                                            <p:txEl>
                                              <p:pRg st="4" end="4"/>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61858">
                                            <p:txEl>
                                              <p:pRg st="5" end="5"/>
                                            </p:txEl>
                                          </p:spTgt>
                                        </p:tgtEl>
                                        <p:attrNameLst>
                                          <p:attrName>style.visibility</p:attrName>
                                        </p:attrNameLst>
                                      </p:cBhvr>
                                      <p:to>
                                        <p:strVal val="visible"/>
                                      </p:to>
                                    </p:set>
                                    <p:anim calcmode="lin" valueType="num">
                                      <p:cBhvr additive="base">
                                        <p:cTn id="43" dur="500" fill="hold"/>
                                        <p:tgtEl>
                                          <p:spTgt spid="761858">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6185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761858">
                                            <p:txEl>
                                              <p:pRg st="6" end="6"/>
                                            </p:txEl>
                                          </p:spTgt>
                                        </p:tgtEl>
                                        <p:attrNameLst>
                                          <p:attrName>style.visibility</p:attrName>
                                        </p:attrNameLst>
                                      </p:cBhvr>
                                      <p:to>
                                        <p:strVal val="visible"/>
                                      </p:to>
                                    </p:set>
                                    <p:anim calcmode="lin" valueType="num">
                                      <p:cBhvr additive="base">
                                        <p:cTn id="49" dur="500" fill="hold"/>
                                        <p:tgtEl>
                                          <p:spTgt spid="761858">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6185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61858">
                                            <p:txEl>
                                              <p:pRg st="7" end="7"/>
                                            </p:txEl>
                                          </p:spTgt>
                                        </p:tgtEl>
                                        <p:attrNameLst>
                                          <p:attrName>style.visibility</p:attrName>
                                        </p:attrNameLst>
                                      </p:cBhvr>
                                      <p:to>
                                        <p:strVal val="visible"/>
                                      </p:to>
                                    </p:set>
                                    <p:anim calcmode="lin" valueType="num">
                                      <p:cBhvr additive="base">
                                        <p:cTn id="55" dur="500" fill="hold"/>
                                        <p:tgtEl>
                                          <p:spTgt spid="761858">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61858">
                                            <p:txEl>
                                              <p:pRg st="7" end="7"/>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61858">
                                            <p:txEl>
                                              <p:pRg st="8" end="8"/>
                                            </p:txEl>
                                          </p:spTgt>
                                        </p:tgtEl>
                                        <p:attrNameLst>
                                          <p:attrName>style.visibility</p:attrName>
                                        </p:attrNameLst>
                                      </p:cBhvr>
                                      <p:to>
                                        <p:strVal val="visible"/>
                                      </p:to>
                                    </p:set>
                                    <p:anim calcmode="lin" valueType="num">
                                      <p:cBhvr additive="base">
                                        <p:cTn id="59" dur="500" fill="hold"/>
                                        <p:tgtEl>
                                          <p:spTgt spid="761858">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6185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81"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468313" y="333375"/>
            <a:ext cx="8229600" cy="927100"/>
          </a:xfrm>
        </p:spPr>
        <p:txBody>
          <a:bodyPr/>
          <a:lstStyle/>
          <a:p>
            <a:pPr eaLnBrk="1" hangingPunct="1"/>
            <a:r>
              <a:rPr lang="en-US" altLang="zh-CN" sz="4400" smtClean="0"/>
              <a:t>第一章 </a:t>
            </a:r>
            <a:r>
              <a:rPr lang="zh-CN" altLang="en-US" sz="4400" smtClean="0"/>
              <a:t>操作系统引论</a:t>
            </a:r>
            <a:r>
              <a:rPr lang="zh-CN" altLang="en-US" sz="4100" smtClean="0"/>
              <a:t>目录</a:t>
            </a:r>
          </a:p>
        </p:txBody>
      </p:sp>
      <p:grpSp>
        <p:nvGrpSpPr>
          <p:cNvPr id="27650" name="Group 3"/>
          <p:cNvGrpSpPr/>
          <p:nvPr/>
        </p:nvGrpSpPr>
        <p:grpSpPr bwMode="auto">
          <a:xfrm>
            <a:off x="1884363" y="1700213"/>
            <a:ext cx="6008687" cy="593725"/>
            <a:chOff x="0" y="0"/>
            <a:chExt cx="4224" cy="374"/>
          </a:xfrm>
        </p:grpSpPr>
        <p:sp>
          <p:nvSpPr>
            <p:cNvPr id="27651" name="AutoShape 4"/>
            <p:cNvSpPr>
              <a:spLocks noChangeArrowheads="1"/>
            </p:cNvSpPr>
            <p:nvPr/>
          </p:nvSpPr>
          <p:spPr bwMode="auto">
            <a:xfrm>
              <a:off x="0" y="0"/>
              <a:ext cx="4224" cy="374"/>
            </a:xfrm>
            <a:prstGeom prst="roundRect">
              <a:avLst>
                <a:gd name="adj" fmla="val 16667"/>
              </a:avLst>
            </a:prstGeom>
            <a:solidFill>
              <a:schemeClr val="hlink"/>
            </a:solidFill>
            <a:ln w="28575">
              <a:solidFill>
                <a:srgbClr val="FCFCFC"/>
              </a:solidFill>
              <a:round/>
            </a:ln>
            <a:effectLst>
              <a:outerShdw dist="35921" dir="2700000" algn="ctr" rotWithShape="0">
                <a:srgbClr val="001D3A">
                  <a:alpha val="50000"/>
                </a:srgbClr>
              </a:outerShdw>
            </a:effectLst>
          </p:spPr>
          <p:txBody>
            <a:bodyPr wrap="none" anchor="ctr"/>
            <a:lstStyle/>
            <a:p>
              <a:pPr>
                <a:spcBef>
                  <a:spcPct val="50000"/>
                </a:spcBef>
                <a:buClr>
                  <a:schemeClr val="tx1"/>
                </a:buClr>
              </a:pPr>
              <a:endParaRPr lang="zh-CN" altLang="en-US" b="1"/>
            </a:p>
          </p:txBody>
        </p:sp>
        <p:sp>
          <p:nvSpPr>
            <p:cNvPr id="27652" name="Text Box 13"/>
            <p:cNvSpPr txBox="1">
              <a:spLocks noChangeArrowheads="1"/>
            </p:cNvSpPr>
            <p:nvPr/>
          </p:nvSpPr>
          <p:spPr bwMode="auto">
            <a:xfrm>
              <a:off x="543" y="46"/>
              <a:ext cx="3166" cy="291"/>
            </a:xfrm>
            <a:prstGeom prst="rect">
              <a:avLst/>
            </a:prstGeom>
            <a:noFill/>
            <a:ln>
              <a:noFill/>
            </a:ln>
            <a:effectLst>
              <a:outerShdw dist="17961"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508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b="1"/>
                <a:t>1. </a:t>
              </a:r>
              <a:r>
                <a:rPr lang="zh-CN" altLang="en-US" b="1"/>
                <a:t>什么是操作系统</a:t>
              </a:r>
            </a:p>
          </p:txBody>
        </p:sp>
      </p:grpSp>
      <p:grpSp>
        <p:nvGrpSpPr>
          <p:cNvPr id="27653" name="Group 6"/>
          <p:cNvGrpSpPr/>
          <p:nvPr/>
        </p:nvGrpSpPr>
        <p:grpSpPr bwMode="auto">
          <a:xfrm>
            <a:off x="1884363" y="2420938"/>
            <a:ext cx="6008687" cy="593725"/>
            <a:chOff x="0" y="0"/>
            <a:chExt cx="4224" cy="374"/>
          </a:xfrm>
        </p:grpSpPr>
        <p:sp>
          <p:nvSpPr>
            <p:cNvPr id="27654" name="AutoShape 3"/>
            <p:cNvSpPr>
              <a:spLocks noChangeArrowheads="1"/>
            </p:cNvSpPr>
            <p:nvPr/>
          </p:nvSpPr>
          <p:spPr bwMode="auto">
            <a:xfrm>
              <a:off x="0" y="0"/>
              <a:ext cx="4224" cy="374"/>
            </a:xfrm>
            <a:prstGeom prst="roundRect">
              <a:avLst>
                <a:gd name="adj" fmla="val 16667"/>
              </a:avLst>
            </a:prstGeom>
            <a:solidFill>
              <a:schemeClr val="accent1"/>
            </a:solidFill>
            <a:ln w="28575">
              <a:solidFill>
                <a:srgbClr val="FCFCFC"/>
              </a:solidFill>
              <a:round/>
            </a:ln>
            <a:effectLst>
              <a:outerShdw dist="35921" dir="2700000" algn="ctr" rotWithShape="0">
                <a:srgbClr val="001D3A">
                  <a:alpha val="50000"/>
                </a:srgbClr>
              </a:outerShdw>
            </a:effectLst>
          </p:spPr>
          <p:txBody>
            <a:bodyPr wrap="none" anchor="ctr"/>
            <a:lstStyle/>
            <a:p>
              <a:pPr>
                <a:spcBef>
                  <a:spcPct val="50000"/>
                </a:spcBef>
                <a:buClr>
                  <a:schemeClr val="tx1"/>
                </a:buClr>
              </a:pPr>
              <a:endParaRPr lang="zh-CN" altLang="en-US" b="1"/>
            </a:p>
          </p:txBody>
        </p:sp>
        <p:sp>
          <p:nvSpPr>
            <p:cNvPr id="27655" name="Text Box 25"/>
            <p:cNvSpPr txBox="1">
              <a:spLocks noChangeArrowheads="1"/>
            </p:cNvSpPr>
            <p:nvPr/>
          </p:nvSpPr>
          <p:spPr bwMode="auto">
            <a:xfrm>
              <a:off x="548" y="49"/>
              <a:ext cx="3518" cy="288"/>
            </a:xfrm>
            <a:prstGeom prst="rect">
              <a:avLst/>
            </a:prstGeom>
            <a:noFill/>
            <a:ln>
              <a:noFill/>
            </a:ln>
            <a:effectLst>
              <a:outerShdw dist="17961"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508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b="1"/>
                <a:t>2. </a:t>
              </a:r>
              <a:r>
                <a:rPr lang="zh-CN" altLang="en-US" b="1"/>
                <a:t>操作系统的发展过程及分类</a:t>
              </a:r>
              <a:r>
                <a:rPr lang="zh-CN" altLang="en-US" b="1">
                  <a:solidFill>
                    <a:schemeClr val="bg1"/>
                  </a:solidFill>
                </a:rPr>
                <a:t>    </a:t>
              </a:r>
            </a:p>
          </p:txBody>
        </p:sp>
      </p:grpSp>
      <p:grpSp>
        <p:nvGrpSpPr>
          <p:cNvPr id="27656" name="Group 9"/>
          <p:cNvGrpSpPr/>
          <p:nvPr/>
        </p:nvGrpSpPr>
        <p:grpSpPr bwMode="auto">
          <a:xfrm>
            <a:off x="1916113" y="3141663"/>
            <a:ext cx="6008687" cy="593725"/>
            <a:chOff x="0" y="0"/>
            <a:chExt cx="4224" cy="374"/>
          </a:xfrm>
        </p:grpSpPr>
        <p:sp>
          <p:nvSpPr>
            <p:cNvPr id="27657" name="AutoShape 14"/>
            <p:cNvSpPr>
              <a:spLocks noChangeArrowheads="1"/>
            </p:cNvSpPr>
            <p:nvPr/>
          </p:nvSpPr>
          <p:spPr bwMode="auto">
            <a:xfrm>
              <a:off x="0" y="0"/>
              <a:ext cx="4224" cy="374"/>
            </a:xfrm>
            <a:prstGeom prst="roundRect">
              <a:avLst>
                <a:gd name="adj" fmla="val 16667"/>
              </a:avLst>
            </a:prstGeom>
            <a:solidFill>
              <a:schemeClr val="hlink"/>
            </a:solidFill>
            <a:ln w="28575">
              <a:solidFill>
                <a:srgbClr val="FCFCFC"/>
              </a:solidFill>
              <a:round/>
            </a:ln>
            <a:effectLst>
              <a:outerShdw dist="35921" dir="2700000" algn="ctr" rotWithShape="0">
                <a:srgbClr val="001D3A">
                  <a:alpha val="50000"/>
                </a:srgbClr>
              </a:outerShdw>
            </a:effectLst>
          </p:spPr>
          <p:txBody>
            <a:bodyPr wrap="none" anchor="ctr"/>
            <a:lstStyle/>
            <a:p>
              <a:pPr>
                <a:spcBef>
                  <a:spcPct val="50000"/>
                </a:spcBef>
                <a:buClr>
                  <a:schemeClr val="tx1"/>
                </a:buClr>
              </a:pPr>
              <a:endParaRPr lang="zh-CN" altLang="en-US" b="1"/>
            </a:p>
          </p:txBody>
        </p:sp>
        <p:sp>
          <p:nvSpPr>
            <p:cNvPr id="27658" name="Text Box 26"/>
            <p:cNvSpPr txBox="1">
              <a:spLocks noChangeArrowheads="1"/>
            </p:cNvSpPr>
            <p:nvPr/>
          </p:nvSpPr>
          <p:spPr bwMode="auto">
            <a:xfrm>
              <a:off x="520" y="66"/>
              <a:ext cx="3321" cy="291"/>
            </a:xfrm>
            <a:prstGeom prst="rect">
              <a:avLst/>
            </a:prstGeom>
            <a:noFill/>
            <a:ln>
              <a:noFill/>
            </a:ln>
            <a:effectLst>
              <a:outerShdw dist="17961"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508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b="1"/>
                <a:t>3. </a:t>
              </a:r>
              <a:r>
                <a:rPr lang="zh-CN" altLang="en-US" b="1"/>
                <a:t>操作系统的特征和功能</a:t>
              </a:r>
            </a:p>
          </p:txBody>
        </p:sp>
      </p:grpSp>
      <p:grpSp>
        <p:nvGrpSpPr>
          <p:cNvPr id="27659" name="Group 12"/>
          <p:cNvGrpSpPr/>
          <p:nvPr/>
        </p:nvGrpSpPr>
        <p:grpSpPr bwMode="auto">
          <a:xfrm>
            <a:off x="1947863" y="3860800"/>
            <a:ext cx="6008687" cy="593725"/>
            <a:chOff x="0" y="0"/>
            <a:chExt cx="4224" cy="374"/>
          </a:xfrm>
        </p:grpSpPr>
        <p:sp>
          <p:nvSpPr>
            <p:cNvPr id="27660" name="AutoShape 15"/>
            <p:cNvSpPr>
              <a:spLocks noChangeArrowheads="1"/>
            </p:cNvSpPr>
            <p:nvPr/>
          </p:nvSpPr>
          <p:spPr bwMode="auto">
            <a:xfrm>
              <a:off x="0" y="0"/>
              <a:ext cx="4224" cy="374"/>
            </a:xfrm>
            <a:prstGeom prst="roundRect">
              <a:avLst>
                <a:gd name="adj" fmla="val 16667"/>
              </a:avLst>
            </a:prstGeom>
            <a:solidFill>
              <a:schemeClr val="accent1"/>
            </a:solidFill>
            <a:ln w="28575">
              <a:solidFill>
                <a:srgbClr val="FCFCFC"/>
              </a:solidFill>
              <a:round/>
            </a:ln>
            <a:effectLst>
              <a:outerShdw dist="35921" dir="2700000" algn="ctr" rotWithShape="0">
                <a:srgbClr val="001D3A">
                  <a:alpha val="50000"/>
                </a:srgbClr>
              </a:outerShdw>
            </a:effectLst>
          </p:spPr>
          <p:txBody>
            <a:bodyPr wrap="none" anchor="ctr"/>
            <a:lstStyle/>
            <a:p>
              <a:pPr>
                <a:spcBef>
                  <a:spcPct val="50000"/>
                </a:spcBef>
                <a:buClr>
                  <a:schemeClr val="tx1"/>
                </a:buClr>
              </a:pPr>
              <a:endParaRPr lang="zh-CN" altLang="en-US" b="1"/>
            </a:p>
          </p:txBody>
        </p:sp>
        <p:sp>
          <p:nvSpPr>
            <p:cNvPr id="27661" name="Text Box 27"/>
            <p:cNvSpPr txBox="1">
              <a:spLocks noChangeArrowheads="1"/>
            </p:cNvSpPr>
            <p:nvPr/>
          </p:nvSpPr>
          <p:spPr bwMode="auto">
            <a:xfrm>
              <a:off x="520" y="64"/>
              <a:ext cx="3501" cy="291"/>
            </a:xfrm>
            <a:prstGeom prst="rect">
              <a:avLst/>
            </a:prstGeom>
            <a:noFill/>
            <a:ln>
              <a:noFill/>
            </a:ln>
            <a:effectLst>
              <a:outerShdw dist="17961"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508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b="1"/>
                <a:t>4.</a:t>
              </a:r>
              <a:r>
                <a:rPr lang="zh-CN" altLang="en-US" b="1"/>
                <a:t>操作系统用户接口</a:t>
              </a:r>
            </a:p>
          </p:txBody>
        </p:sp>
      </p:grpSp>
      <p:grpSp>
        <p:nvGrpSpPr>
          <p:cNvPr id="27662" name="Group 15"/>
          <p:cNvGrpSpPr/>
          <p:nvPr/>
        </p:nvGrpSpPr>
        <p:grpSpPr bwMode="auto">
          <a:xfrm>
            <a:off x="1947863" y="4581525"/>
            <a:ext cx="6008687" cy="593725"/>
            <a:chOff x="0" y="0"/>
            <a:chExt cx="4224" cy="374"/>
          </a:xfrm>
        </p:grpSpPr>
        <p:sp>
          <p:nvSpPr>
            <p:cNvPr id="27663" name="AutoShape 24"/>
            <p:cNvSpPr>
              <a:spLocks noChangeArrowheads="1"/>
            </p:cNvSpPr>
            <p:nvPr/>
          </p:nvSpPr>
          <p:spPr bwMode="auto">
            <a:xfrm>
              <a:off x="0" y="0"/>
              <a:ext cx="4224" cy="374"/>
            </a:xfrm>
            <a:prstGeom prst="roundRect">
              <a:avLst>
                <a:gd name="adj" fmla="val 16667"/>
              </a:avLst>
            </a:prstGeom>
            <a:solidFill>
              <a:schemeClr val="hlink"/>
            </a:solidFill>
            <a:ln w="28575">
              <a:solidFill>
                <a:srgbClr val="FCFCFC"/>
              </a:solidFill>
              <a:round/>
            </a:ln>
            <a:effectLst>
              <a:outerShdw dist="35921" dir="2700000" algn="ctr" rotWithShape="0">
                <a:srgbClr val="001D3A">
                  <a:alpha val="50000"/>
                </a:srgbClr>
              </a:outerShdw>
            </a:effectLst>
          </p:spPr>
          <p:txBody>
            <a:bodyPr wrap="none" anchor="ctr"/>
            <a:lstStyle/>
            <a:p>
              <a:pPr>
                <a:spcBef>
                  <a:spcPct val="50000"/>
                </a:spcBef>
                <a:buClr>
                  <a:schemeClr val="tx1"/>
                </a:buClr>
              </a:pPr>
              <a:endParaRPr lang="zh-CN" altLang="en-US" b="1"/>
            </a:p>
          </p:txBody>
        </p:sp>
        <p:sp>
          <p:nvSpPr>
            <p:cNvPr id="27664" name="Text Box 28"/>
            <p:cNvSpPr txBox="1">
              <a:spLocks noChangeArrowheads="1"/>
            </p:cNvSpPr>
            <p:nvPr/>
          </p:nvSpPr>
          <p:spPr bwMode="auto">
            <a:xfrm>
              <a:off x="525" y="60"/>
              <a:ext cx="3167" cy="288"/>
            </a:xfrm>
            <a:prstGeom prst="rect">
              <a:avLst/>
            </a:prstGeom>
            <a:noFill/>
            <a:ln>
              <a:noFill/>
            </a:ln>
            <a:effectLst>
              <a:outerShdw dist="17961"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508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b="1"/>
                <a:t>5. </a:t>
              </a:r>
              <a:r>
                <a:rPr lang="zh-CN" altLang="en-US" b="1"/>
                <a:t>操作系统内核结构</a:t>
              </a:r>
            </a:p>
          </p:txBody>
        </p:sp>
      </p:grpSp>
      <p:grpSp>
        <p:nvGrpSpPr>
          <p:cNvPr id="27665" name="Group 21"/>
          <p:cNvGrpSpPr/>
          <p:nvPr/>
        </p:nvGrpSpPr>
        <p:grpSpPr bwMode="auto">
          <a:xfrm flipV="1">
            <a:off x="7524750" y="2781300"/>
            <a:ext cx="187325" cy="601663"/>
            <a:chOff x="0" y="0"/>
            <a:chExt cx="130" cy="418"/>
          </a:xfrm>
        </p:grpSpPr>
        <p:sp>
          <p:nvSpPr>
            <p:cNvPr id="27666" name="Oval 6"/>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rot="10800000" wrap="none" anchor="ctr"/>
            <a:lstStyle/>
            <a:p>
              <a:pPr>
                <a:spcBef>
                  <a:spcPct val="50000"/>
                </a:spcBef>
                <a:buClr>
                  <a:schemeClr val="tx1"/>
                </a:buClr>
              </a:pPr>
              <a:endParaRPr lang="zh-CN" altLang="en-US" b="1"/>
            </a:p>
          </p:txBody>
        </p:sp>
        <p:sp>
          <p:nvSpPr>
            <p:cNvPr id="27667" name="Oval 7"/>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rot="10800000" wrap="none" anchor="ctr"/>
            <a:lstStyle/>
            <a:p>
              <a:pPr>
                <a:spcBef>
                  <a:spcPct val="50000"/>
                </a:spcBef>
                <a:buClr>
                  <a:schemeClr val="tx1"/>
                </a:buClr>
              </a:pPr>
              <a:endParaRPr lang="zh-CN" altLang="en-US" b="1"/>
            </a:p>
          </p:txBody>
        </p:sp>
        <p:sp>
          <p:nvSpPr>
            <p:cNvPr id="27668" name="AutoShape 8"/>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EAEAEA"/>
                </a:gs>
                <a:gs pos="100000">
                  <a:srgbClr val="B2B2B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rot="10800000" wrap="none" anchor="ctr"/>
            <a:lstStyle/>
            <a:p>
              <a:pPr>
                <a:spcBef>
                  <a:spcPct val="50000"/>
                </a:spcBef>
                <a:buClr>
                  <a:schemeClr val="tx1"/>
                </a:buClr>
              </a:pPr>
              <a:endParaRPr lang="zh-CN" altLang="en-US" b="1"/>
            </a:p>
          </p:txBody>
        </p:sp>
      </p:grpSp>
      <p:grpSp>
        <p:nvGrpSpPr>
          <p:cNvPr id="27669" name="Group 25"/>
          <p:cNvGrpSpPr/>
          <p:nvPr/>
        </p:nvGrpSpPr>
        <p:grpSpPr bwMode="auto">
          <a:xfrm>
            <a:off x="7524750" y="4221163"/>
            <a:ext cx="187325" cy="601662"/>
            <a:chOff x="0" y="0"/>
            <a:chExt cx="130" cy="418"/>
          </a:xfrm>
        </p:grpSpPr>
        <p:sp>
          <p:nvSpPr>
            <p:cNvPr id="27670" name="Oval 17"/>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wrap="none" anchor="ctr"/>
            <a:lstStyle/>
            <a:p>
              <a:pPr>
                <a:spcBef>
                  <a:spcPct val="50000"/>
                </a:spcBef>
                <a:buClr>
                  <a:schemeClr val="tx1"/>
                </a:buClr>
              </a:pPr>
              <a:endParaRPr lang="zh-CN" altLang="en-US" b="1"/>
            </a:p>
          </p:txBody>
        </p:sp>
        <p:sp>
          <p:nvSpPr>
            <p:cNvPr id="27671" name="Oval 18"/>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wrap="none" anchor="ctr"/>
            <a:lstStyle/>
            <a:p>
              <a:pPr>
                <a:spcBef>
                  <a:spcPct val="50000"/>
                </a:spcBef>
                <a:buClr>
                  <a:schemeClr val="tx1"/>
                </a:buClr>
              </a:pPr>
              <a:endParaRPr lang="zh-CN" altLang="en-US" b="1"/>
            </a:p>
          </p:txBody>
        </p:sp>
        <p:sp>
          <p:nvSpPr>
            <p:cNvPr id="27672" name="AutoShape 19"/>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EAEAEA"/>
                </a:gs>
                <a:gs pos="100000">
                  <a:srgbClr val="B2B2B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spcBef>
                  <a:spcPct val="50000"/>
                </a:spcBef>
                <a:buClr>
                  <a:schemeClr val="tx1"/>
                </a:buClr>
              </a:pPr>
              <a:endParaRPr lang="zh-CN" altLang="en-US" b="1"/>
            </a:p>
          </p:txBody>
        </p:sp>
      </p:grpSp>
      <p:grpSp>
        <p:nvGrpSpPr>
          <p:cNvPr id="27673" name="Group 29"/>
          <p:cNvGrpSpPr/>
          <p:nvPr/>
        </p:nvGrpSpPr>
        <p:grpSpPr bwMode="auto">
          <a:xfrm>
            <a:off x="2132013" y="2066925"/>
            <a:ext cx="187325" cy="601663"/>
            <a:chOff x="0" y="0"/>
            <a:chExt cx="130" cy="418"/>
          </a:xfrm>
        </p:grpSpPr>
        <p:sp>
          <p:nvSpPr>
            <p:cNvPr id="27674" name="Oval 10"/>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wrap="none" anchor="ctr"/>
            <a:lstStyle/>
            <a:p>
              <a:pPr>
                <a:spcBef>
                  <a:spcPct val="50000"/>
                </a:spcBef>
                <a:buClr>
                  <a:schemeClr val="tx1"/>
                </a:buClr>
              </a:pPr>
              <a:endParaRPr lang="zh-CN" altLang="en-US" b="1"/>
            </a:p>
          </p:txBody>
        </p:sp>
        <p:sp>
          <p:nvSpPr>
            <p:cNvPr id="27675" name="Oval 11"/>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wrap="none" anchor="ctr"/>
            <a:lstStyle/>
            <a:p>
              <a:pPr>
                <a:spcBef>
                  <a:spcPct val="50000"/>
                </a:spcBef>
                <a:buClr>
                  <a:schemeClr val="tx1"/>
                </a:buClr>
              </a:pPr>
              <a:endParaRPr lang="zh-CN" altLang="en-US" b="1"/>
            </a:p>
          </p:txBody>
        </p:sp>
        <p:sp>
          <p:nvSpPr>
            <p:cNvPr id="27676" name="AutoShape 12"/>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FFFFFF"/>
                </a:gs>
                <a:gs pos="100000">
                  <a:srgbClr val="B2B2B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spcBef>
                  <a:spcPct val="50000"/>
                </a:spcBef>
                <a:buClr>
                  <a:schemeClr val="tx1"/>
                </a:buClr>
              </a:pPr>
              <a:endParaRPr lang="zh-CN" altLang="en-US" b="1"/>
            </a:p>
          </p:txBody>
        </p:sp>
      </p:grpSp>
      <p:grpSp>
        <p:nvGrpSpPr>
          <p:cNvPr id="27677" name="Group 33"/>
          <p:cNvGrpSpPr/>
          <p:nvPr/>
        </p:nvGrpSpPr>
        <p:grpSpPr bwMode="auto">
          <a:xfrm>
            <a:off x="2132013" y="3506788"/>
            <a:ext cx="187325" cy="601662"/>
            <a:chOff x="0" y="0"/>
            <a:chExt cx="130" cy="418"/>
          </a:xfrm>
        </p:grpSpPr>
        <p:sp>
          <p:nvSpPr>
            <p:cNvPr id="27678" name="Oval 21"/>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wrap="none" anchor="ctr"/>
            <a:lstStyle/>
            <a:p>
              <a:pPr>
                <a:spcBef>
                  <a:spcPct val="50000"/>
                </a:spcBef>
                <a:buClr>
                  <a:schemeClr val="tx1"/>
                </a:buClr>
              </a:pPr>
              <a:endParaRPr lang="zh-CN" altLang="en-US" b="1"/>
            </a:p>
          </p:txBody>
        </p:sp>
        <p:sp>
          <p:nvSpPr>
            <p:cNvPr id="27679" name="Oval 22"/>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wrap="none" anchor="ctr"/>
            <a:lstStyle/>
            <a:p>
              <a:pPr>
                <a:spcBef>
                  <a:spcPct val="50000"/>
                </a:spcBef>
                <a:buClr>
                  <a:schemeClr val="tx1"/>
                </a:buClr>
              </a:pPr>
              <a:endParaRPr lang="zh-CN" altLang="en-US" b="1"/>
            </a:p>
          </p:txBody>
        </p:sp>
        <p:sp>
          <p:nvSpPr>
            <p:cNvPr id="27680" name="AutoShape 23"/>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FFFFFF"/>
                </a:gs>
                <a:gs pos="100000">
                  <a:srgbClr val="B2B2B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spcBef>
                  <a:spcPct val="50000"/>
                </a:spcBef>
                <a:buClr>
                  <a:schemeClr val="tx1"/>
                </a:buClr>
              </a:pPr>
              <a:endParaRPr lang="zh-CN" altLang="en-US" b="1"/>
            </a:p>
          </p:txBody>
        </p:sp>
      </p:grpSp>
      <p:grpSp>
        <p:nvGrpSpPr>
          <p:cNvPr id="27681" name="Group 41"/>
          <p:cNvGrpSpPr/>
          <p:nvPr/>
        </p:nvGrpSpPr>
        <p:grpSpPr bwMode="auto">
          <a:xfrm>
            <a:off x="1947863" y="5300663"/>
            <a:ext cx="6008687" cy="593725"/>
            <a:chOff x="0" y="0"/>
            <a:chExt cx="4224" cy="374"/>
          </a:xfrm>
        </p:grpSpPr>
        <p:sp>
          <p:nvSpPr>
            <p:cNvPr id="27682" name="AutoShape 29"/>
            <p:cNvSpPr>
              <a:spLocks noChangeArrowheads="1"/>
            </p:cNvSpPr>
            <p:nvPr/>
          </p:nvSpPr>
          <p:spPr bwMode="auto">
            <a:xfrm>
              <a:off x="0" y="0"/>
              <a:ext cx="4224" cy="374"/>
            </a:xfrm>
            <a:prstGeom prst="roundRect">
              <a:avLst>
                <a:gd name="adj" fmla="val 16667"/>
              </a:avLst>
            </a:prstGeom>
            <a:solidFill>
              <a:schemeClr val="accent1"/>
            </a:solidFill>
            <a:ln w="28575">
              <a:solidFill>
                <a:srgbClr val="FCFCFC"/>
              </a:solidFill>
              <a:round/>
            </a:ln>
            <a:effectLst>
              <a:outerShdw dist="35921" dir="2700000" algn="ctr" rotWithShape="0">
                <a:srgbClr val="001D3A">
                  <a:alpha val="50000"/>
                </a:srgbClr>
              </a:outerShdw>
            </a:effectLst>
          </p:spPr>
          <p:txBody>
            <a:bodyPr wrap="none" anchor="ctr"/>
            <a:lstStyle/>
            <a:p>
              <a:pPr>
                <a:spcBef>
                  <a:spcPct val="50000"/>
                </a:spcBef>
                <a:buClr>
                  <a:schemeClr val="tx1"/>
                </a:buClr>
              </a:pPr>
              <a:endParaRPr lang="zh-CN" altLang="en-US" b="1"/>
            </a:p>
          </p:txBody>
        </p:sp>
        <p:sp>
          <p:nvSpPr>
            <p:cNvPr id="27683" name="Text Box 30"/>
            <p:cNvSpPr txBox="1">
              <a:spLocks noChangeArrowheads="1"/>
            </p:cNvSpPr>
            <p:nvPr/>
          </p:nvSpPr>
          <p:spPr bwMode="auto">
            <a:xfrm>
              <a:off x="543" y="45"/>
              <a:ext cx="3166" cy="288"/>
            </a:xfrm>
            <a:prstGeom prst="rect">
              <a:avLst/>
            </a:prstGeom>
            <a:noFill/>
            <a:ln>
              <a:noFill/>
            </a:ln>
            <a:effectLst>
              <a:outerShdw dist="17961"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508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pPr>
              <a:r>
                <a:rPr lang="en-US" altLang="zh-CN" b="1"/>
                <a:t>6. </a:t>
              </a:r>
              <a:r>
                <a:rPr lang="zh-CN" altLang="en-US" b="1"/>
                <a:t>典型操作系统介绍    </a:t>
              </a:r>
            </a:p>
          </p:txBody>
        </p:sp>
      </p:grpSp>
      <p:grpSp>
        <p:nvGrpSpPr>
          <p:cNvPr id="27684" name="Group 44"/>
          <p:cNvGrpSpPr/>
          <p:nvPr/>
        </p:nvGrpSpPr>
        <p:grpSpPr bwMode="auto">
          <a:xfrm>
            <a:off x="2132013" y="4941888"/>
            <a:ext cx="187325" cy="601662"/>
            <a:chOff x="0" y="0"/>
            <a:chExt cx="130" cy="418"/>
          </a:xfrm>
        </p:grpSpPr>
        <p:sp>
          <p:nvSpPr>
            <p:cNvPr id="27685" name="Oval 36"/>
            <p:cNvSpPr>
              <a:spLocks noChangeArrowheads="1"/>
            </p:cNvSpPr>
            <p:nvPr/>
          </p:nvSpPr>
          <p:spPr bwMode="auto">
            <a:xfrm>
              <a:off x="0" y="0"/>
              <a:ext cx="126" cy="120"/>
            </a:xfrm>
            <a:prstGeom prst="ellipse">
              <a:avLst/>
            </a:prstGeom>
            <a:solidFill>
              <a:schemeClr val="bg1"/>
            </a:solidFill>
            <a:ln w="38100">
              <a:solidFill>
                <a:schemeClr val="bg2"/>
              </a:solidFill>
              <a:round/>
            </a:ln>
          </p:spPr>
          <p:txBody>
            <a:bodyPr wrap="none" anchor="ctr"/>
            <a:lstStyle/>
            <a:p>
              <a:pPr>
                <a:spcBef>
                  <a:spcPct val="50000"/>
                </a:spcBef>
                <a:buClr>
                  <a:schemeClr val="tx1"/>
                </a:buClr>
              </a:pPr>
              <a:endParaRPr lang="zh-CN" altLang="en-US" b="1"/>
            </a:p>
          </p:txBody>
        </p:sp>
        <p:sp>
          <p:nvSpPr>
            <p:cNvPr id="27686" name="Oval 37"/>
            <p:cNvSpPr>
              <a:spLocks noChangeArrowheads="1"/>
            </p:cNvSpPr>
            <p:nvPr/>
          </p:nvSpPr>
          <p:spPr bwMode="auto">
            <a:xfrm>
              <a:off x="4" y="298"/>
              <a:ext cx="126" cy="120"/>
            </a:xfrm>
            <a:prstGeom prst="ellipse">
              <a:avLst/>
            </a:prstGeom>
            <a:solidFill>
              <a:schemeClr val="bg1"/>
            </a:solidFill>
            <a:ln w="38100">
              <a:solidFill>
                <a:schemeClr val="bg2"/>
              </a:solidFill>
              <a:round/>
            </a:ln>
          </p:spPr>
          <p:txBody>
            <a:bodyPr wrap="none" anchor="ctr"/>
            <a:lstStyle/>
            <a:p>
              <a:pPr>
                <a:spcBef>
                  <a:spcPct val="50000"/>
                </a:spcBef>
                <a:buClr>
                  <a:schemeClr val="tx1"/>
                </a:buClr>
              </a:pPr>
              <a:endParaRPr lang="zh-CN" altLang="en-US" b="1"/>
            </a:p>
          </p:txBody>
        </p:sp>
        <p:sp>
          <p:nvSpPr>
            <p:cNvPr id="27687" name="AutoShape 38"/>
            <p:cNvSpPr>
              <a:spLocks noChangeArrowheads="1"/>
            </p:cNvSpPr>
            <p:nvPr/>
          </p:nvSpPr>
          <p:spPr bwMode="auto">
            <a:xfrm>
              <a:off x="36" y="72"/>
              <a:ext cx="62" cy="300"/>
            </a:xfrm>
            <a:prstGeom prst="roundRect">
              <a:avLst>
                <a:gd name="adj" fmla="val 50000"/>
              </a:avLst>
            </a:prstGeom>
            <a:gradFill rotWithShape="1">
              <a:gsLst>
                <a:gs pos="0">
                  <a:srgbClr val="B2B2B2"/>
                </a:gs>
                <a:gs pos="50000">
                  <a:srgbClr val="FFFFFF"/>
                </a:gs>
                <a:gs pos="100000">
                  <a:srgbClr val="B2B2B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spcBef>
                  <a:spcPct val="50000"/>
                </a:spcBef>
                <a:buClr>
                  <a:schemeClr val="tx1"/>
                </a:buClr>
              </a:pPr>
              <a:endParaRPr lang="zh-CN" altLang="en-US" b="1"/>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ppt_x</p:attrName>
                                        </p:attrNameLst>
                                      </p:cBhvr>
                                      <p:tavLst>
                                        <p:tav tm="0">
                                          <p:val>
                                            <p:strVal val="#ppt_x-.2"/>
                                          </p:val>
                                        </p:tav>
                                        <p:tav tm="100000">
                                          <p:val>
                                            <p:strVal val="#ppt_x"/>
                                          </p:val>
                                        </p:tav>
                                      </p:tavLst>
                                    </p:anim>
                                    <p:anim calcmode="lin" valueType="num">
                                      <p:cBhvr>
                                        <p:cTn id="8" dur="500" fill="hold"/>
                                        <p:tgtEl>
                                          <p:spTgt spid="8194"/>
                                        </p:tgtEl>
                                        <p:attrNameLst>
                                          <p:attrName>ppt_y</p:attrName>
                                        </p:attrNameLst>
                                      </p:cBhvr>
                                      <p:tavLst>
                                        <p:tav tm="0">
                                          <p:val>
                                            <p:strVal val="#ppt_y"/>
                                          </p:val>
                                        </p:tav>
                                        <p:tav tm="100000">
                                          <p:val>
                                            <p:strVal val="#ppt_y"/>
                                          </p:val>
                                        </p:tav>
                                      </p:tavLst>
                                    </p:anim>
                                    <p:animEffect transition="in" filter="wipe(right)" prLst="gradientSize: 0.1">
                                      <p:cBhvr>
                                        <p:cTn id="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3059113" y="1989138"/>
            <a:ext cx="5400675"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200">
                <a:latin typeface="黑体" panose="02010609060101010101" pitchFamily="49" charset="-122"/>
                <a:ea typeface="黑体" panose="02010609060101010101" pitchFamily="49" charset="-122"/>
              </a:rPr>
              <a:t>中央处理机（</a:t>
            </a:r>
            <a:r>
              <a:rPr lang="en-US" altLang="zh-CN" sz="2200">
                <a:latin typeface="黑体" panose="02010609060101010101" pitchFamily="49" charset="-122"/>
                <a:ea typeface="黑体" panose="02010609060101010101" pitchFamily="49" charset="-122"/>
              </a:rPr>
              <a:t>CPU</a:t>
            </a:r>
            <a:r>
              <a:rPr lang="zh-CN" altLang="en-US" sz="2200">
                <a:latin typeface="黑体" panose="02010609060101010101" pitchFamily="49" charset="-122"/>
                <a:ea typeface="黑体" panose="02010609060101010101" pitchFamily="49" charset="-122"/>
              </a:rPr>
              <a:t>：运算器</a:t>
            </a:r>
            <a:r>
              <a:rPr lang="en-US" altLang="zh-CN" sz="2200">
                <a:latin typeface="黑体" panose="02010609060101010101" pitchFamily="49" charset="-122"/>
                <a:ea typeface="黑体" panose="02010609060101010101" pitchFamily="49" charset="-122"/>
              </a:rPr>
              <a:t>+</a:t>
            </a:r>
            <a:r>
              <a:rPr lang="zh-CN" altLang="en-US" sz="2200">
                <a:latin typeface="黑体" panose="02010609060101010101" pitchFamily="49" charset="-122"/>
                <a:ea typeface="黑体" panose="02010609060101010101" pitchFamily="49" charset="-122"/>
              </a:rPr>
              <a:t>控制器）、</a:t>
            </a:r>
          </a:p>
          <a:p>
            <a:r>
              <a:rPr lang="zh-CN" altLang="en-US" sz="2200">
                <a:latin typeface="黑体" panose="02010609060101010101" pitchFamily="49" charset="-122"/>
                <a:ea typeface="黑体" panose="02010609060101010101" pitchFamily="49" charset="-122"/>
              </a:rPr>
              <a:t>内存、外存、其他外部设备。</a:t>
            </a:r>
          </a:p>
        </p:txBody>
      </p:sp>
      <p:sp>
        <p:nvSpPr>
          <p:cNvPr id="33800" name="Rectangle 8"/>
          <p:cNvSpPr>
            <a:spLocks noChangeArrowheads="1"/>
          </p:cNvSpPr>
          <p:nvPr/>
        </p:nvSpPr>
        <p:spPr bwMode="auto">
          <a:xfrm>
            <a:off x="3563938" y="5330825"/>
            <a:ext cx="532923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200">
                <a:latin typeface="Times New Roman" panose="02020603050405020304" pitchFamily="18" charset="0"/>
                <a:ea typeface="黑体" panose="02010609060101010101" pitchFamily="49" charset="-122"/>
              </a:rPr>
              <a:t>为多种应用而编制的程序，</a:t>
            </a:r>
            <a:r>
              <a:rPr lang="zh-CN" altLang="en-US" sz="2200">
                <a:latin typeface="Times New Roman" panose="02020603050405020304" pitchFamily="18" charset="0"/>
              </a:rPr>
              <a:t>如：财务管理、电子商务、车票销售系统等</a:t>
            </a:r>
          </a:p>
        </p:txBody>
      </p:sp>
      <p:sp>
        <p:nvSpPr>
          <p:cNvPr id="33803" name="Rectangle 11"/>
          <p:cNvSpPr>
            <a:spLocks noChangeArrowheads="1"/>
          </p:cNvSpPr>
          <p:nvPr/>
        </p:nvSpPr>
        <p:spPr bwMode="auto">
          <a:xfrm>
            <a:off x="3779838" y="2925763"/>
            <a:ext cx="48593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200" b="1">
                <a:solidFill>
                  <a:srgbClr val="0000FF"/>
                </a:solidFill>
                <a:latin typeface="Times New Roman" panose="02020603050405020304" pitchFamily="18" charset="0"/>
                <a:ea typeface="黑体" panose="02010609060101010101" pitchFamily="49" charset="-122"/>
              </a:rPr>
              <a:t>操作系统</a:t>
            </a:r>
          </a:p>
          <a:p>
            <a:r>
              <a:rPr lang="zh-CN" altLang="en-US" sz="2200" b="1">
                <a:solidFill>
                  <a:srgbClr val="0000FF"/>
                </a:solidFill>
              </a:rPr>
              <a:t>语言处理系统</a:t>
            </a:r>
            <a:r>
              <a:rPr lang="zh-CN" altLang="en-US" sz="2200" b="1"/>
              <a:t>（</a:t>
            </a:r>
            <a:r>
              <a:rPr lang="zh-CN" altLang="en-US" sz="2200"/>
              <a:t>编译、汇编程序</a:t>
            </a:r>
            <a:r>
              <a:rPr lang="zh-CN" altLang="en-US"/>
              <a:t>）</a:t>
            </a:r>
          </a:p>
        </p:txBody>
      </p:sp>
      <p:sp>
        <p:nvSpPr>
          <p:cNvPr id="28676" name="Rectangle 2"/>
          <p:cNvSpPr>
            <a:spLocks noChangeArrowheads="1"/>
          </p:cNvSpPr>
          <p:nvPr/>
        </p:nvSpPr>
        <p:spPr bwMode="auto">
          <a:xfrm>
            <a:off x="323850" y="188913"/>
            <a:ext cx="8229600" cy="927100"/>
          </a:xfrm>
          <a:prstGeom prst="rect">
            <a:avLst/>
          </a:prstGeom>
          <a:noFill/>
          <a:ln>
            <a:noFill/>
          </a:ln>
          <a:effectLst>
            <a:outerShdw dist="35921" dir="2700000" algn="ctr" rotWithShape="0">
              <a:srgbClr val="FFFFFF">
                <a:alpha val="7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4000" b="1">
                <a:solidFill>
                  <a:schemeClr val="tx2"/>
                </a:solidFill>
              </a:rPr>
              <a:t>第一节：什么是操作系统</a:t>
            </a:r>
            <a:endParaRPr lang="en-US" altLang="zh-CN" sz="4000" b="1">
              <a:solidFill>
                <a:schemeClr val="tx2"/>
              </a:solidFill>
            </a:endParaRPr>
          </a:p>
        </p:txBody>
      </p:sp>
      <p:sp>
        <p:nvSpPr>
          <p:cNvPr id="28677" name="Rectangle 17"/>
          <p:cNvSpPr>
            <a:spLocks noChangeArrowheads="1"/>
          </p:cNvSpPr>
          <p:nvPr/>
        </p:nvSpPr>
        <p:spPr bwMode="auto">
          <a:xfrm>
            <a:off x="539750" y="981075"/>
            <a:ext cx="56483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r>
              <a:rPr lang="zh-CN" altLang="en-US" sz="3200" b="1">
                <a:solidFill>
                  <a:srgbClr val="0000FF"/>
                </a:solidFill>
              </a:rPr>
              <a:t>一</a:t>
            </a:r>
            <a:r>
              <a:rPr lang="en-US" altLang="zh-CN" sz="3200" b="1">
                <a:solidFill>
                  <a:srgbClr val="0000FF"/>
                </a:solidFill>
              </a:rPr>
              <a:t>. </a:t>
            </a:r>
            <a:r>
              <a:rPr lang="zh-CN" altLang="en-US" sz="3200" b="1">
                <a:solidFill>
                  <a:srgbClr val="0000FF"/>
                </a:solidFill>
              </a:rPr>
              <a:t>计算机系统</a:t>
            </a:r>
          </a:p>
        </p:txBody>
      </p:sp>
      <p:grpSp>
        <p:nvGrpSpPr>
          <p:cNvPr id="2" name="Group 19"/>
          <p:cNvGrpSpPr/>
          <p:nvPr/>
        </p:nvGrpSpPr>
        <p:grpSpPr bwMode="auto">
          <a:xfrm>
            <a:off x="34925" y="2205038"/>
            <a:ext cx="2592388" cy="2365375"/>
            <a:chOff x="158" y="1525"/>
            <a:chExt cx="1633" cy="1490"/>
          </a:xfrm>
        </p:grpSpPr>
        <p:sp>
          <p:nvSpPr>
            <p:cNvPr id="28679" name="Rectangle 3"/>
            <p:cNvSpPr>
              <a:spLocks noChangeArrowheads="1"/>
            </p:cNvSpPr>
            <p:nvPr/>
          </p:nvSpPr>
          <p:spPr bwMode="auto">
            <a:xfrm>
              <a:off x="158" y="2053"/>
              <a:ext cx="94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3200">
                  <a:ea typeface="黑体" panose="02010609060101010101" pitchFamily="49" charset="-122"/>
                </a:rPr>
                <a:t>计算机</a:t>
              </a:r>
            </a:p>
            <a:p>
              <a:pPr algn="ctr"/>
              <a:r>
                <a:rPr lang="zh-CN" altLang="en-US" sz="3200">
                  <a:ea typeface="黑体" panose="02010609060101010101" pitchFamily="49" charset="-122"/>
                </a:rPr>
                <a:t>系统</a:t>
              </a:r>
            </a:p>
          </p:txBody>
        </p:sp>
        <p:sp>
          <p:nvSpPr>
            <p:cNvPr id="28680" name="AutoShape 4"/>
            <p:cNvSpPr/>
            <p:nvPr/>
          </p:nvSpPr>
          <p:spPr bwMode="auto">
            <a:xfrm>
              <a:off x="1106" y="1629"/>
              <a:ext cx="146" cy="1238"/>
            </a:xfrm>
            <a:prstGeom prst="leftBrace">
              <a:avLst>
                <a:gd name="adj1" fmla="val 7054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115000"/>
                </a:lnSpc>
                <a:spcBef>
                  <a:spcPct val="20000"/>
                </a:spcBef>
              </a:pPr>
              <a:endParaRPr lang="zh-CN" altLang="en-US"/>
            </a:p>
          </p:txBody>
        </p:sp>
        <p:sp>
          <p:nvSpPr>
            <p:cNvPr id="28681" name="Rectangle 6"/>
            <p:cNvSpPr>
              <a:spLocks noChangeArrowheads="1"/>
            </p:cNvSpPr>
            <p:nvPr/>
          </p:nvSpPr>
          <p:spPr bwMode="auto">
            <a:xfrm>
              <a:off x="1202" y="2704"/>
              <a:ext cx="49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600" b="1">
                  <a:solidFill>
                    <a:schemeClr val="tx2"/>
                  </a:solidFill>
                  <a:latin typeface="黑体" panose="02010609060101010101" pitchFamily="49" charset="-122"/>
                  <a:ea typeface="黑体" panose="02010609060101010101" pitchFamily="49" charset="-122"/>
                </a:rPr>
                <a:t>软件</a:t>
              </a:r>
            </a:p>
          </p:txBody>
        </p:sp>
        <p:sp>
          <p:nvSpPr>
            <p:cNvPr id="33810" name="Rectangle 18"/>
            <p:cNvSpPr>
              <a:spLocks noChangeArrowheads="1"/>
            </p:cNvSpPr>
            <p:nvPr/>
          </p:nvSpPr>
          <p:spPr bwMode="auto">
            <a:xfrm>
              <a:off x="1247" y="1525"/>
              <a:ext cx="544" cy="308"/>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spcBef>
                  <a:spcPct val="50000"/>
                </a:spcBef>
                <a:buClr>
                  <a:schemeClr val="tx1"/>
                </a:buClr>
                <a:defRPr/>
              </a:pPr>
              <a:r>
                <a:rPr lang="zh-CN" altLang="en-US" sz="2600" b="1">
                  <a:solidFill>
                    <a:schemeClr val="tx2"/>
                  </a:solidFill>
                  <a:sym typeface="+mn-ea"/>
                </a:rPr>
                <a:t>硬件</a:t>
              </a:r>
              <a:endParaRPr lang="en-US" altLang="zh-CN" sz="2600" b="1">
                <a:solidFill>
                  <a:schemeClr val="tx2"/>
                </a:solidFill>
                <a:sym typeface="+mn-ea"/>
              </a:endParaRPr>
            </a:p>
          </p:txBody>
        </p:sp>
      </p:grpSp>
      <p:grpSp>
        <p:nvGrpSpPr>
          <p:cNvPr id="3" name="Group 25"/>
          <p:cNvGrpSpPr/>
          <p:nvPr/>
        </p:nvGrpSpPr>
        <p:grpSpPr bwMode="auto">
          <a:xfrm>
            <a:off x="2484438" y="2997200"/>
            <a:ext cx="1295400" cy="3168650"/>
            <a:chOff x="1565" y="2024"/>
            <a:chExt cx="816" cy="1996"/>
          </a:xfrm>
        </p:grpSpPr>
        <p:sp>
          <p:nvSpPr>
            <p:cNvPr id="28684" name="AutoShape 7"/>
            <p:cNvSpPr/>
            <p:nvPr/>
          </p:nvSpPr>
          <p:spPr bwMode="auto">
            <a:xfrm>
              <a:off x="1565" y="2341"/>
              <a:ext cx="136" cy="1225"/>
            </a:xfrm>
            <a:prstGeom prst="leftBrace">
              <a:avLst>
                <a:gd name="adj1" fmla="val 7493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lnSpc>
                  <a:spcPct val="115000"/>
                </a:lnSpc>
                <a:spcBef>
                  <a:spcPct val="20000"/>
                </a:spcBef>
              </a:pPr>
              <a:endParaRPr lang="zh-CN" altLang="en-US"/>
            </a:p>
          </p:txBody>
        </p:sp>
        <p:sp>
          <p:nvSpPr>
            <p:cNvPr id="28685" name="Rectangle 9"/>
            <p:cNvSpPr>
              <a:spLocks noChangeArrowheads="1"/>
            </p:cNvSpPr>
            <p:nvPr/>
          </p:nvSpPr>
          <p:spPr bwMode="auto">
            <a:xfrm>
              <a:off x="1650" y="2024"/>
              <a:ext cx="731"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600" b="1">
                  <a:solidFill>
                    <a:schemeClr val="tx2"/>
                  </a:solidFill>
                  <a:latin typeface="Times New Roman" panose="02020603050405020304" pitchFamily="18" charset="0"/>
                  <a:ea typeface="黑体" panose="02010609060101010101" pitchFamily="49" charset="-122"/>
                </a:rPr>
                <a:t>系统软件</a:t>
              </a:r>
              <a:endParaRPr lang="zh-CN" altLang="en-US" sz="2600" b="1">
                <a:latin typeface="Times New Roman" panose="02020603050405020304" pitchFamily="18" charset="0"/>
                <a:ea typeface="黑体" panose="02010609060101010101" pitchFamily="49" charset="-122"/>
              </a:endParaRPr>
            </a:p>
          </p:txBody>
        </p:sp>
        <p:sp>
          <p:nvSpPr>
            <p:cNvPr id="28686" name="Rectangle 20"/>
            <p:cNvSpPr>
              <a:spLocks noChangeArrowheads="1"/>
            </p:cNvSpPr>
            <p:nvPr/>
          </p:nvSpPr>
          <p:spPr bwMode="auto">
            <a:xfrm>
              <a:off x="1655" y="3462"/>
              <a:ext cx="590"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600" b="1">
                  <a:solidFill>
                    <a:schemeClr val="tx2"/>
                  </a:solidFill>
                  <a:latin typeface="Times New Roman" panose="02020603050405020304" pitchFamily="18" charset="0"/>
                  <a:ea typeface="黑体" panose="02010609060101010101" pitchFamily="49" charset="-122"/>
                </a:rPr>
                <a:t>应用软件</a:t>
              </a:r>
              <a:endParaRPr lang="zh-CN" altLang="en-US" sz="2600" b="1">
                <a:latin typeface="Times New Roman" panose="02020603050405020304" pitchFamily="18" charset="0"/>
                <a:ea typeface="黑体" panose="02010609060101010101" pitchFamily="49" charset="-122"/>
              </a:endParaRPr>
            </a:p>
          </p:txBody>
        </p:sp>
        <p:sp>
          <p:nvSpPr>
            <p:cNvPr id="28687" name="Rectangle 24"/>
            <p:cNvSpPr>
              <a:spLocks noChangeArrowheads="1"/>
            </p:cNvSpPr>
            <p:nvPr/>
          </p:nvSpPr>
          <p:spPr bwMode="auto">
            <a:xfrm>
              <a:off x="1655" y="2704"/>
              <a:ext cx="590"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600" b="1">
                  <a:solidFill>
                    <a:schemeClr val="tx2"/>
                  </a:solidFill>
                  <a:latin typeface="Times New Roman" panose="02020603050405020304" pitchFamily="18" charset="0"/>
                  <a:ea typeface="黑体" panose="02010609060101010101" pitchFamily="49" charset="-122"/>
                </a:rPr>
                <a:t>支撑软件</a:t>
              </a:r>
              <a:endParaRPr lang="zh-CN" altLang="en-US" sz="2600" b="1">
                <a:latin typeface="Times New Roman" panose="02020603050405020304" pitchFamily="18" charset="0"/>
                <a:ea typeface="黑体" panose="02010609060101010101" pitchFamily="49" charset="-122"/>
              </a:endParaRPr>
            </a:p>
          </p:txBody>
        </p:sp>
      </p:grpSp>
      <p:sp>
        <p:nvSpPr>
          <p:cNvPr id="33818" name="Rectangle 26"/>
          <p:cNvSpPr>
            <a:spLocks noChangeArrowheads="1"/>
          </p:cNvSpPr>
          <p:nvPr/>
        </p:nvSpPr>
        <p:spPr bwMode="auto">
          <a:xfrm>
            <a:off x="3708400" y="4049713"/>
            <a:ext cx="485933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200" b="1">
                <a:solidFill>
                  <a:srgbClr val="0000FF"/>
                </a:solidFill>
              </a:rPr>
              <a:t>数据库管理系统</a:t>
            </a:r>
          </a:p>
          <a:p>
            <a:r>
              <a:rPr lang="zh-CN" altLang="en-US" sz="2200" b="1">
                <a:solidFill>
                  <a:srgbClr val="0000FF"/>
                </a:solidFill>
              </a:rPr>
              <a:t>常用的服务程序</a:t>
            </a:r>
            <a:r>
              <a:rPr lang="zh-CN" altLang="en-US" sz="2200"/>
              <a:t>（库连接、诊断、 排错程序）</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3797">
                                            <p:txEl>
                                              <p:pRg st="0" end="0"/>
                                            </p:txEl>
                                          </p:spTgt>
                                        </p:tgtEl>
                                        <p:attrNameLst>
                                          <p:attrName>style.visibility</p:attrName>
                                        </p:attrNameLst>
                                      </p:cBhvr>
                                      <p:to>
                                        <p:strVal val="visible"/>
                                      </p:to>
                                    </p:set>
                                    <p:animEffect transition="in" filter="box(in)">
                                      <p:cBhvr>
                                        <p:cTn id="12" dur="500"/>
                                        <p:tgtEl>
                                          <p:spTgt spid="3379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3797">
                                            <p:txEl>
                                              <p:pRg st="1" end="1"/>
                                            </p:txEl>
                                          </p:spTgt>
                                        </p:tgtEl>
                                        <p:attrNameLst>
                                          <p:attrName>style.visibility</p:attrName>
                                        </p:attrNameLst>
                                      </p:cBhvr>
                                      <p:to>
                                        <p:strVal val="visible"/>
                                      </p:to>
                                    </p:set>
                                    <p:animEffect transition="in" filter="box(in)">
                                      <p:cBhvr>
                                        <p:cTn id="17" dur="500"/>
                                        <p:tgtEl>
                                          <p:spTgt spid="3379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i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3803"/>
                                        </p:tgtEl>
                                        <p:attrNameLst>
                                          <p:attrName>style.visibility</p:attrName>
                                        </p:attrNameLst>
                                      </p:cBhvr>
                                      <p:to>
                                        <p:strVal val="visible"/>
                                      </p:to>
                                    </p:set>
                                    <p:animEffect transition="in" filter="box(in)">
                                      <p:cBhvr>
                                        <p:cTn id="27" dur="500"/>
                                        <p:tgtEl>
                                          <p:spTgt spid="3380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3818"/>
                                        </p:tgtEl>
                                        <p:attrNameLst>
                                          <p:attrName>style.visibility</p:attrName>
                                        </p:attrNameLst>
                                      </p:cBhvr>
                                      <p:to>
                                        <p:strVal val="visible"/>
                                      </p:to>
                                    </p:set>
                                    <p:animEffect transition="in" filter="box(in)">
                                      <p:cBhvr>
                                        <p:cTn id="32" dur="500"/>
                                        <p:tgtEl>
                                          <p:spTgt spid="3381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3800"/>
                                        </p:tgtEl>
                                        <p:attrNameLst>
                                          <p:attrName>style.visibility</p:attrName>
                                        </p:attrNameLst>
                                      </p:cBhvr>
                                      <p:to>
                                        <p:strVal val="visible"/>
                                      </p:to>
                                    </p:set>
                                    <p:animEffect transition="in" filter="box(in)">
                                      <p:cBhvr>
                                        <p:cTn id="37" dur="500"/>
                                        <p:tgtEl>
                                          <p:spTgt spid="33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p:bldP spid="33803" grpId="0"/>
      <p:bldP spid="338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Box 1"/>
          <p:cNvSpPr txBox="1">
            <a:spLocks noChangeArrowheads="1"/>
          </p:cNvSpPr>
          <p:nvPr/>
        </p:nvSpPr>
        <p:spPr bwMode="auto">
          <a:xfrm>
            <a:off x="395288" y="476250"/>
            <a:ext cx="7993062"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800" b="1">
                <a:solidFill>
                  <a:srgbClr val="0000FF"/>
                </a:solidFill>
              </a:rPr>
              <a:t>知识只有当它靠积极思维得来的时候，才是真正的知识。</a:t>
            </a:r>
            <a:endParaRPr lang="en-US" altLang="zh-CN" sz="2800" b="1">
              <a:solidFill>
                <a:srgbClr val="0000FF"/>
              </a:solidFill>
            </a:endParaRPr>
          </a:p>
          <a:p>
            <a:pPr eaLnBrk="0" hangingPunct="0"/>
            <a:r>
              <a:rPr lang="en-US" altLang="zh-CN" sz="2800" b="1">
                <a:solidFill>
                  <a:srgbClr val="0000FF"/>
                </a:solidFill>
              </a:rPr>
              <a:t>                                                       ——</a:t>
            </a:r>
            <a:r>
              <a:rPr lang="zh-CN" altLang="en-US" sz="2800" b="1">
                <a:solidFill>
                  <a:srgbClr val="0000FF"/>
                </a:solidFill>
              </a:rPr>
              <a:t>托尔斯泰</a:t>
            </a:r>
          </a:p>
        </p:txBody>
      </p:sp>
      <p:sp>
        <p:nvSpPr>
          <p:cNvPr id="4098" name="矩形 2"/>
          <p:cNvSpPr>
            <a:spLocks noChangeArrowheads="1"/>
          </p:cNvSpPr>
          <p:nvPr/>
        </p:nvSpPr>
        <p:spPr bwMode="auto">
          <a:xfrm>
            <a:off x="395288" y="2133600"/>
            <a:ext cx="8424862"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50000"/>
              </a:lnSpc>
            </a:pPr>
            <a:r>
              <a:rPr lang="zh-CN" altLang="zh-CN" sz="2000" b="1" dirty="0"/>
              <a:t>为什么计算机必须依靠操作系统才能工作呢？</a:t>
            </a:r>
          </a:p>
          <a:p>
            <a:pPr eaLnBrk="0" hangingPunct="0">
              <a:lnSpc>
                <a:spcPct val="150000"/>
              </a:lnSpc>
            </a:pPr>
            <a:r>
              <a:rPr lang="zh-CN" altLang="zh-CN" sz="2000" b="1" dirty="0"/>
              <a:t>我们使用的那些软件与操作系统是什么关系呢？</a:t>
            </a:r>
          </a:p>
          <a:p>
            <a:pPr eaLnBrk="0" hangingPunct="0">
              <a:lnSpc>
                <a:spcPct val="150000"/>
              </a:lnSpc>
            </a:pPr>
            <a:r>
              <a:rPr lang="zh-CN" altLang="zh-CN" sz="2000" b="1" dirty="0"/>
              <a:t>为什么操作系统有一个启动的过程，不能开机就启动好了？</a:t>
            </a:r>
          </a:p>
          <a:p>
            <a:pPr eaLnBrk="0" hangingPunct="0">
              <a:lnSpc>
                <a:spcPct val="150000"/>
              </a:lnSpc>
            </a:pPr>
            <a:r>
              <a:rPr lang="zh-CN" altLang="zh-CN" sz="2000" b="1" dirty="0"/>
              <a:t>为什么新买的计算机启动还是觉得不够快？</a:t>
            </a:r>
          </a:p>
          <a:p>
            <a:pPr eaLnBrk="0" hangingPunct="0">
              <a:lnSpc>
                <a:spcPct val="150000"/>
              </a:lnSpc>
            </a:pPr>
            <a:r>
              <a:rPr lang="zh-CN" altLang="zh-CN" sz="2000" b="1" dirty="0"/>
              <a:t>为什么</a:t>
            </a:r>
            <a:r>
              <a:rPr lang="en-US" altLang="zh-CN" sz="2000" b="1" dirty="0"/>
              <a:t>Windows</a:t>
            </a:r>
            <a:r>
              <a:rPr lang="zh-CN" altLang="zh-CN" sz="2000" b="1" dirty="0"/>
              <a:t>中的软件不能在</a:t>
            </a:r>
            <a:r>
              <a:rPr lang="en-US" altLang="zh-CN" sz="2000" b="1" dirty="0"/>
              <a:t>Linux</a:t>
            </a:r>
            <a:r>
              <a:rPr lang="zh-CN" altLang="zh-CN" sz="2000" b="1" dirty="0"/>
              <a:t>中运行？</a:t>
            </a:r>
          </a:p>
          <a:p>
            <a:pPr eaLnBrk="0" hangingPunct="0">
              <a:lnSpc>
                <a:spcPct val="150000"/>
              </a:lnSpc>
            </a:pPr>
            <a:r>
              <a:rPr lang="zh-CN" altLang="zh-CN" sz="2000" b="1"/>
              <a:t>为什么玩游戏画面会不流畅？该怎么办呢</a:t>
            </a:r>
            <a:r>
              <a:rPr lang="zh-CN" altLang="zh-CN" sz="2000" b="1" smtClean="0"/>
              <a:t>？</a:t>
            </a:r>
            <a:endParaRPr lang="zh-CN" altLang="zh-CN" sz="2000" b="1"/>
          </a:p>
          <a:p>
            <a:pPr eaLnBrk="0" hangingPunct="0">
              <a:lnSpc>
                <a:spcPct val="150000"/>
              </a:lnSpc>
            </a:pPr>
            <a:r>
              <a:rPr lang="zh-CN" altLang="zh-CN" sz="2000" b="1" dirty="0"/>
              <a:t>看在线视频的时候经常看到提示“正在缓冲中”，这个缓冲是什么意思？</a:t>
            </a:r>
          </a:p>
          <a:p>
            <a:pPr eaLnBrk="0" hangingPunct="0">
              <a:lnSpc>
                <a:spcPct val="150000"/>
              </a:lnSpc>
            </a:pPr>
            <a:r>
              <a:rPr lang="zh-CN" altLang="zh-CN" sz="2000" b="1" dirty="0"/>
              <a:t>点击鼠标为什么能把待机状态的计算机唤醒？</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323850" y="260350"/>
            <a:ext cx="8229600" cy="454025"/>
          </a:xfrm>
        </p:spPr>
        <p:txBody>
          <a:bodyPr/>
          <a:lstStyle/>
          <a:p>
            <a:r>
              <a:rPr lang="zh-CN" altLang="en-US" smtClean="0"/>
              <a:t>第一节：什么是操作系统</a:t>
            </a:r>
          </a:p>
        </p:txBody>
      </p:sp>
      <p:sp>
        <p:nvSpPr>
          <p:cNvPr id="207875" name="Rectangle 3"/>
          <p:cNvSpPr>
            <a:spLocks noGrp="1" noChangeArrowheads="1"/>
          </p:cNvSpPr>
          <p:nvPr>
            <p:ph idx="1"/>
          </p:nvPr>
        </p:nvSpPr>
        <p:spPr>
          <a:xfrm>
            <a:off x="611188" y="836613"/>
            <a:ext cx="8229600" cy="2232025"/>
          </a:xfrm>
        </p:spPr>
        <p:txBody>
          <a:bodyPr/>
          <a:lstStyle/>
          <a:p>
            <a:pPr>
              <a:lnSpc>
                <a:spcPct val="130000"/>
              </a:lnSpc>
              <a:buFontTx/>
              <a:buNone/>
            </a:pPr>
            <a:r>
              <a:rPr lang="zh-CN" altLang="en-US" sz="3600" b="1" smtClean="0">
                <a:solidFill>
                  <a:srgbClr val="3333FF"/>
                </a:solidFill>
              </a:rPr>
              <a:t>二</a:t>
            </a:r>
            <a:r>
              <a:rPr lang="en-US" altLang="zh-CN" sz="3600" b="1" smtClean="0">
                <a:solidFill>
                  <a:srgbClr val="3333FF"/>
                </a:solidFill>
              </a:rPr>
              <a:t>. </a:t>
            </a:r>
            <a:r>
              <a:rPr lang="zh-CN" altLang="en-US" sz="3600" b="1" smtClean="0">
                <a:solidFill>
                  <a:srgbClr val="3333FF"/>
                </a:solidFill>
              </a:rPr>
              <a:t>操作系统概念</a:t>
            </a:r>
          </a:p>
          <a:p>
            <a:pPr lvl="1">
              <a:lnSpc>
                <a:spcPct val="130000"/>
              </a:lnSpc>
              <a:buFontTx/>
              <a:buNone/>
            </a:pPr>
            <a:r>
              <a:rPr lang="en-US" altLang="zh-CN" b="1" smtClean="0">
                <a:solidFill>
                  <a:schemeClr val="accent1"/>
                </a:solidFill>
              </a:rPr>
              <a:t>1. </a:t>
            </a:r>
            <a:r>
              <a:rPr lang="zh-CN" altLang="en-US" b="1" smtClean="0">
                <a:solidFill>
                  <a:schemeClr val="accent1"/>
                </a:solidFill>
              </a:rPr>
              <a:t>用户观点</a:t>
            </a:r>
            <a:endParaRPr lang="zh-CN" altLang="en-US" smtClean="0">
              <a:solidFill>
                <a:schemeClr val="accent1"/>
              </a:solidFill>
            </a:endParaRPr>
          </a:p>
          <a:p>
            <a:pPr lvl="1">
              <a:lnSpc>
                <a:spcPct val="130000"/>
              </a:lnSpc>
              <a:buFontTx/>
              <a:buNone/>
            </a:pPr>
            <a:r>
              <a:rPr lang="zh-CN" altLang="en-US" sz="2400" b="1" smtClean="0"/>
              <a:t>         </a:t>
            </a:r>
            <a:r>
              <a:rPr lang="en-US" altLang="zh-CN" sz="2400" b="1" smtClean="0"/>
              <a:t>OS</a:t>
            </a:r>
            <a:r>
              <a:rPr lang="zh-CN" altLang="en-US" sz="2400" b="1" smtClean="0"/>
              <a:t>是用户与计算机硬件之间的接口</a:t>
            </a:r>
          </a:p>
        </p:txBody>
      </p:sp>
      <p:sp>
        <p:nvSpPr>
          <p:cNvPr id="207876" name="AutoShape 4"/>
          <p:cNvSpPr>
            <a:spLocks noChangeArrowheads="1"/>
          </p:cNvSpPr>
          <p:nvPr/>
        </p:nvSpPr>
        <p:spPr bwMode="auto">
          <a:xfrm>
            <a:off x="1692275" y="5699125"/>
            <a:ext cx="5562600" cy="609600"/>
          </a:xfrm>
          <a:prstGeom prst="flowChartProcess">
            <a:avLst/>
          </a:prstGeom>
          <a:solidFill>
            <a:schemeClr val="accent1"/>
          </a:solidFill>
          <a:ln w="9525">
            <a:solidFill>
              <a:schemeClr val="tx1"/>
            </a:solidFill>
            <a:miter lim="800000"/>
          </a:ln>
        </p:spPr>
        <p:txBody>
          <a:bodyPr wrap="none" anchor="ctr"/>
          <a:lstStyle/>
          <a:p>
            <a:pPr algn="ctr"/>
            <a:r>
              <a:rPr lang="zh-CN" altLang="en-US" sz="2800" b="1">
                <a:latin typeface="Times New Roman" panose="02020603050405020304" pitchFamily="18" charset="0"/>
              </a:rPr>
              <a:t>计算机硬件</a:t>
            </a:r>
          </a:p>
        </p:txBody>
      </p:sp>
      <p:sp>
        <p:nvSpPr>
          <p:cNvPr id="207877" name="AutoShape 5"/>
          <p:cNvSpPr>
            <a:spLocks noChangeArrowheads="1"/>
          </p:cNvSpPr>
          <p:nvPr/>
        </p:nvSpPr>
        <p:spPr bwMode="auto">
          <a:xfrm>
            <a:off x="1692275" y="5084763"/>
            <a:ext cx="5562600" cy="609600"/>
          </a:xfrm>
          <a:prstGeom prst="flowChartProcess">
            <a:avLst/>
          </a:prstGeom>
          <a:solidFill>
            <a:srgbClr val="CCFFFF"/>
          </a:solidFill>
          <a:ln w="9525">
            <a:solidFill>
              <a:schemeClr val="tx1"/>
            </a:solidFill>
            <a:miter lim="800000"/>
          </a:ln>
        </p:spPr>
        <p:txBody>
          <a:bodyPr wrap="none" anchor="ctr"/>
          <a:lstStyle/>
          <a:p>
            <a:pPr algn="ctr"/>
            <a:r>
              <a:rPr lang="zh-CN" altLang="en-US" sz="2800" b="1">
                <a:latin typeface="Times New Roman" panose="02020603050405020304" pitchFamily="18" charset="0"/>
              </a:rPr>
              <a:t>操作系统</a:t>
            </a:r>
          </a:p>
        </p:txBody>
      </p:sp>
      <p:grpSp>
        <p:nvGrpSpPr>
          <p:cNvPr id="2" name="Group 6"/>
          <p:cNvGrpSpPr/>
          <p:nvPr/>
        </p:nvGrpSpPr>
        <p:grpSpPr bwMode="auto">
          <a:xfrm>
            <a:off x="2843213" y="2919413"/>
            <a:ext cx="2808287" cy="2093912"/>
            <a:chOff x="1791" y="1839"/>
            <a:chExt cx="1769" cy="1319"/>
          </a:xfrm>
        </p:grpSpPr>
        <p:sp>
          <p:nvSpPr>
            <p:cNvPr id="29702" name="Oval 7"/>
            <p:cNvSpPr>
              <a:spLocks noChangeArrowheads="1"/>
            </p:cNvSpPr>
            <p:nvPr/>
          </p:nvSpPr>
          <p:spPr bwMode="auto">
            <a:xfrm>
              <a:off x="1927" y="1839"/>
              <a:ext cx="1633" cy="1042"/>
            </a:xfrm>
            <a:prstGeom prst="ellipse">
              <a:avLst/>
            </a:prstGeom>
            <a:solidFill>
              <a:srgbClr val="FFCC99"/>
            </a:solidFill>
            <a:ln w="9525">
              <a:solidFill>
                <a:schemeClr val="tx1"/>
              </a:solidFill>
              <a:round/>
            </a:ln>
          </p:spPr>
          <p:txBody>
            <a:bodyPr wrap="none" lIns="0"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sz="3200"/>
            </a:p>
          </p:txBody>
        </p:sp>
        <p:sp>
          <p:nvSpPr>
            <p:cNvPr id="29703" name="Text Box 8"/>
            <p:cNvSpPr txBox="1">
              <a:spLocks noChangeArrowheads="1"/>
            </p:cNvSpPr>
            <p:nvPr/>
          </p:nvSpPr>
          <p:spPr bwMode="auto">
            <a:xfrm>
              <a:off x="1791" y="1888"/>
              <a:ext cx="1633"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a:t>普通用户</a:t>
              </a:r>
            </a:p>
            <a:p>
              <a:pPr algn="ctr">
                <a:spcBef>
                  <a:spcPct val="50000"/>
                </a:spcBef>
              </a:pPr>
              <a:r>
                <a:rPr lang="zh-CN" altLang="en-US" sz="2000" b="1"/>
                <a:t>应用软件设计者</a:t>
              </a:r>
            </a:p>
            <a:p>
              <a:pPr algn="ctr">
                <a:spcBef>
                  <a:spcPct val="50000"/>
                </a:spcBef>
              </a:pPr>
              <a:r>
                <a:rPr lang="zh-CN" altLang="en-US" sz="2000" b="1"/>
                <a:t>系统软件设计者</a:t>
              </a:r>
            </a:p>
            <a:p>
              <a:pPr algn="ctr">
                <a:lnSpc>
                  <a:spcPct val="115000"/>
                </a:lnSpc>
                <a:spcBef>
                  <a:spcPct val="50000"/>
                </a:spcBef>
              </a:pPr>
              <a:endParaRPr lang="zh-CN" altLang="en-US" sz="2800" b="1"/>
            </a:p>
          </p:txBody>
        </p:sp>
      </p:grpSp>
      <p:sp>
        <p:nvSpPr>
          <p:cNvPr id="207881" name="AutoShape 9"/>
          <p:cNvSpPr>
            <a:spLocks noChangeArrowheads="1"/>
          </p:cNvSpPr>
          <p:nvPr/>
        </p:nvSpPr>
        <p:spPr bwMode="auto">
          <a:xfrm>
            <a:off x="5724525" y="5445125"/>
            <a:ext cx="287338" cy="503238"/>
          </a:xfrm>
          <a:prstGeom prst="upDownArrow">
            <a:avLst>
              <a:gd name="adj1" fmla="val 50000"/>
              <a:gd name="adj2" fmla="val 35003"/>
            </a:avLst>
          </a:prstGeom>
          <a:solidFill>
            <a:srgbClr val="FF0000"/>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grpSp>
        <p:nvGrpSpPr>
          <p:cNvPr id="3" name="Group 10"/>
          <p:cNvGrpSpPr/>
          <p:nvPr/>
        </p:nvGrpSpPr>
        <p:grpSpPr bwMode="auto">
          <a:xfrm>
            <a:off x="3924300" y="4506913"/>
            <a:ext cx="4895850" cy="577850"/>
            <a:chOff x="2472" y="2839"/>
            <a:chExt cx="3084" cy="364"/>
          </a:xfrm>
        </p:grpSpPr>
        <p:sp>
          <p:nvSpPr>
            <p:cNvPr id="29706" name="AutoShape 11"/>
            <p:cNvSpPr>
              <a:spLocks noChangeArrowheads="1"/>
            </p:cNvSpPr>
            <p:nvPr/>
          </p:nvSpPr>
          <p:spPr bwMode="auto">
            <a:xfrm>
              <a:off x="2699" y="2886"/>
              <a:ext cx="181" cy="317"/>
            </a:xfrm>
            <a:prstGeom prst="upDownArrow">
              <a:avLst>
                <a:gd name="adj1" fmla="val 50000"/>
                <a:gd name="adj2" fmla="val 35003"/>
              </a:avLst>
            </a:prstGeom>
            <a:solidFill>
              <a:srgbClr val="FF0000"/>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29707" name="Text Box 12"/>
            <p:cNvSpPr txBox="1">
              <a:spLocks noChangeArrowheads="1"/>
            </p:cNvSpPr>
            <p:nvPr/>
          </p:nvSpPr>
          <p:spPr bwMode="auto">
            <a:xfrm>
              <a:off x="2472" y="2839"/>
              <a:ext cx="308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solidFill>
                    <a:srgbClr val="CC3300"/>
                  </a:solidFill>
                </a:rPr>
                <a:t>命令方式、系统调用方式、图形方式</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7875">
                                            <p:txEl>
                                              <p:pRg st="1" end="1"/>
                                            </p:txEl>
                                          </p:spTgt>
                                        </p:tgtEl>
                                        <p:attrNameLst>
                                          <p:attrName>style.visibility</p:attrName>
                                        </p:attrNameLst>
                                      </p:cBhvr>
                                      <p:to>
                                        <p:strVal val="visible"/>
                                      </p:to>
                                    </p:set>
                                    <p:animEffect transition="in" filter="box(in)">
                                      <p:cBhvr>
                                        <p:cTn id="7" dur="500"/>
                                        <p:tgtEl>
                                          <p:spTgt spid="2078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07875">
                                            <p:txEl>
                                              <p:pRg st="2" end="2"/>
                                            </p:txEl>
                                          </p:spTgt>
                                        </p:tgtEl>
                                        <p:attrNameLst>
                                          <p:attrName>style.visibility</p:attrName>
                                        </p:attrNameLst>
                                      </p:cBhvr>
                                      <p:to>
                                        <p:strVal val="visible"/>
                                      </p:to>
                                    </p:set>
                                    <p:animEffect transition="in" filter="box(in)">
                                      <p:cBhvr>
                                        <p:cTn id="12" dur="500"/>
                                        <p:tgtEl>
                                          <p:spTgt spid="2078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07876"/>
                                        </p:tgtEl>
                                        <p:attrNameLst>
                                          <p:attrName>style.visibility</p:attrName>
                                        </p:attrNameLst>
                                      </p:cBhvr>
                                      <p:to>
                                        <p:strVal val="visible"/>
                                      </p:to>
                                    </p:set>
                                    <p:anim calcmode="lin" valueType="num">
                                      <p:cBhvr additive="base">
                                        <p:cTn id="22" dur="500" fill="hold"/>
                                        <p:tgtEl>
                                          <p:spTgt spid="207876"/>
                                        </p:tgtEl>
                                        <p:attrNameLst>
                                          <p:attrName>ppt_x</p:attrName>
                                        </p:attrNameLst>
                                      </p:cBhvr>
                                      <p:tavLst>
                                        <p:tav tm="0">
                                          <p:val>
                                            <p:strVal val="#ppt_x"/>
                                          </p:val>
                                        </p:tav>
                                        <p:tav tm="100000">
                                          <p:val>
                                            <p:strVal val="#ppt_x"/>
                                          </p:val>
                                        </p:tav>
                                      </p:tavLst>
                                    </p:anim>
                                    <p:anim calcmode="lin" valueType="num">
                                      <p:cBhvr additive="base">
                                        <p:cTn id="23" dur="500" fill="hold"/>
                                        <p:tgtEl>
                                          <p:spTgt spid="20787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07877"/>
                                        </p:tgtEl>
                                        <p:attrNameLst>
                                          <p:attrName>style.visibility</p:attrName>
                                        </p:attrNameLst>
                                      </p:cBhvr>
                                      <p:to>
                                        <p:strVal val="visible"/>
                                      </p:to>
                                    </p:set>
                                    <p:anim calcmode="lin" valueType="num">
                                      <p:cBhvr additive="base">
                                        <p:cTn id="28" dur="500" fill="hold"/>
                                        <p:tgtEl>
                                          <p:spTgt spid="207877"/>
                                        </p:tgtEl>
                                        <p:attrNameLst>
                                          <p:attrName>ppt_x</p:attrName>
                                        </p:attrNameLst>
                                      </p:cBhvr>
                                      <p:tavLst>
                                        <p:tav tm="0">
                                          <p:val>
                                            <p:strVal val="#ppt_x"/>
                                          </p:val>
                                        </p:tav>
                                        <p:tav tm="100000">
                                          <p:val>
                                            <p:strVal val="#ppt_x"/>
                                          </p:val>
                                        </p:tav>
                                      </p:tavLst>
                                    </p:anim>
                                    <p:anim calcmode="lin" valueType="num">
                                      <p:cBhvr additive="base">
                                        <p:cTn id="29" dur="500" fill="hold"/>
                                        <p:tgtEl>
                                          <p:spTgt spid="20787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ox(i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207881"/>
                                        </p:tgtEl>
                                        <p:attrNameLst>
                                          <p:attrName>style.visibility</p:attrName>
                                        </p:attrNameLst>
                                      </p:cBhvr>
                                      <p:to>
                                        <p:strVal val="visible"/>
                                      </p:to>
                                    </p:set>
                                    <p:animEffect transition="in" filter="box(in)">
                                      <p:cBhvr>
                                        <p:cTn id="39" dur="500"/>
                                        <p:tgtEl>
                                          <p:spTgt spid="207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animBg="1"/>
      <p:bldP spid="207877" grpId="0" animBg="1"/>
      <p:bldP spid="20788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3"/>
          <p:cNvSpPr>
            <a:spLocks noGrp="1" noChangeArrowheads="1"/>
          </p:cNvSpPr>
          <p:nvPr>
            <p:ph idx="1"/>
          </p:nvPr>
        </p:nvSpPr>
        <p:spPr>
          <a:xfrm>
            <a:off x="180975" y="55563"/>
            <a:ext cx="8229600" cy="1357312"/>
          </a:xfrm>
        </p:spPr>
        <p:txBody>
          <a:bodyPr/>
          <a:lstStyle/>
          <a:p>
            <a:pPr>
              <a:lnSpc>
                <a:spcPct val="130000"/>
              </a:lnSpc>
              <a:buFontTx/>
              <a:buNone/>
            </a:pPr>
            <a:r>
              <a:rPr lang="zh-CN" altLang="en-US" sz="3600" b="1" smtClean="0">
                <a:solidFill>
                  <a:srgbClr val="3333FF"/>
                </a:solidFill>
              </a:rPr>
              <a:t>二</a:t>
            </a:r>
            <a:r>
              <a:rPr lang="en-US" altLang="zh-CN" sz="3600" b="1" smtClean="0">
                <a:solidFill>
                  <a:srgbClr val="3333FF"/>
                </a:solidFill>
              </a:rPr>
              <a:t>. </a:t>
            </a:r>
            <a:r>
              <a:rPr lang="zh-CN" altLang="en-US" sz="3600" b="1" smtClean="0">
                <a:solidFill>
                  <a:srgbClr val="3333FF"/>
                </a:solidFill>
              </a:rPr>
              <a:t>操作系统概念</a:t>
            </a:r>
          </a:p>
          <a:p>
            <a:pPr lvl="1">
              <a:lnSpc>
                <a:spcPct val="130000"/>
              </a:lnSpc>
              <a:buFontTx/>
              <a:buNone/>
            </a:pPr>
            <a:r>
              <a:rPr lang="en-US" altLang="zh-CN" b="1" smtClean="0">
                <a:solidFill>
                  <a:schemeClr val="accent1"/>
                </a:solidFill>
              </a:rPr>
              <a:t>1. </a:t>
            </a:r>
            <a:r>
              <a:rPr lang="zh-CN" altLang="en-US" b="1" smtClean="0">
                <a:solidFill>
                  <a:schemeClr val="accent1"/>
                </a:solidFill>
              </a:rPr>
              <a:t>用户观点</a:t>
            </a:r>
            <a:endParaRPr lang="en-US" altLang="zh-CN" b="1" smtClean="0">
              <a:solidFill>
                <a:schemeClr val="accent1"/>
              </a:solidFill>
            </a:endParaRPr>
          </a:p>
          <a:p>
            <a:pPr lvl="1">
              <a:lnSpc>
                <a:spcPct val="130000"/>
              </a:lnSpc>
              <a:buFontTx/>
              <a:buNone/>
            </a:pPr>
            <a:endParaRPr lang="zh-CN" altLang="en-US" b="1" smtClean="0"/>
          </a:p>
        </p:txBody>
      </p:sp>
      <p:sp>
        <p:nvSpPr>
          <p:cNvPr id="17411" name="TextBox 2"/>
          <p:cNvSpPr txBox="1">
            <a:spLocks noChangeArrowheads="1"/>
          </p:cNvSpPr>
          <p:nvPr/>
        </p:nvSpPr>
        <p:spPr bwMode="auto">
          <a:xfrm>
            <a:off x="155575" y="1412875"/>
            <a:ext cx="844867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a:lnSpc>
                <a:spcPct val="115000"/>
              </a:lnSpc>
              <a:spcBef>
                <a:spcPct val="20000"/>
              </a:spcBef>
            </a:pPr>
            <a:r>
              <a:rPr lang="zh-CN" altLang="en-US" b="1">
                <a:solidFill>
                  <a:srgbClr val="7030A0"/>
                </a:solidFill>
              </a:rPr>
              <a:t>（</a:t>
            </a:r>
            <a:r>
              <a:rPr lang="en-US" altLang="zh-CN" b="1">
                <a:solidFill>
                  <a:srgbClr val="7030A0"/>
                </a:solidFill>
              </a:rPr>
              <a:t>1</a:t>
            </a:r>
            <a:r>
              <a:rPr lang="zh-CN" altLang="en-US" b="1">
                <a:solidFill>
                  <a:srgbClr val="7030A0"/>
                </a:solidFill>
              </a:rPr>
              <a:t>）普通用户：</a:t>
            </a:r>
            <a:endParaRPr lang="en-US" altLang="zh-CN" b="1">
              <a:solidFill>
                <a:srgbClr val="7030A0"/>
              </a:solidFill>
            </a:endParaRPr>
          </a:p>
          <a:p>
            <a:pPr marL="0" lvl="1">
              <a:lnSpc>
                <a:spcPct val="115000"/>
              </a:lnSpc>
              <a:spcBef>
                <a:spcPct val="20000"/>
              </a:spcBef>
            </a:pPr>
            <a:r>
              <a:rPr lang="en-US" altLang="zh-CN" b="1"/>
              <a:t>           cp /home/TEST  /mydir/test</a:t>
            </a:r>
          </a:p>
          <a:p>
            <a:pPr marL="0" lvl="1">
              <a:lnSpc>
                <a:spcPct val="115000"/>
              </a:lnSpc>
              <a:spcBef>
                <a:spcPct val="20000"/>
              </a:spcBef>
            </a:pPr>
            <a:r>
              <a:rPr lang="zh-CN" altLang="en-US" b="1">
                <a:solidFill>
                  <a:srgbClr val="7030A0"/>
                </a:solidFill>
              </a:rPr>
              <a:t>（</a:t>
            </a:r>
            <a:r>
              <a:rPr lang="en-US" altLang="zh-CN" b="1">
                <a:solidFill>
                  <a:srgbClr val="7030A0"/>
                </a:solidFill>
              </a:rPr>
              <a:t>2</a:t>
            </a:r>
            <a:r>
              <a:rPr lang="zh-CN" altLang="en-US" b="1">
                <a:solidFill>
                  <a:srgbClr val="7030A0"/>
                </a:solidFill>
              </a:rPr>
              <a:t>）程序开发者：</a:t>
            </a:r>
            <a:r>
              <a:rPr lang="en-US" altLang="zh-CN" b="1">
                <a:solidFill>
                  <a:srgbClr val="7030A0"/>
                </a:solidFill>
              </a:rPr>
              <a:t>  </a:t>
            </a:r>
            <a:r>
              <a:rPr lang="zh-CN" altLang="en-US" b="1"/>
              <a:t>如</a:t>
            </a:r>
            <a:r>
              <a:rPr lang="en-US" altLang="zh-CN" b="1"/>
              <a:t>Linux</a:t>
            </a:r>
            <a:r>
              <a:rPr lang="zh-CN" altLang="en-US" b="1"/>
              <a:t>下实现</a:t>
            </a:r>
            <a:r>
              <a:rPr lang="en-US" altLang="zh-CN" b="1"/>
              <a:t>cp</a:t>
            </a:r>
            <a:r>
              <a:rPr lang="zh-CN" altLang="en-US" b="1"/>
              <a:t>命令的</a:t>
            </a:r>
            <a:r>
              <a:rPr lang="en-US" altLang="zh-CN" b="1"/>
              <a:t>C</a:t>
            </a:r>
            <a:r>
              <a:rPr lang="zh-CN" altLang="en-US" b="1"/>
              <a:t>语言片段：</a:t>
            </a:r>
            <a:endParaRPr lang="en-US" altLang="zh-CN" b="1"/>
          </a:p>
          <a:p>
            <a:pPr marL="0" lvl="1">
              <a:lnSpc>
                <a:spcPct val="115000"/>
              </a:lnSpc>
              <a:spcBef>
                <a:spcPct val="20000"/>
              </a:spcBef>
            </a:pPr>
            <a:r>
              <a:rPr lang="en-US" altLang="zh-CN" b="1"/>
              <a:t>         inf=open(“/home/TEST”,O_RDONLY);</a:t>
            </a:r>
          </a:p>
          <a:p>
            <a:pPr marL="0" lvl="1">
              <a:lnSpc>
                <a:spcPct val="115000"/>
              </a:lnSpc>
              <a:spcBef>
                <a:spcPct val="20000"/>
              </a:spcBef>
            </a:pPr>
            <a:r>
              <a:rPr lang="en-US" altLang="zh-CN" b="1"/>
              <a:t>         outf=open(“/mydir/test”,O_WRONLY);</a:t>
            </a:r>
          </a:p>
          <a:p>
            <a:pPr marL="0" lvl="1">
              <a:lnSpc>
                <a:spcPct val="115000"/>
              </a:lnSpc>
              <a:spcBef>
                <a:spcPct val="20000"/>
              </a:spcBef>
            </a:pPr>
            <a:r>
              <a:rPr lang="en-US" altLang="zh-CN" b="1"/>
              <a:t>         do{</a:t>
            </a:r>
          </a:p>
          <a:p>
            <a:pPr marL="0" lvl="1">
              <a:lnSpc>
                <a:spcPct val="115000"/>
              </a:lnSpc>
              <a:spcBef>
                <a:spcPct val="20000"/>
              </a:spcBef>
            </a:pPr>
            <a:r>
              <a:rPr lang="en-US" altLang="zh-CN" b="1"/>
              <a:t>                len=read(inf,buf,4096);</a:t>
            </a:r>
          </a:p>
          <a:p>
            <a:pPr marL="0" lvl="1">
              <a:lnSpc>
                <a:spcPct val="115000"/>
              </a:lnSpc>
              <a:spcBef>
                <a:spcPct val="20000"/>
              </a:spcBef>
            </a:pPr>
            <a:r>
              <a:rPr lang="en-US" altLang="zh-CN" b="1"/>
              <a:t>                write(outf,buf,len);</a:t>
            </a:r>
          </a:p>
          <a:p>
            <a:pPr marL="0" lvl="1">
              <a:lnSpc>
                <a:spcPct val="115000"/>
              </a:lnSpc>
              <a:spcBef>
                <a:spcPct val="20000"/>
              </a:spcBef>
            </a:pPr>
            <a:r>
              <a:rPr lang="en-US" altLang="zh-CN" b="1"/>
              <a:t>         } while(len);</a:t>
            </a:r>
          </a:p>
          <a:p>
            <a:pPr marL="0" lvl="1">
              <a:lnSpc>
                <a:spcPct val="115000"/>
              </a:lnSpc>
              <a:spcBef>
                <a:spcPct val="20000"/>
              </a:spcBef>
            </a:pPr>
            <a:r>
              <a:rPr lang="en-US" altLang="zh-CN" b="1"/>
              <a:t>          close(outf); close(inf);</a:t>
            </a:r>
            <a:endParaRPr lang="zh-CN" altLang="en-US"/>
          </a:p>
        </p:txBody>
      </p:sp>
      <p:cxnSp>
        <p:nvCxnSpPr>
          <p:cNvPr id="5" name="直接连接符 4"/>
          <p:cNvCxnSpPr>
            <a:cxnSpLocks noChangeShapeType="1"/>
          </p:cNvCxnSpPr>
          <p:nvPr/>
        </p:nvCxnSpPr>
        <p:spPr bwMode="auto">
          <a:xfrm>
            <a:off x="1116013" y="2349500"/>
            <a:ext cx="503237"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cxnSp>
        <p:nvCxnSpPr>
          <p:cNvPr id="6" name="直接连接符 5"/>
          <p:cNvCxnSpPr>
            <a:cxnSpLocks noChangeShapeType="1"/>
          </p:cNvCxnSpPr>
          <p:nvPr/>
        </p:nvCxnSpPr>
        <p:spPr bwMode="auto">
          <a:xfrm>
            <a:off x="1619250" y="3357563"/>
            <a:ext cx="504825"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cxnSp>
        <p:nvCxnSpPr>
          <p:cNvPr id="7" name="直接连接符 6"/>
          <p:cNvCxnSpPr>
            <a:cxnSpLocks noChangeShapeType="1"/>
          </p:cNvCxnSpPr>
          <p:nvPr/>
        </p:nvCxnSpPr>
        <p:spPr bwMode="auto">
          <a:xfrm>
            <a:off x="1835150" y="3860800"/>
            <a:ext cx="504825"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cxnSp>
        <p:nvCxnSpPr>
          <p:cNvPr id="8" name="直接连接符 7"/>
          <p:cNvCxnSpPr>
            <a:cxnSpLocks noChangeShapeType="1"/>
          </p:cNvCxnSpPr>
          <p:nvPr/>
        </p:nvCxnSpPr>
        <p:spPr bwMode="auto">
          <a:xfrm>
            <a:off x="2195513" y="4797425"/>
            <a:ext cx="504825"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cxnSp>
        <p:nvCxnSpPr>
          <p:cNvPr id="9" name="直接连接符 8"/>
          <p:cNvCxnSpPr>
            <a:cxnSpLocks noChangeShapeType="1"/>
          </p:cNvCxnSpPr>
          <p:nvPr/>
        </p:nvCxnSpPr>
        <p:spPr bwMode="auto">
          <a:xfrm>
            <a:off x="1619250" y="5300663"/>
            <a:ext cx="504825"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cxnSp>
        <p:nvCxnSpPr>
          <p:cNvPr id="10" name="直接连接符 9"/>
          <p:cNvCxnSpPr>
            <a:cxnSpLocks noChangeShapeType="1"/>
          </p:cNvCxnSpPr>
          <p:nvPr/>
        </p:nvCxnSpPr>
        <p:spPr bwMode="auto">
          <a:xfrm>
            <a:off x="1116013" y="6308725"/>
            <a:ext cx="639762"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cxnSp>
        <p:nvCxnSpPr>
          <p:cNvPr id="11" name="直接连接符 10"/>
          <p:cNvCxnSpPr>
            <a:cxnSpLocks noChangeShapeType="1"/>
          </p:cNvCxnSpPr>
          <p:nvPr/>
        </p:nvCxnSpPr>
        <p:spPr bwMode="auto">
          <a:xfrm>
            <a:off x="2843213" y="6308725"/>
            <a:ext cx="720725"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sp>
        <p:nvSpPr>
          <p:cNvPr id="12" name="椭圆形标注 11"/>
          <p:cNvSpPr>
            <a:spLocks noChangeArrowheads="1"/>
          </p:cNvSpPr>
          <p:nvPr/>
        </p:nvSpPr>
        <p:spPr bwMode="auto">
          <a:xfrm>
            <a:off x="5219700" y="620713"/>
            <a:ext cx="2952750" cy="936625"/>
          </a:xfrm>
          <a:prstGeom prst="wedgeEllipseCallout">
            <a:avLst>
              <a:gd name="adj1" fmla="val -178074"/>
              <a:gd name="adj2" fmla="val 98023"/>
            </a:avLst>
          </a:prstGeom>
          <a:solidFill>
            <a:schemeClr val="accent1"/>
          </a:solidFill>
          <a:ln w="9525">
            <a:solidFill>
              <a:schemeClr val="tx1"/>
            </a:solidFill>
            <a:round/>
          </a:ln>
        </p:spPr>
        <p:txBody>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r>
              <a:rPr lang="zh-CN" altLang="en-US" b="1"/>
              <a:t>命令接口</a:t>
            </a:r>
          </a:p>
        </p:txBody>
      </p:sp>
      <p:grpSp>
        <p:nvGrpSpPr>
          <p:cNvPr id="2" name="组合 27"/>
          <p:cNvGrpSpPr/>
          <p:nvPr/>
        </p:nvGrpSpPr>
        <p:grpSpPr bwMode="auto">
          <a:xfrm>
            <a:off x="5003800" y="3068638"/>
            <a:ext cx="3168650" cy="3097212"/>
            <a:chOff x="5004048" y="3068960"/>
            <a:chExt cx="3168352" cy="3096344"/>
          </a:xfrm>
        </p:grpSpPr>
        <p:cxnSp>
          <p:nvCxnSpPr>
            <p:cNvPr id="30732" name="直接连接符 18"/>
            <p:cNvCxnSpPr>
              <a:cxnSpLocks noChangeShapeType="1"/>
            </p:cNvCxnSpPr>
            <p:nvPr/>
          </p:nvCxnSpPr>
          <p:spPr bwMode="auto">
            <a:xfrm>
              <a:off x="6588224" y="3068960"/>
              <a:ext cx="936104" cy="1656184"/>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cxnSp>
          <p:nvCxnSpPr>
            <p:cNvPr id="30733" name="直接连接符 22"/>
            <p:cNvCxnSpPr>
              <a:cxnSpLocks noChangeShapeType="1"/>
            </p:cNvCxnSpPr>
            <p:nvPr/>
          </p:nvCxnSpPr>
          <p:spPr bwMode="auto">
            <a:xfrm flipV="1">
              <a:off x="5004048" y="4725144"/>
              <a:ext cx="2520280" cy="1440160"/>
            </a:xfrm>
            <a:prstGeom prst="line">
              <a:avLst/>
            </a:prstGeom>
            <a:noFill/>
            <a:ln w="28575">
              <a:solidFill>
                <a:schemeClr val="accent1"/>
              </a:solidFill>
              <a:round/>
            </a:ln>
            <a:extLst>
              <a:ext uri="{909E8E84-426E-40DD-AFC4-6F175D3DCCD1}">
                <a14:hiddenFill xmlns:a14="http://schemas.microsoft.com/office/drawing/2010/main">
                  <a:noFill/>
                </a14:hiddenFill>
              </a:ext>
            </a:extLst>
          </p:spPr>
        </p:cxnSp>
        <p:sp>
          <p:nvSpPr>
            <p:cNvPr id="30734" name="TextBox 26"/>
            <p:cNvSpPr txBox="1">
              <a:spLocks noChangeArrowheads="1"/>
            </p:cNvSpPr>
            <p:nvPr/>
          </p:nvSpPr>
          <p:spPr bwMode="auto">
            <a:xfrm>
              <a:off x="7563002" y="3645024"/>
              <a:ext cx="609398" cy="1800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lgn="ctr" eaLnBrk="0" hangingPunct="0">
                <a:lnSpc>
                  <a:spcPct val="115000"/>
                </a:lnSpc>
                <a:spcBef>
                  <a:spcPct val="20000"/>
                </a:spcBef>
              </a:pPr>
              <a:r>
                <a:rPr lang="zh-CN" altLang="en-US" b="1"/>
                <a:t>程序接口</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fade">
                                      <p:cBhvr>
                                        <p:cTn id="17" dur="1000"/>
                                        <p:tgtEl>
                                          <p:spTgt spid="17411">
                                            <p:txEl>
                                              <p:pRg st="2" end="2"/>
                                            </p:txEl>
                                          </p:spTgt>
                                        </p:tgtEl>
                                      </p:cBhvr>
                                    </p:animEffect>
                                    <p:anim calcmode="lin" valueType="num">
                                      <p:cBhvr>
                                        <p:cTn id="18" dur="10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74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fade">
                                      <p:cBhvr>
                                        <p:cTn id="22" dur="1000"/>
                                        <p:tgtEl>
                                          <p:spTgt spid="17411">
                                            <p:txEl>
                                              <p:pRg st="3" end="3"/>
                                            </p:txEl>
                                          </p:spTgt>
                                        </p:tgtEl>
                                      </p:cBhvr>
                                    </p:animEffect>
                                    <p:anim calcmode="lin" valueType="num">
                                      <p:cBhvr>
                                        <p:cTn id="23" dur="10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7411">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411">
                                            <p:txEl>
                                              <p:pRg st="4" end="4"/>
                                            </p:txEl>
                                          </p:spTgt>
                                        </p:tgtEl>
                                        <p:attrNameLst>
                                          <p:attrName>style.visibility</p:attrName>
                                        </p:attrNameLst>
                                      </p:cBhvr>
                                      <p:to>
                                        <p:strVal val="visible"/>
                                      </p:to>
                                    </p:set>
                                    <p:animEffect transition="in" filter="fade">
                                      <p:cBhvr>
                                        <p:cTn id="27" dur="1000"/>
                                        <p:tgtEl>
                                          <p:spTgt spid="17411">
                                            <p:txEl>
                                              <p:pRg st="4" end="4"/>
                                            </p:txEl>
                                          </p:spTgt>
                                        </p:tgtEl>
                                      </p:cBhvr>
                                    </p:animEffect>
                                    <p:anim calcmode="lin" valueType="num">
                                      <p:cBhvr>
                                        <p:cTn id="28" dur="10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7411">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7411">
                                            <p:txEl>
                                              <p:pRg st="5" end="5"/>
                                            </p:txEl>
                                          </p:spTgt>
                                        </p:tgtEl>
                                        <p:attrNameLst>
                                          <p:attrName>style.visibility</p:attrName>
                                        </p:attrNameLst>
                                      </p:cBhvr>
                                      <p:to>
                                        <p:strVal val="visible"/>
                                      </p:to>
                                    </p:set>
                                    <p:animEffect transition="in" filter="fade">
                                      <p:cBhvr>
                                        <p:cTn id="32" dur="1000"/>
                                        <p:tgtEl>
                                          <p:spTgt spid="17411">
                                            <p:txEl>
                                              <p:pRg st="5" end="5"/>
                                            </p:txEl>
                                          </p:spTgt>
                                        </p:tgtEl>
                                      </p:cBhvr>
                                    </p:animEffect>
                                    <p:anim calcmode="lin" valueType="num">
                                      <p:cBhvr>
                                        <p:cTn id="33" dur="1000" fill="hold"/>
                                        <p:tgtEl>
                                          <p:spTgt spid="17411">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7411">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411">
                                            <p:txEl>
                                              <p:pRg st="6" end="6"/>
                                            </p:txEl>
                                          </p:spTgt>
                                        </p:tgtEl>
                                        <p:attrNameLst>
                                          <p:attrName>style.visibility</p:attrName>
                                        </p:attrNameLst>
                                      </p:cBhvr>
                                      <p:to>
                                        <p:strVal val="visible"/>
                                      </p:to>
                                    </p:set>
                                    <p:animEffect transition="in" filter="fade">
                                      <p:cBhvr>
                                        <p:cTn id="37" dur="1000"/>
                                        <p:tgtEl>
                                          <p:spTgt spid="17411">
                                            <p:txEl>
                                              <p:pRg st="6" end="6"/>
                                            </p:txEl>
                                          </p:spTgt>
                                        </p:tgtEl>
                                      </p:cBhvr>
                                    </p:animEffect>
                                    <p:anim calcmode="lin" valueType="num">
                                      <p:cBhvr>
                                        <p:cTn id="38" dur="1000" fill="hold"/>
                                        <p:tgtEl>
                                          <p:spTgt spid="17411">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7411">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7411">
                                            <p:txEl>
                                              <p:charRg st="218" end="256"/>
                                            </p:txEl>
                                          </p:spTgt>
                                        </p:tgtEl>
                                        <p:attrNameLst>
                                          <p:attrName>style.visibility</p:attrName>
                                        </p:attrNameLst>
                                      </p:cBhvr>
                                      <p:to>
                                        <p:strVal val="visible"/>
                                      </p:to>
                                    </p:set>
                                    <p:animEffect transition="in" filter="fade">
                                      <p:cBhvr>
                                        <p:cTn id="42" dur="1000"/>
                                        <p:tgtEl>
                                          <p:spTgt spid="17411">
                                            <p:txEl>
                                              <p:charRg st="218" end="256"/>
                                            </p:txEl>
                                          </p:spTgt>
                                        </p:tgtEl>
                                      </p:cBhvr>
                                    </p:animEffect>
                                    <p:anim calcmode="lin" valueType="num">
                                      <p:cBhvr>
                                        <p:cTn id="43" dur="1000" fill="hold"/>
                                        <p:tgtEl>
                                          <p:spTgt spid="17411">
                                            <p:txEl>
                                              <p:charRg st="218" end="256"/>
                                            </p:txEl>
                                          </p:spTgt>
                                        </p:tgtEl>
                                        <p:attrNameLst>
                                          <p:attrName>ppt_x</p:attrName>
                                        </p:attrNameLst>
                                      </p:cBhvr>
                                      <p:tavLst>
                                        <p:tav tm="0">
                                          <p:val>
                                            <p:strVal val="#ppt_x"/>
                                          </p:val>
                                        </p:tav>
                                        <p:tav tm="100000">
                                          <p:val>
                                            <p:strVal val="#ppt_x"/>
                                          </p:val>
                                        </p:tav>
                                      </p:tavLst>
                                    </p:anim>
                                    <p:anim calcmode="lin" valueType="num">
                                      <p:cBhvr>
                                        <p:cTn id="44" dur="1000" fill="hold"/>
                                        <p:tgtEl>
                                          <p:spTgt spid="17411">
                                            <p:txEl>
                                              <p:charRg st="218" end="256"/>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7411">
                                            <p:txEl>
                                              <p:charRg st="256" end="278"/>
                                            </p:txEl>
                                          </p:spTgt>
                                        </p:tgtEl>
                                        <p:attrNameLst>
                                          <p:attrName>style.visibility</p:attrName>
                                        </p:attrNameLst>
                                      </p:cBhvr>
                                      <p:to>
                                        <p:strVal val="visible"/>
                                      </p:to>
                                    </p:set>
                                    <p:animEffect transition="in" filter="fade">
                                      <p:cBhvr>
                                        <p:cTn id="47" dur="1000"/>
                                        <p:tgtEl>
                                          <p:spTgt spid="17411">
                                            <p:txEl>
                                              <p:charRg st="256" end="278"/>
                                            </p:txEl>
                                          </p:spTgt>
                                        </p:tgtEl>
                                      </p:cBhvr>
                                    </p:animEffect>
                                    <p:anim calcmode="lin" valueType="num">
                                      <p:cBhvr>
                                        <p:cTn id="48" dur="1000" fill="hold"/>
                                        <p:tgtEl>
                                          <p:spTgt spid="17411">
                                            <p:txEl>
                                              <p:charRg st="256" end="278"/>
                                            </p:txEl>
                                          </p:spTgt>
                                        </p:tgtEl>
                                        <p:attrNameLst>
                                          <p:attrName>ppt_x</p:attrName>
                                        </p:attrNameLst>
                                      </p:cBhvr>
                                      <p:tavLst>
                                        <p:tav tm="0">
                                          <p:val>
                                            <p:strVal val="#ppt_x"/>
                                          </p:val>
                                        </p:tav>
                                        <p:tav tm="100000">
                                          <p:val>
                                            <p:strVal val="#ppt_x"/>
                                          </p:val>
                                        </p:tav>
                                      </p:tavLst>
                                    </p:anim>
                                    <p:anim calcmode="lin" valueType="num">
                                      <p:cBhvr>
                                        <p:cTn id="49" dur="1000" fill="hold"/>
                                        <p:tgtEl>
                                          <p:spTgt spid="17411">
                                            <p:txEl>
                                              <p:charRg st="256" end="27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7411">
                                            <p:txEl>
                                              <p:pRg st="9" end="9"/>
                                            </p:txEl>
                                          </p:spTgt>
                                        </p:tgtEl>
                                        <p:attrNameLst>
                                          <p:attrName>style.visibility</p:attrName>
                                        </p:attrNameLst>
                                      </p:cBhvr>
                                      <p:to>
                                        <p:strVal val="visible"/>
                                      </p:to>
                                    </p:set>
                                    <p:animEffect transition="in" filter="fade">
                                      <p:cBhvr>
                                        <p:cTn id="52" dur="1000"/>
                                        <p:tgtEl>
                                          <p:spTgt spid="17411">
                                            <p:txEl>
                                              <p:pRg st="9" end="9"/>
                                            </p:txEl>
                                          </p:spTgt>
                                        </p:tgtEl>
                                      </p:cBhvr>
                                    </p:animEffect>
                                    <p:anim calcmode="lin" valueType="num">
                                      <p:cBhvr>
                                        <p:cTn id="53" dur="1000" fill="hold"/>
                                        <p:tgtEl>
                                          <p:spTgt spid="17411">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17411">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box(in)">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box(in)">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box(in)">
                                      <p:cBhvr>
                                        <p:cTn id="69" dur="500"/>
                                        <p:tgtEl>
                                          <p:spTgt spid="8"/>
                                        </p:tgtEl>
                                      </p:cBhvr>
                                    </p:animEffect>
                                  </p:childTnLst>
                                </p:cTn>
                              </p:par>
                            </p:childTnLst>
                          </p:cTn>
                        </p:par>
                      </p:childTnLst>
                    </p:cTn>
                  </p:par>
                  <p:par>
                    <p:cTn id="70" fill="hold">
                      <p:stCondLst>
                        <p:cond delay="indefinite"/>
                      </p:stCondLst>
                      <p:childTnLst>
                        <p:par>
                          <p:cTn id="71" fill="hold">
                            <p:stCondLst>
                              <p:cond delay="0"/>
                            </p:stCondLst>
                            <p:childTnLst>
                              <p:par>
                                <p:cTn id="72" presetID="4" presetClass="entr" presetSubtype="16"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box(in)">
                                      <p:cBhvr>
                                        <p:cTn id="74" dur="500"/>
                                        <p:tgtEl>
                                          <p:spTgt spid="9"/>
                                        </p:tgtEl>
                                      </p:cBhvr>
                                    </p:animEffect>
                                  </p:childTnLst>
                                </p:cTn>
                              </p:par>
                            </p:childTnLst>
                          </p:cTn>
                        </p:par>
                      </p:childTnLst>
                    </p:cTn>
                  </p:par>
                  <p:par>
                    <p:cTn id="75" fill="hold">
                      <p:stCondLst>
                        <p:cond delay="indefinite"/>
                      </p:stCondLst>
                      <p:childTnLst>
                        <p:par>
                          <p:cTn id="76" fill="hold">
                            <p:stCondLst>
                              <p:cond delay="0"/>
                            </p:stCondLst>
                            <p:childTnLst>
                              <p:par>
                                <p:cTn id="77" presetID="4" presetClass="entr" presetSubtype="16"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box(in)">
                                      <p:cBhvr>
                                        <p:cTn id="79" dur="500"/>
                                        <p:tgtEl>
                                          <p:spTgt spid="10"/>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box(in)">
                                      <p:cBhvr>
                                        <p:cTn id="84" dur="500"/>
                                        <p:tgtEl>
                                          <p:spTgt spid="11"/>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16" fill="hold" nodeType="click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box(in)">
                                      <p:cBhvr>
                                        <p:cTn id="8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4"/>
          <p:cNvSpPr>
            <a:spLocks noGrp="1" noChangeArrowheads="1"/>
          </p:cNvSpPr>
          <p:nvPr>
            <p:ph type="title"/>
          </p:nvPr>
        </p:nvSpPr>
        <p:spPr>
          <a:xfrm>
            <a:off x="457200" y="260350"/>
            <a:ext cx="8229600" cy="454025"/>
          </a:xfrm>
        </p:spPr>
        <p:txBody>
          <a:bodyPr/>
          <a:lstStyle/>
          <a:p>
            <a:r>
              <a:rPr lang="zh-CN" altLang="en-US" sz="3600" smtClean="0">
                <a:solidFill>
                  <a:srgbClr val="3333FF"/>
                </a:solidFill>
                <a:latin typeface="宋体" panose="02010600030101010101" pitchFamily="2" charset="-122"/>
              </a:rPr>
              <a:t>二</a:t>
            </a:r>
            <a:r>
              <a:rPr lang="en-US" altLang="zh-CN" sz="3600" smtClean="0">
                <a:solidFill>
                  <a:srgbClr val="3333FF"/>
                </a:solidFill>
                <a:latin typeface="宋体" panose="02010600030101010101" pitchFamily="2" charset="-122"/>
              </a:rPr>
              <a:t>. </a:t>
            </a:r>
            <a:r>
              <a:rPr lang="zh-CN" altLang="en-US" sz="3600" smtClean="0">
                <a:solidFill>
                  <a:srgbClr val="3333FF"/>
                </a:solidFill>
                <a:latin typeface="宋体" panose="02010600030101010101" pitchFamily="2" charset="-122"/>
              </a:rPr>
              <a:t>操作系统</a:t>
            </a:r>
            <a:r>
              <a:rPr lang="zh-CN" altLang="en-US" sz="3600" smtClean="0">
                <a:solidFill>
                  <a:srgbClr val="3333FF"/>
                </a:solidFill>
              </a:rPr>
              <a:t>概念</a:t>
            </a:r>
            <a:endParaRPr lang="zh-CN" altLang="en-US" sz="3600" smtClean="0">
              <a:solidFill>
                <a:srgbClr val="3333FF"/>
              </a:solidFill>
              <a:latin typeface="宋体" panose="02010600030101010101" pitchFamily="2" charset="-122"/>
            </a:endParaRPr>
          </a:p>
        </p:txBody>
      </p:sp>
      <p:sp>
        <p:nvSpPr>
          <p:cNvPr id="31746" name="Rectangle 5"/>
          <p:cNvSpPr>
            <a:spLocks noGrp="1" noChangeArrowheads="1"/>
          </p:cNvSpPr>
          <p:nvPr>
            <p:ph idx="1"/>
          </p:nvPr>
        </p:nvSpPr>
        <p:spPr>
          <a:xfrm>
            <a:off x="539750" y="908050"/>
            <a:ext cx="8137525" cy="576263"/>
          </a:xfrm>
        </p:spPr>
        <p:txBody>
          <a:bodyPr/>
          <a:lstStyle/>
          <a:p>
            <a:pPr>
              <a:buFontTx/>
              <a:buNone/>
            </a:pPr>
            <a:r>
              <a:rPr lang="en-US" altLang="zh-CN" sz="2800" b="1" smtClean="0">
                <a:solidFill>
                  <a:schemeClr val="accent1"/>
                </a:solidFill>
              </a:rPr>
              <a:t>2. </a:t>
            </a:r>
            <a:r>
              <a:rPr lang="zh-CN" altLang="en-US" sz="2800" b="1" smtClean="0">
                <a:solidFill>
                  <a:schemeClr val="accent1"/>
                </a:solidFill>
              </a:rPr>
              <a:t>资源管理观点：</a:t>
            </a:r>
            <a:r>
              <a:rPr lang="en-US" altLang="zh-CN" sz="2800" b="1" smtClean="0"/>
              <a:t>OS</a:t>
            </a:r>
            <a:r>
              <a:rPr lang="zh-CN" altLang="en-US" sz="2800" b="1" smtClean="0"/>
              <a:t>是</a:t>
            </a:r>
            <a:r>
              <a:rPr lang="zh-CN" altLang="en-US" sz="2800" smtClean="0"/>
              <a:t>计算机系统资源的管理者</a:t>
            </a:r>
          </a:p>
        </p:txBody>
      </p:sp>
      <p:sp>
        <p:nvSpPr>
          <p:cNvPr id="95258" name="Rectangle 26"/>
          <p:cNvSpPr>
            <a:spLocks noChangeArrowheads="1"/>
          </p:cNvSpPr>
          <p:nvPr/>
        </p:nvSpPr>
        <p:spPr bwMode="auto">
          <a:xfrm>
            <a:off x="539750" y="1484313"/>
            <a:ext cx="8137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FontTx/>
              <a:buChar char="•"/>
            </a:pPr>
            <a:r>
              <a:rPr lang="zh-CN" altLang="en-US" b="1"/>
              <a:t>四种资源：</a:t>
            </a:r>
            <a:r>
              <a:rPr lang="zh-CN" altLang="en-US"/>
              <a:t>处理器、存储器、</a:t>
            </a:r>
            <a:r>
              <a:rPr lang="en-US" altLang="zh-CN"/>
              <a:t>I/O</a:t>
            </a:r>
            <a:r>
              <a:rPr lang="zh-CN" altLang="en-US"/>
              <a:t>设备以及信息。</a:t>
            </a:r>
          </a:p>
          <a:p>
            <a:pPr>
              <a:lnSpc>
                <a:spcPct val="80000"/>
              </a:lnSpc>
              <a:spcBef>
                <a:spcPct val="20000"/>
              </a:spcBef>
              <a:buFontTx/>
              <a:buChar char="•"/>
            </a:pPr>
            <a:r>
              <a:rPr lang="zh-CN" altLang="en-US" b="1"/>
              <a:t>四种功能：</a:t>
            </a:r>
            <a:r>
              <a:rPr lang="zh-CN" altLang="en-US"/>
              <a:t>处理器管理、存储器管理、</a:t>
            </a:r>
            <a:r>
              <a:rPr lang="en-US" altLang="zh-CN"/>
              <a:t>I/O</a:t>
            </a:r>
            <a:r>
              <a:rPr lang="zh-CN" altLang="en-US"/>
              <a:t>设备管理、文件管理</a:t>
            </a:r>
            <a:endParaRPr lang="en-US" altLang="zh-CN"/>
          </a:p>
          <a:p>
            <a:pPr>
              <a:lnSpc>
                <a:spcPct val="80000"/>
              </a:lnSpc>
              <a:spcBef>
                <a:spcPct val="20000"/>
              </a:spcBef>
              <a:buFontTx/>
              <a:buChar char="•"/>
            </a:pPr>
            <a:endParaRPr lang="zh-CN" altLang="en-US" sz="4000"/>
          </a:p>
        </p:txBody>
      </p:sp>
      <p:grpSp>
        <p:nvGrpSpPr>
          <p:cNvPr id="2" name="Group 41"/>
          <p:cNvGrpSpPr/>
          <p:nvPr/>
        </p:nvGrpSpPr>
        <p:grpSpPr bwMode="auto">
          <a:xfrm>
            <a:off x="1498600" y="4070350"/>
            <a:ext cx="2328863" cy="1931988"/>
            <a:chOff x="944" y="2564"/>
            <a:chExt cx="1467" cy="1217"/>
          </a:xfrm>
        </p:grpSpPr>
        <p:sp>
          <p:nvSpPr>
            <p:cNvPr id="95261" name="Oval 29"/>
            <p:cNvSpPr>
              <a:spLocks noChangeArrowheads="1"/>
            </p:cNvSpPr>
            <p:nvPr/>
          </p:nvSpPr>
          <p:spPr bwMode="auto">
            <a:xfrm>
              <a:off x="1155" y="2564"/>
              <a:ext cx="668" cy="389"/>
            </a:xfrm>
            <a:prstGeom prst="ellipse">
              <a:avLst/>
            </a:prstGeom>
            <a:solidFill>
              <a:srgbClr val="C8F523"/>
            </a:solidFill>
            <a:ln w="9525">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algn="ctr">
                <a:spcBef>
                  <a:spcPct val="50000"/>
                </a:spcBef>
                <a:buClr>
                  <a:schemeClr val="tx1"/>
                </a:buClr>
                <a:defRPr/>
              </a:pPr>
              <a:r>
                <a:rPr lang="zh-CN" altLang="en-US" b="1">
                  <a:sym typeface="+mn-ea"/>
                </a:rPr>
                <a:t>用户</a:t>
              </a:r>
            </a:p>
          </p:txBody>
        </p:sp>
        <p:sp>
          <p:nvSpPr>
            <p:cNvPr id="95262" name="Rectangle 30"/>
            <p:cNvSpPr>
              <a:spLocks noChangeArrowheads="1"/>
            </p:cNvSpPr>
            <p:nvPr/>
          </p:nvSpPr>
          <p:spPr bwMode="auto">
            <a:xfrm>
              <a:off x="944" y="3193"/>
              <a:ext cx="1089" cy="294"/>
            </a:xfrm>
            <a:prstGeom prst="rect">
              <a:avLst/>
            </a:prstGeom>
            <a:solidFill>
              <a:srgbClr val="C8F523"/>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lgn="ctr">
                <a:spcBef>
                  <a:spcPct val="50000"/>
                </a:spcBef>
                <a:buClr>
                  <a:schemeClr val="tx1"/>
                </a:buClr>
                <a:defRPr/>
              </a:pPr>
              <a:r>
                <a:rPr lang="zh-CN" altLang="en-US" b="1">
                  <a:sym typeface="+mn-ea"/>
                </a:rPr>
                <a:t>物理接口</a:t>
              </a:r>
            </a:p>
          </p:txBody>
        </p:sp>
        <p:sp>
          <p:nvSpPr>
            <p:cNvPr id="95263" name="Rectangle 31"/>
            <p:cNvSpPr>
              <a:spLocks noChangeArrowheads="1"/>
            </p:cNvSpPr>
            <p:nvPr/>
          </p:nvSpPr>
          <p:spPr bwMode="auto">
            <a:xfrm>
              <a:off x="945" y="3487"/>
              <a:ext cx="1089" cy="294"/>
            </a:xfrm>
            <a:prstGeom prst="rect">
              <a:avLst/>
            </a:prstGeom>
            <a:solidFill>
              <a:srgbClr val="C8F523"/>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lgn="ctr">
                <a:spcBef>
                  <a:spcPct val="50000"/>
                </a:spcBef>
                <a:buClr>
                  <a:schemeClr val="tx1"/>
                </a:buClr>
                <a:defRPr/>
              </a:pPr>
              <a:r>
                <a:rPr lang="zh-CN" altLang="en-US" b="1">
                  <a:sym typeface="+mn-ea"/>
                </a:rPr>
                <a:t>硬件</a:t>
              </a:r>
            </a:p>
          </p:txBody>
        </p:sp>
        <p:cxnSp>
          <p:nvCxnSpPr>
            <p:cNvPr id="31752" name="AutoShape 32"/>
            <p:cNvCxnSpPr>
              <a:cxnSpLocks noChangeShapeType="1"/>
              <a:stCxn id="95261" idx="4"/>
              <a:endCxn id="95262" idx="0"/>
            </p:cNvCxnSpPr>
            <p:nvPr/>
          </p:nvCxnSpPr>
          <p:spPr bwMode="auto">
            <a:xfrm flipH="1">
              <a:off x="1489" y="2953"/>
              <a:ext cx="0" cy="240"/>
            </a:xfrm>
            <a:prstGeom prst="straightConnector1">
              <a:avLst/>
            </a:prstGeom>
            <a:noFill/>
            <a:ln w="9525">
              <a:solidFill>
                <a:schemeClr val="tx1"/>
              </a:solidFill>
              <a:round/>
              <a:tailEnd type="triangle" w="med" len="med"/>
            </a:ln>
            <a:effectLst>
              <a:outerShdw dist="17961" dir="2700000" algn="ctr" rotWithShape="0">
                <a:srgbClr val="000000">
                  <a:alpha val="50000"/>
                </a:srgbClr>
              </a:outerShdw>
            </a:effectLst>
            <a:extLst>
              <a:ext uri="{909E8E84-426E-40DD-AFC4-6F175D3DCCD1}">
                <a14:hiddenFill xmlns:a14="http://schemas.microsoft.com/office/drawing/2010/main">
                  <a:noFill/>
                </a14:hiddenFill>
              </a:ext>
            </a:extLst>
          </p:spPr>
        </p:cxnSp>
        <p:sp>
          <p:nvSpPr>
            <p:cNvPr id="95265" name="Rectangle 33"/>
            <p:cNvSpPr>
              <a:spLocks noChangeArrowheads="1"/>
            </p:cNvSpPr>
            <p:nvPr/>
          </p:nvSpPr>
          <p:spPr bwMode="auto">
            <a:xfrm>
              <a:off x="1655" y="2836"/>
              <a:ext cx="756" cy="250"/>
            </a:xfrm>
            <a:prstGeom prst="rect">
              <a:avLst/>
            </a:prstGeom>
            <a:noFill/>
            <a:ln>
              <a:noFill/>
            </a:ln>
            <a:effectLst>
              <a:outerShdw dist="17961" dir="2700000" algn="ctr" rotWithShape="0">
                <a:schemeClr val="accent1">
                  <a:gamma/>
                  <a:shade val="60000"/>
                  <a:invGamma/>
                  <a:alpha val="50000"/>
                </a:schemeClr>
              </a:outerShdw>
            </a:effectLst>
          </p:spPr>
          <p:txBody>
            <a:bodyPr wrap="none" anchor="ctr">
              <a:spAutoFit/>
            </a:bodyPr>
            <a:lstStyle/>
            <a:p>
              <a:pPr algn="ctr">
                <a:spcBef>
                  <a:spcPct val="50000"/>
                </a:spcBef>
                <a:buClr>
                  <a:schemeClr val="tx1"/>
                </a:buClr>
                <a:defRPr/>
              </a:pPr>
              <a:r>
                <a:rPr lang="zh-CN" altLang="en-US" sz="2000">
                  <a:sym typeface="+mn-ea"/>
                </a:rPr>
                <a:t>机器指令</a:t>
              </a:r>
            </a:p>
          </p:txBody>
        </p:sp>
      </p:grpSp>
      <p:grpSp>
        <p:nvGrpSpPr>
          <p:cNvPr id="3" name="Group 42"/>
          <p:cNvGrpSpPr/>
          <p:nvPr/>
        </p:nvGrpSpPr>
        <p:grpSpPr bwMode="auto">
          <a:xfrm>
            <a:off x="2363788" y="3673475"/>
            <a:ext cx="6362700" cy="2924175"/>
            <a:chOff x="1489" y="2222"/>
            <a:chExt cx="4008" cy="1842"/>
          </a:xfrm>
        </p:grpSpPr>
        <p:sp>
          <p:nvSpPr>
            <p:cNvPr id="95266" name="Rectangle 34"/>
            <p:cNvSpPr>
              <a:spLocks noChangeArrowheads="1"/>
            </p:cNvSpPr>
            <p:nvPr/>
          </p:nvSpPr>
          <p:spPr bwMode="auto">
            <a:xfrm>
              <a:off x="3243" y="3220"/>
              <a:ext cx="1089" cy="294"/>
            </a:xfrm>
            <a:prstGeom prst="rect">
              <a:avLst/>
            </a:prstGeom>
            <a:solidFill>
              <a:srgbClr val="C8F523"/>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lgn="ctr">
                <a:spcBef>
                  <a:spcPct val="50000"/>
                </a:spcBef>
                <a:buClr>
                  <a:schemeClr val="tx1"/>
                </a:buClr>
                <a:defRPr/>
              </a:pPr>
              <a:r>
                <a:rPr lang="zh-CN" altLang="en-US" b="1">
                  <a:sym typeface="+mn-ea"/>
                </a:rPr>
                <a:t>物理接口</a:t>
              </a:r>
            </a:p>
          </p:txBody>
        </p:sp>
        <p:sp>
          <p:nvSpPr>
            <p:cNvPr id="95267" name="Rectangle 35"/>
            <p:cNvSpPr>
              <a:spLocks noChangeArrowheads="1"/>
            </p:cNvSpPr>
            <p:nvPr/>
          </p:nvSpPr>
          <p:spPr bwMode="auto">
            <a:xfrm>
              <a:off x="3243" y="3521"/>
              <a:ext cx="1089" cy="294"/>
            </a:xfrm>
            <a:prstGeom prst="rect">
              <a:avLst/>
            </a:prstGeom>
            <a:solidFill>
              <a:srgbClr val="C8F523"/>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lgn="ctr">
                <a:spcBef>
                  <a:spcPct val="50000"/>
                </a:spcBef>
                <a:buClr>
                  <a:schemeClr val="tx1"/>
                </a:buClr>
                <a:defRPr/>
              </a:pPr>
              <a:r>
                <a:rPr lang="zh-CN" altLang="en-US" b="1">
                  <a:sym typeface="+mn-ea"/>
                </a:rPr>
                <a:t>硬件</a:t>
              </a:r>
            </a:p>
          </p:txBody>
        </p:sp>
        <p:sp>
          <p:nvSpPr>
            <p:cNvPr id="95268" name="Rectangle 36"/>
            <p:cNvSpPr>
              <a:spLocks noChangeArrowheads="1"/>
            </p:cNvSpPr>
            <p:nvPr/>
          </p:nvSpPr>
          <p:spPr bwMode="auto">
            <a:xfrm>
              <a:off x="3243" y="2676"/>
              <a:ext cx="1089" cy="294"/>
            </a:xfrm>
            <a:prstGeom prst="rect">
              <a:avLst/>
            </a:prstGeom>
            <a:solidFill>
              <a:srgbClr val="C8F523"/>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lgn="ctr">
                <a:spcBef>
                  <a:spcPct val="50000"/>
                </a:spcBef>
                <a:buClr>
                  <a:schemeClr val="tx1"/>
                </a:buClr>
                <a:defRPr/>
              </a:pPr>
              <a:r>
                <a:rPr lang="en-US" altLang="zh-CN" b="1">
                  <a:sym typeface="+mn-ea"/>
                </a:rPr>
                <a:t>I/O</a:t>
              </a:r>
              <a:r>
                <a:rPr lang="zh-CN" altLang="en-US" b="1">
                  <a:sym typeface="+mn-ea"/>
                </a:rPr>
                <a:t>软件</a:t>
              </a:r>
            </a:p>
          </p:txBody>
        </p:sp>
        <p:sp>
          <p:nvSpPr>
            <p:cNvPr id="95269" name="Oval 37"/>
            <p:cNvSpPr>
              <a:spLocks noChangeArrowheads="1"/>
            </p:cNvSpPr>
            <p:nvPr/>
          </p:nvSpPr>
          <p:spPr bwMode="auto">
            <a:xfrm>
              <a:off x="4829" y="2222"/>
              <a:ext cx="668" cy="389"/>
            </a:xfrm>
            <a:prstGeom prst="ellipse">
              <a:avLst/>
            </a:prstGeom>
            <a:solidFill>
              <a:srgbClr val="C8F523"/>
            </a:solidFill>
            <a:ln w="9525">
              <a:solidFill>
                <a:schemeClr val="tx1"/>
              </a:solidFill>
              <a:round/>
            </a:ln>
            <a:effectLst>
              <a:outerShdw dist="17961" dir="2700000" algn="ctr" rotWithShape="0">
                <a:schemeClr val="tx1">
                  <a:gamma/>
                  <a:shade val="60000"/>
                  <a:invGamma/>
                  <a:alpha val="50000"/>
                </a:schemeClr>
              </a:outerShdw>
            </a:effectLst>
          </p:spPr>
          <p:txBody>
            <a:bodyPr wrap="none" anchor="ctr">
              <a:spAutoFit/>
            </a:bodyPr>
            <a:lstStyle/>
            <a:p>
              <a:pPr algn="ctr">
                <a:spcBef>
                  <a:spcPct val="50000"/>
                </a:spcBef>
                <a:buClr>
                  <a:schemeClr val="tx1"/>
                </a:buClr>
                <a:defRPr/>
              </a:pPr>
              <a:r>
                <a:rPr lang="zh-CN" altLang="en-US" b="1">
                  <a:sym typeface="+mn-ea"/>
                </a:rPr>
                <a:t>用户</a:t>
              </a:r>
            </a:p>
          </p:txBody>
        </p:sp>
        <p:sp>
          <p:nvSpPr>
            <p:cNvPr id="95270" name="Oval 38"/>
            <p:cNvSpPr>
              <a:spLocks noChangeArrowheads="1"/>
            </p:cNvSpPr>
            <p:nvPr/>
          </p:nvSpPr>
          <p:spPr bwMode="auto">
            <a:xfrm>
              <a:off x="2925" y="2432"/>
              <a:ext cx="1815" cy="1632"/>
            </a:xfrm>
            <a:prstGeom prst="ellipse">
              <a:avLst/>
            </a:prstGeom>
            <a:noFill/>
            <a:ln w="9525">
              <a:solidFill>
                <a:schemeClr val="tx1"/>
              </a:solidFill>
              <a:prstDash val="dash"/>
              <a:round/>
            </a:ln>
            <a:effectLst>
              <a:outerShdw dist="17961" dir="2700000" algn="ctr" rotWithShape="0">
                <a:schemeClr val="tx1">
                  <a:gamma/>
                  <a:shade val="60000"/>
                  <a:invGamma/>
                  <a:alpha val="50000"/>
                </a:schemeClr>
              </a:outerShdw>
            </a:effectLst>
          </p:spPr>
          <p:txBody>
            <a:bodyPr anchor="ctr">
              <a:spAutoFit/>
            </a:bodyPr>
            <a:lstStyle/>
            <a:p>
              <a:pPr algn="ctr" eaLnBrk="0" hangingPunct="0">
                <a:lnSpc>
                  <a:spcPct val="115000"/>
                </a:lnSpc>
                <a:spcBef>
                  <a:spcPct val="20000"/>
                </a:spcBef>
                <a:defRPr/>
              </a:pPr>
              <a:endParaRPr lang="zh-CN" altLang="en-US"/>
            </a:p>
          </p:txBody>
        </p:sp>
        <p:sp>
          <p:nvSpPr>
            <p:cNvPr id="95271" name="AutoShape 39"/>
            <p:cNvSpPr>
              <a:spLocks noChangeArrowheads="1"/>
            </p:cNvSpPr>
            <p:nvPr/>
          </p:nvSpPr>
          <p:spPr bwMode="auto">
            <a:xfrm rot="16200000">
              <a:off x="3719" y="2925"/>
              <a:ext cx="272" cy="318"/>
            </a:xfrm>
            <a:prstGeom prst="leftArrow">
              <a:avLst>
                <a:gd name="adj1" fmla="val 50000"/>
                <a:gd name="adj2" fmla="val 25000"/>
              </a:avLst>
            </a:prstGeom>
            <a:solidFill>
              <a:schemeClr val="folHlink"/>
            </a:solidFill>
            <a:ln w="9525">
              <a:solidFill>
                <a:schemeClr val="tx1"/>
              </a:solidFill>
              <a:miter lim="800000"/>
            </a:ln>
            <a:effectLst>
              <a:outerShdw dist="17961" dir="2700000" algn="ctr" rotWithShape="0">
                <a:schemeClr val="tx1">
                  <a:gamma/>
                  <a:shade val="60000"/>
                  <a:invGamma/>
                  <a:alpha val="50000"/>
                </a:schemeClr>
              </a:outerShdw>
            </a:effectLst>
          </p:spPr>
          <p:txBody>
            <a:bodyPr anchor="ctr">
              <a:spAutoFit/>
            </a:bodyPr>
            <a:lstStyle/>
            <a:p>
              <a:pPr algn="ctr" eaLnBrk="0" hangingPunct="0">
                <a:lnSpc>
                  <a:spcPct val="115000"/>
                </a:lnSpc>
                <a:spcBef>
                  <a:spcPct val="20000"/>
                </a:spcBef>
                <a:defRPr/>
              </a:pPr>
              <a:endParaRPr lang="zh-CN" altLang="en-US"/>
            </a:p>
          </p:txBody>
        </p:sp>
        <p:cxnSp>
          <p:nvCxnSpPr>
            <p:cNvPr id="31761" name="AutoShape 40"/>
            <p:cNvCxnSpPr>
              <a:cxnSpLocks noChangeShapeType="1"/>
              <a:stCxn id="95261" idx="4"/>
              <a:endCxn id="95268" idx="0"/>
            </p:cNvCxnSpPr>
            <p:nvPr/>
          </p:nvCxnSpPr>
          <p:spPr bwMode="auto">
            <a:xfrm flipV="1">
              <a:off x="1489" y="2676"/>
              <a:ext cx="2299" cy="185"/>
            </a:xfrm>
            <a:prstGeom prst="straightConnector1">
              <a:avLst/>
            </a:prstGeom>
            <a:noFill/>
            <a:ln w="9525">
              <a:solidFill>
                <a:schemeClr val="tx1"/>
              </a:solidFill>
              <a:round/>
              <a:tailEnd type="triangle" w="med" len="med"/>
            </a:ln>
            <a:effectLst>
              <a:outerShdw dist="17961" dir="2700000" algn="ctr" rotWithShape="0">
                <a:srgbClr val="000000">
                  <a:alpha val="50000"/>
                </a:srgbClr>
              </a:outerShdw>
            </a:effectLst>
            <a:extLst>
              <a:ext uri="{909E8E84-426E-40DD-AFC4-6F175D3DCCD1}">
                <a14:hiddenFill xmlns:a14="http://schemas.microsoft.com/office/drawing/2010/main">
                  <a:noFill/>
                </a14:hiddenFill>
              </a:ext>
            </a:extLst>
          </p:spPr>
        </p:cxnSp>
      </p:grpSp>
      <p:grpSp>
        <p:nvGrpSpPr>
          <p:cNvPr id="4" name="Group 48"/>
          <p:cNvGrpSpPr/>
          <p:nvPr/>
        </p:nvGrpSpPr>
        <p:grpSpPr bwMode="auto">
          <a:xfrm>
            <a:off x="7019925" y="3429000"/>
            <a:ext cx="576263" cy="2159000"/>
            <a:chOff x="5012" y="256"/>
            <a:chExt cx="363" cy="1360"/>
          </a:xfrm>
        </p:grpSpPr>
        <p:sp>
          <p:nvSpPr>
            <p:cNvPr id="31763" name="Rectangle 43"/>
            <p:cNvSpPr>
              <a:spLocks noChangeArrowheads="1"/>
            </p:cNvSpPr>
            <p:nvPr/>
          </p:nvSpPr>
          <p:spPr bwMode="auto">
            <a:xfrm>
              <a:off x="5012" y="504"/>
              <a:ext cx="363" cy="930"/>
            </a:xfrm>
            <a:prstGeom prst="rect">
              <a:avLst/>
            </a:prstGeom>
            <a:solidFill>
              <a:srgbClr val="FF9900"/>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31764" name="Text Box 46"/>
            <p:cNvSpPr txBox="1">
              <a:spLocks noChangeArrowheads="1"/>
            </p:cNvSpPr>
            <p:nvPr/>
          </p:nvSpPr>
          <p:spPr bwMode="auto">
            <a:xfrm>
              <a:off x="5012" y="256"/>
              <a:ext cx="359"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2200" b="1"/>
                <a:t>文件系统</a:t>
              </a:r>
            </a:p>
          </p:txBody>
        </p:sp>
      </p:grpSp>
      <p:sp>
        <p:nvSpPr>
          <p:cNvPr id="24" name="Rectangle 5"/>
          <p:cNvSpPr txBox="1">
            <a:spLocks noChangeArrowheads="1"/>
          </p:cNvSpPr>
          <p:nvPr/>
        </p:nvSpPr>
        <p:spPr bwMode="auto">
          <a:xfrm>
            <a:off x="539750" y="2636838"/>
            <a:ext cx="813752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800" b="1">
                <a:solidFill>
                  <a:schemeClr val="accent1"/>
                </a:solidFill>
              </a:rPr>
              <a:t>3. </a:t>
            </a:r>
            <a:r>
              <a:rPr lang="zh-CN" altLang="en-US" sz="2800" b="1">
                <a:solidFill>
                  <a:schemeClr val="accent1"/>
                </a:solidFill>
              </a:rPr>
              <a:t>虚拟机观点：</a:t>
            </a:r>
            <a:endParaRPr lang="en-US" altLang="zh-CN" sz="2800" b="1">
              <a:solidFill>
                <a:schemeClr val="accent1"/>
              </a:solidFill>
            </a:endParaRPr>
          </a:p>
          <a:p>
            <a:pPr>
              <a:spcBef>
                <a:spcPct val="20000"/>
              </a:spcBef>
            </a:pPr>
            <a:r>
              <a:rPr lang="zh-CN" altLang="en-US" sz="2800" b="1"/>
              <a:t>通常把覆盖了软件的机器称为扩充机器或虚拟机。</a:t>
            </a:r>
            <a:endParaRPr lang="zh-CN" altLang="en-US" sz="2800"/>
          </a:p>
        </p:txBody>
      </p:sp>
      <p:sp>
        <p:nvSpPr>
          <p:cNvPr id="25" name="Rectangle 5"/>
          <p:cNvSpPr>
            <a:spLocks noChangeArrowheads="1"/>
          </p:cNvSpPr>
          <p:nvPr/>
        </p:nvSpPr>
        <p:spPr bwMode="auto">
          <a:xfrm>
            <a:off x="359410" y="836613"/>
            <a:ext cx="8424863" cy="2330450"/>
          </a:xfrm>
          <a:prstGeom prst="rect">
            <a:avLst/>
          </a:prstGeom>
          <a:solidFill>
            <a:schemeClr val="accent2">
              <a:lumMod val="40000"/>
              <a:lumOff val="60000"/>
            </a:schemeClr>
          </a:solidFill>
          <a:ln w="9525">
            <a:noFill/>
            <a:miter lim="800000"/>
          </a:ln>
        </p:spPr>
        <p:txBody>
          <a:bodyPr/>
          <a:lstStyle/>
          <a:p>
            <a:pPr marL="381635" lvl="1" eaLnBrk="0" hangingPunct="0">
              <a:lnSpc>
                <a:spcPct val="115000"/>
              </a:lnSpc>
              <a:spcBef>
                <a:spcPct val="20000"/>
              </a:spcBef>
              <a:defRPr/>
            </a:pPr>
            <a:r>
              <a:rPr kumimoji="1" lang="zh-CN" altLang="en-US" sz="2800" b="1" dirty="0">
                <a:solidFill>
                  <a:srgbClr val="FF0000"/>
                </a:solidFill>
                <a:sym typeface="+mn-ea"/>
              </a:rPr>
              <a:t>操作系统概念：</a:t>
            </a:r>
            <a:endParaRPr kumimoji="1" lang="en-US" altLang="zh-CN" sz="2800" b="1" dirty="0">
              <a:solidFill>
                <a:srgbClr val="FF0000"/>
              </a:solidFill>
              <a:sym typeface="+mn-ea"/>
            </a:endParaRPr>
          </a:p>
          <a:p>
            <a:pPr marL="381635" lvl="1" eaLnBrk="0" hangingPunct="0">
              <a:lnSpc>
                <a:spcPct val="115000"/>
              </a:lnSpc>
              <a:spcBef>
                <a:spcPct val="20000"/>
              </a:spcBef>
              <a:defRPr/>
            </a:pPr>
            <a:r>
              <a:rPr kumimoji="1" lang="zh-CN" altLang="en-US" b="1" dirty="0">
                <a:sym typeface="+mn-ea"/>
              </a:rPr>
              <a:t>是一组控制和管理</a:t>
            </a:r>
            <a:r>
              <a:rPr lang="zh-CN" altLang="zh-CN" b="1" dirty="0">
                <a:sym typeface="+mn-ea"/>
              </a:rPr>
              <a:t>计算机硬件和软件资源，合理地对各类作业进行调度，以及方便用户使用的程序的集合。</a:t>
            </a:r>
            <a:endParaRPr kumimoji="1" lang="zh-CN" altLang="en-US" b="1" dirty="0">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5258">
                                            <p:txEl>
                                              <p:pRg st="0" end="0"/>
                                            </p:txEl>
                                          </p:spTgt>
                                        </p:tgtEl>
                                        <p:attrNameLst>
                                          <p:attrName>style.visibility</p:attrName>
                                        </p:attrNameLst>
                                      </p:cBhvr>
                                      <p:to>
                                        <p:strVal val="visible"/>
                                      </p:to>
                                    </p:set>
                                    <p:animEffect transition="in" filter="box(in)">
                                      <p:cBhvr>
                                        <p:cTn id="7" dur="500"/>
                                        <p:tgtEl>
                                          <p:spTgt spid="952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5258">
                                            <p:txEl>
                                              <p:pRg st="1" end="1"/>
                                            </p:txEl>
                                          </p:spTgt>
                                        </p:tgtEl>
                                        <p:attrNameLst>
                                          <p:attrName>style.visibility</p:attrName>
                                        </p:attrNameLst>
                                      </p:cBhvr>
                                      <p:to>
                                        <p:strVal val="visible"/>
                                      </p:to>
                                    </p:set>
                                    <p:animEffect transition="in" filter="box(in)">
                                      <p:cBhvr>
                                        <p:cTn id="12" dur="500"/>
                                        <p:tgtEl>
                                          <p:spTgt spid="952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ox(i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i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ox(in)">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323850" y="260350"/>
            <a:ext cx="8229600" cy="454025"/>
          </a:xfrm>
        </p:spPr>
        <p:txBody>
          <a:bodyPr/>
          <a:lstStyle/>
          <a:p>
            <a:r>
              <a:rPr lang="zh-CN" altLang="en-US" smtClean="0"/>
              <a:t>第一节：什么是操作系统</a:t>
            </a:r>
          </a:p>
        </p:txBody>
      </p:sp>
      <p:sp>
        <p:nvSpPr>
          <p:cNvPr id="32770" name="Rectangle 3"/>
          <p:cNvSpPr>
            <a:spLocks noGrp="1" noChangeArrowheads="1"/>
          </p:cNvSpPr>
          <p:nvPr>
            <p:ph idx="1"/>
          </p:nvPr>
        </p:nvSpPr>
        <p:spPr>
          <a:xfrm>
            <a:off x="395288" y="836613"/>
            <a:ext cx="8445500" cy="6021387"/>
          </a:xfrm>
        </p:spPr>
        <p:txBody>
          <a:bodyPr/>
          <a:lstStyle/>
          <a:p>
            <a:pPr marL="457200" indent="-457200">
              <a:lnSpc>
                <a:spcPct val="130000"/>
              </a:lnSpc>
              <a:buFontTx/>
              <a:buAutoNum type="arabicPeriod"/>
            </a:pPr>
            <a:r>
              <a:rPr lang="zh-CN" altLang="en-US" sz="2400" b="1" smtClean="0"/>
              <a:t>操作系统在计算机中位于（  ）之间。</a:t>
            </a:r>
            <a:endParaRPr lang="en-US" altLang="zh-CN" sz="2400" b="1" smtClean="0"/>
          </a:p>
          <a:p>
            <a:pPr marL="457200" indent="-457200">
              <a:lnSpc>
                <a:spcPct val="130000"/>
              </a:lnSpc>
              <a:buFontTx/>
              <a:buNone/>
            </a:pPr>
            <a:r>
              <a:rPr lang="en-US" altLang="zh-CN" sz="2400" b="1" smtClean="0"/>
              <a:t>A.CPU</a:t>
            </a:r>
            <a:r>
              <a:rPr lang="zh-CN" altLang="en-US" sz="2400" b="1" smtClean="0"/>
              <a:t>和用户                         </a:t>
            </a:r>
            <a:r>
              <a:rPr lang="en-US" altLang="zh-CN" sz="2400" b="1" smtClean="0"/>
              <a:t>B.CPU</a:t>
            </a:r>
            <a:r>
              <a:rPr lang="zh-CN" altLang="en-US" sz="2400" b="1" smtClean="0"/>
              <a:t>和主存</a:t>
            </a:r>
            <a:endParaRPr lang="en-US" altLang="zh-CN" sz="2400" b="1" smtClean="0"/>
          </a:p>
          <a:p>
            <a:pPr marL="457200" indent="-457200">
              <a:lnSpc>
                <a:spcPct val="130000"/>
              </a:lnSpc>
              <a:buFontTx/>
              <a:buNone/>
            </a:pPr>
            <a:r>
              <a:rPr lang="en-US" altLang="zh-CN" sz="2400" b="1" smtClean="0"/>
              <a:t>C.</a:t>
            </a:r>
            <a:r>
              <a:rPr lang="zh-CN" altLang="en-US" sz="2400" b="1" smtClean="0"/>
              <a:t>计算机硬件和用户               </a:t>
            </a:r>
            <a:r>
              <a:rPr lang="en-US" altLang="zh-CN" sz="2400" b="1" smtClean="0"/>
              <a:t>D. </a:t>
            </a:r>
            <a:r>
              <a:rPr lang="zh-CN" altLang="en-US" sz="2400" b="1" smtClean="0"/>
              <a:t>计算机硬件和软件</a:t>
            </a:r>
            <a:endParaRPr lang="en-US" altLang="zh-CN" sz="2400" b="1" smtClean="0"/>
          </a:p>
          <a:p>
            <a:pPr marL="457200" indent="-457200">
              <a:lnSpc>
                <a:spcPct val="130000"/>
              </a:lnSpc>
              <a:buFontTx/>
              <a:buAutoNum type="arabicPeriod" startAt="2"/>
            </a:pPr>
            <a:r>
              <a:rPr lang="zh-CN" altLang="en-US" sz="2400" b="1" smtClean="0"/>
              <a:t>下列选项中，（  ）是操作系统关心的主要问题。</a:t>
            </a:r>
            <a:r>
              <a:rPr lang="zh-CN" altLang="en-US" sz="1800" b="1" smtClean="0"/>
              <a:t>（可多选）</a:t>
            </a:r>
            <a:endParaRPr lang="en-US" altLang="zh-CN" sz="1800" b="1" smtClean="0"/>
          </a:p>
          <a:p>
            <a:pPr marL="457200" indent="-457200">
              <a:lnSpc>
                <a:spcPct val="130000"/>
              </a:lnSpc>
              <a:buFontTx/>
              <a:buNone/>
            </a:pPr>
            <a:r>
              <a:rPr lang="en-US" altLang="zh-CN" sz="2400" b="1" smtClean="0"/>
              <a:t>A.</a:t>
            </a:r>
            <a:r>
              <a:rPr lang="zh-CN" altLang="en-US" sz="2400" b="1" smtClean="0"/>
              <a:t>管理计算机裸机；     </a:t>
            </a:r>
            <a:r>
              <a:rPr lang="en-US" altLang="zh-CN" sz="2400" b="1" smtClean="0"/>
              <a:t>B.</a:t>
            </a:r>
            <a:r>
              <a:rPr lang="zh-CN" altLang="en-US" sz="2400" b="1" smtClean="0"/>
              <a:t>管理计算机资源；</a:t>
            </a:r>
            <a:endParaRPr lang="en-US" altLang="zh-CN" sz="2400" b="1" smtClean="0"/>
          </a:p>
          <a:p>
            <a:pPr marL="457200" indent="-457200">
              <a:lnSpc>
                <a:spcPct val="130000"/>
              </a:lnSpc>
              <a:buFontTx/>
              <a:buNone/>
            </a:pPr>
            <a:r>
              <a:rPr lang="en-US" altLang="zh-CN" sz="2400" b="1" smtClean="0"/>
              <a:t>C.</a:t>
            </a:r>
            <a:r>
              <a:rPr lang="zh-CN" altLang="en-US" sz="2400" b="1" smtClean="0"/>
              <a:t>设计、提供用户程序与计算机硬件系统的界面；</a:t>
            </a:r>
            <a:endParaRPr lang="en-US" altLang="zh-CN" sz="2400" b="1" smtClean="0"/>
          </a:p>
          <a:p>
            <a:pPr marL="457200" indent="-457200">
              <a:lnSpc>
                <a:spcPct val="130000"/>
              </a:lnSpc>
              <a:buFontTx/>
              <a:buNone/>
            </a:pPr>
            <a:r>
              <a:rPr lang="en-US" altLang="zh-CN" sz="2400" b="1" smtClean="0"/>
              <a:t>D.</a:t>
            </a:r>
            <a:r>
              <a:rPr lang="zh-CN" altLang="en-US" sz="2400" b="1" smtClean="0"/>
              <a:t>编译出更加高效的可执行程序</a:t>
            </a:r>
            <a:endParaRPr lang="en-US" altLang="zh-CN" sz="2400" b="1" smtClean="0"/>
          </a:p>
          <a:p>
            <a:pPr marL="457200" indent="-457200">
              <a:lnSpc>
                <a:spcPct val="130000"/>
              </a:lnSpc>
              <a:buFontTx/>
              <a:buAutoNum type="arabicPeriod" startAt="2"/>
            </a:pPr>
            <a:r>
              <a:rPr lang="zh-CN" altLang="en-US" sz="2400" b="1" smtClean="0"/>
              <a:t>判断题：从用户的观点看，操作系统是控制和管理计算机资源的软件。</a:t>
            </a:r>
            <a:endParaRPr lang="en-US" altLang="zh-CN" sz="2400" b="1" smtClean="0"/>
          </a:p>
          <a:p>
            <a:pPr marL="457200" indent="-457200">
              <a:lnSpc>
                <a:spcPct val="130000"/>
              </a:lnSpc>
              <a:buFontTx/>
              <a:buAutoNum type="arabicPeriod" startAt="2"/>
            </a:pPr>
            <a:r>
              <a:rPr lang="zh-CN" altLang="en-US" sz="2400" b="1" smtClean="0"/>
              <a:t>判断题：从用户的观点看，操作系统是合理地组织计算机工作流程的软件。</a:t>
            </a:r>
            <a:endParaRPr lang="en-US" altLang="zh-CN" sz="2400" b="1" smtClean="0"/>
          </a:p>
          <a:p>
            <a:pPr marL="457200" indent="-457200">
              <a:lnSpc>
                <a:spcPct val="130000"/>
              </a:lnSpc>
              <a:buFontTx/>
              <a:buAutoNum type="arabicPeriod" startAt="2"/>
            </a:pPr>
            <a:endParaRPr lang="en-US" altLang="zh-CN" sz="2400" b="1" smtClean="0"/>
          </a:p>
          <a:p>
            <a:pPr marL="457200" indent="-457200">
              <a:lnSpc>
                <a:spcPct val="130000"/>
              </a:lnSpc>
              <a:buFontTx/>
              <a:buAutoNum type="arabicPeriod"/>
            </a:pPr>
            <a:endParaRPr lang="zh-CN" altLang="en-US" sz="2400" b="1" smtClean="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2"/>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en-US" altLang="zh-CN" sz="1400">
                <a:solidFill>
                  <a:schemeClr val="tx2"/>
                </a:solidFill>
                <a:latin typeface="Times New Roman" panose="02020603050405020304" pitchFamily="18" charset="0"/>
              </a:rPr>
              <a:t>15</a:t>
            </a:r>
          </a:p>
        </p:txBody>
      </p:sp>
      <p:sp>
        <p:nvSpPr>
          <p:cNvPr id="33794" name="Rectangle 3"/>
          <p:cNvSpPr>
            <a:spLocks noChangeArrowheads="1"/>
          </p:cNvSpPr>
          <p:nvPr/>
        </p:nvSpPr>
        <p:spPr bwMode="auto">
          <a:xfrm>
            <a:off x="142875" y="115888"/>
            <a:ext cx="8393113"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spcBef>
                <a:spcPct val="20000"/>
              </a:spcBef>
            </a:pPr>
            <a:r>
              <a:rPr lang="zh-CN" altLang="en-US" sz="4400" b="1">
                <a:solidFill>
                  <a:schemeClr val="tx2"/>
                </a:solidFill>
              </a:rPr>
              <a:t>第二节：操作系统的发展与分类</a:t>
            </a:r>
          </a:p>
        </p:txBody>
      </p:sp>
      <p:grpSp>
        <p:nvGrpSpPr>
          <p:cNvPr id="2" name="Group 60"/>
          <p:cNvGrpSpPr/>
          <p:nvPr/>
        </p:nvGrpSpPr>
        <p:grpSpPr bwMode="auto">
          <a:xfrm>
            <a:off x="228600" y="1211263"/>
            <a:ext cx="8472488" cy="5087937"/>
            <a:chOff x="126" y="453"/>
            <a:chExt cx="5337" cy="3205"/>
          </a:xfrm>
        </p:grpSpPr>
        <p:sp>
          <p:nvSpPr>
            <p:cNvPr id="33796" name="Text Box 56"/>
            <p:cNvSpPr txBox="1">
              <a:spLocks noChangeArrowheads="1"/>
            </p:cNvSpPr>
            <p:nvPr/>
          </p:nvSpPr>
          <p:spPr bwMode="auto">
            <a:xfrm>
              <a:off x="3032" y="1984"/>
              <a:ext cx="2159" cy="1674"/>
            </a:xfrm>
            <a:prstGeom prst="rect">
              <a:avLst/>
            </a:prstGeom>
            <a:solidFill>
              <a:srgbClr val="CCECFF"/>
            </a:solidFill>
            <a:ln w="9525">
              <a:solidFill>
                <a:schemeClr val="tx1"/>
              </a:solidFill>
              <a:miter lim="800000"/>
            </a:ln>
          </p:spPr>
          <p:txBody>
            <a:bodyPr>
              <a:spAutoFit/>
            </a:bodyPr>
            <a:lstStyle/>
            <a:p>
              <a:pPr eaLnBrk="0" hangingPunct="0">
                <a:spcBef>
                  <a:spcPct val="50000"/>
                </a:spcBef>
              </a:pPr>
              <a:endParaRPr lang="en-US" altLang="zh-CN" b="1">
                <a:latin typeface="Times New Roman" panose="02020603050405020304" pitchFamily="18" charset="0"/>
              </a:endParaRPr>
            </a:p>
            <a:p>
              <a:pPr eaLnBrk="0" hangingPunct="0">
                <a:spcBef>
                  <a:spcPct val="50000"/>
                </a:spcBef>
              </a:pPr>
              <a:endParaRPr lang="en-US" altLang="zh-CN" b="1">
                <a:latin typeface="Times New Roman" panose="02020603050405020304" pitchFamily="18" charset="0"/>
              </a:endParaRPr>
            </a:p>
            <a:p>
              <a:pPr eaLnBrk="0" hangingPunct="0">
                <a:spcBef>
                  <a:spcPct val="50000"/>
                </a:spcBef>
              </a:pPr>
              <a:endParaRPr lang="en-US" altLang="zh-CN" b="1">
                <a:latin typeface="Times New Roman" panose="02020603050405020304" pitchFamily="18" charset="0"/>
              </a:endParaRPr>
            </a:p>
            <a:p>
              <a:pPr eaLnBrk="0" hangingPunct="0">
                <a:spcBef>
                  <a:spcPct val="50000"/>
                </a:spcBef>
              </a:pPr>
              <a:endParaRPr lang="en-US" altLang="zh-CN" b="1">
                <a:latin typeface="Times New Roman" panose="02020603050405020304" pitchFamily="18" charset="0"/>
              </a:endParaRPr>
            </a:p>
            <a:p>
              <a:pPr eaLnBrk="0" hangingPunct="0">
                <a:spcBef>
                  <a:spcPct val="50000"/>
                </a:spcBef>
              </a:pPr>
              <a:endParaRPr lang="en-US" altLang="zh-CN" b="1">
                <a:latin typeface="Times New Roman" panose="02020603050405020304" pitchFamily="18" charset="0"/>
              </a:endParaRPr>
            </a:p>
          </p:txBody>
        </p:sp>
        <p:sp>
          <p:nvSpPr>
            <p:cNvPr id="33797" name="Text Box 53"/>
            <p:cNvSpPr txBox="1">
              <a:spLocks noChangeArrowheads="1"/>
            </p:cNvSpPr>
            <p:nvPr/>
          </p:nvSpPr>
          <p:spPr bwMode="auto">
            <a:xfrm>
              <a:off x="1935" y="502"/>
              <a:ext cx="3171" cy="972"/>
            </a:xfrm>
            <a:prstGeom prst="rect">
              <a:avLst/>
            </a:prstGeom>
            <a:solidFill>
              <a:srgbClr val="FFCCFF"/>
            </a:solidFill>
            <a:ln w="9525">
              <a:solidFill>
                <a:schemeClr val="tx1"/>
              </a:solidFill>
              <a:miter lim="800000"/>
            </a:ln>
          </p:spPr>
          <p:txBody>
            <a:bodyPr/>
            <a:lstStyle/>
            <a:p>
              <a:pPr eaLnBrk="0" hangingPunct="0">
                <a:spcBef>
                  <a:spcPct val="20000"/>
                </a:spcBef>
              </a:pPr>
              <a:r>
                <a:rPr lang="en-US" altLang="zh-CN" b="1">
                  <a:latin typeface="Times New Roman" panose="02020603050405020304" pitchFamily="18" charset="0"/>
                </a:rPr>
                <a:t>   </a:t>
              </a:r>
              <a:r>
                <a:rPr lang="zh-CN" altLang="en-US" sz="2000" b="1">
                  <a:latin typeface="Times New Roman" panose="02020603050405020304" pitchFamily="18" charset="0"/>
                </a:rPr>
                <a:t>操作系统初期阶段</a:t>
              </a:r>
            </a:p>
            <a:p>
              <a:pPr eaLnBrk="0" hangingPunct="0">
                <a:spcBef>
                  <a:spcPct val="20000"/>
                </a:spcBef>
              </a:pPr>
              <a:endParaRPr lang="zh-CN" altLang="en-US" sz="2000" b="1">
                <a:latin typeface="Times New Roman" panose="02020603050405020304" pitchFamily="18" charset="0"/>
              </a:endParaRPr>
            </a:p>
            <a:p>
              <a:pPr eaLnBrk="0" hangingPunct="0">
                <a:spcBef>
                  <a:spcPct val="20000"/>
                </a:spcBef>
              </a:pPr>
              <a:endParaRPr lang="en-US" altLang="zh-CN" sz="2000" b="1">
                <a:latin typeface="Times New Roman" panose="02020603050405020304" pitchFamily="18" charset="0"/>
              </a:endParaRPr>
            </a:p>
          </p:txBody>
        </p:sp>
        <p:sp>
          <p:nvSpPr>
            <p:cNvPr id="33798" name="Text Box 26"/>
            <p:cNvSpPr txBox="1">
              <a:spLocks noChangeArrowheads="1"/>
            </p:cNvSpPr>
            <p:nvPr/>
          </p:nvSpPr>
          <p:spPr bwMode="auto">
            <a:xfrm>
              <a:off x="663" y="1974"/>
              <a:ext cx="1858" cy="1674"/>
            </a:xfrm>
            <a:prstGeom prst="rect">
              <a:avLst/>
            </a:prstGeom>
            <a:solidFill>
              <a:srgbClr val="CCECFF"/>
            </a:solidFill>
            <a:ln w="9525">
              <a:solidFill>
                <a:schemeClr val="tx1"/>
              </a:solidFill>
              <a:miter lim="800000"/>
            </a:ln>
          </p:spPr>
          <p:txBody>
            <a:bodyPr>
              <a:spAutoFit/>
            </a:bodyPr>
            <a:lstStyle/>
            <a:p>
              <a:pPr eaLnBrk="0" hangingPunct="0">
                <a:spcBef>
                  <a:spcPct val="50000"/>
                </a:spcBef>
              </a:pPr>
              <a:endParaRPr lang="en-US" altLang="zh-CN" b="1">
                <a:latin typeface="Times New Roman" panose="02020603050405020304" pitchFamily="18" charset="0"/>
              </a:endParaRPr>
            </a:p>
            <a:p>
              <a:pPr eaLnBrk="0" hangingPunct="0">
                <a:spcBef>
                  <a:spcPct val="50000"/>
                </a:spcBef>
              </a:pPr>
              <a:endParaRPr lang="en-US" altLang="zh-CN" b="1">
                <a:latin typeface="Times New Roman" panose="02020603050405020304" pitchFamily="18" charset="0"/>
              </a:endParaRPr>
            </a:p>
            <a:p>
              <a:pPr eaLnBrk="0" hangingPunct="0">
                <a:spcBef>
                  <a:spcPct val="50000"/>
                </a:spcBef>
              </a:pPr>
              <a:endParaRPr lang="en-US" altLang="zh-CN" b="1">
                <a:latin typeface="Times New Roman" panose="02020603050405020304" pitchFamily="18" charset="0"/>
              </a:endParaRPr>
            </a:p>
            <a:p>
              <a:pPr eaLnBrk="0" hangingPunct="0">
                <a:spcBef>
                  <a:spcPct val="50000"/>
                </a:spcBef>
              </a:pPr>
              <a:endParaRPr lang="en-US" altLang="zh-CN" b="1">
                <a:latin typeface="Times New Roman" panose="02020603050405020304" pitchFamily="18" charset="0"/>
              </a:endParaRPr>
            </a:p>
            <a:p>
              <a:pPr eaLnBrk="0" hangingPunct="0">
                <a:spcBef>
                  <a:spcPct val="50000"/>
                </a:spcBef>
              </a:pPr>
              <a:endParaRPr lang="en-US" altLang="zh-CN" b="1">
                <a:latin typeface="Times New Roman" panose="02020603050405020304" pitchFamily="18" charset="0"/>
              </a:endParaRPr>
            </a:p>
          </p:txBody>
        </p:sp>
        <p:sp>
          <p:nvSpPr>
            <p:cNvPr id="33799" name="Text Box 27"/>
            <p:cNvSpPr txBox="1">
              <a:spLocks noChangeArrowheads="1"/>
            </p:cNvSpPr>
            <p:nvPr/>
          </p:nvSpPr>
          <p:spPr bwMode="auto">
            <a:xfrm>
              <a:off x="640" y="453"/>
              <a:ext cx="4544" cy="1329"/>
            </a:xfrm>
            <a:prstGeom prst="rect">
              <a:avLst/>
            </a:prstGeom>
            <a:solidFill>
              <a:srgbClr val="CCECFF"/>
            </a:solidFill>
            <a:ln w="9525">
              <a:solidFill>
                <a:schemeClr val="tx1"/>
              </a:solidFill>
              <a:miter lim="800000"/>
            </a:ln>
          </p:spPr>
          <p:txBody>
            <a:bodyPr>
              <a:spAutoFit/>
            </a:bodyPr>
            <a:lstStyle/>
            <a:p>
              <a:pPr eaLnBrk="0" hangingPunct="0">
                <a:spcBef>
                  <a:spcPct val="50000"/>
                </a:spcBef>
              </a:pPr>
              <a:endParaRPr lang="en-US" altLang="zh-CN" b="1">
                <a:latin typeface="Times New Roman" panose="02020603050405020304" pitchFamily="18" charset="0"/>
              </a:endParaRPr>
            </a:p>
            <a:p>
              <a:pPr eaLnBrk="0" hangingPunct="0">
                <a:spcBef>
                  <a:spcPct val="50000"/>
                </a:spcBef>
              </a:pPr>
              <a:endParaRPr lang="en-US" altLang="zh-CN" b="1">
                <a:latin typeface="Times New Roman" panose="02020603050405020304" pitchFamily="18" charset="0"/>
              </a:endParaRPr>
            </a:p>
            <a:p>
              <a:pPr eaLnBrk="0" hangingPunct="0">
                <a:spcBef>
                  <a:spcPct val="50000"/>
                </a:spcBef>
              </a:pPr>
              <a:r>
                <a:rPr lang="en-US" altLang="zh-CN" b="1">
                  <a:latin typeface="Times New Roman" panose="02020603050405020304" pitchFamily="18" charset="0"/>
                </a:rPr>
                <a:t>                         </a:t>
              </a:r>
            </a:p>
            <a:p>
              <a:pPr eaLnBrk="0" hangingPunct="0">
                <a:spcBef>
                  <a:spcPct val="50000"/>
                </a:spcBef>
              </a:pPr>
              <a:r>
                <a:rPr lang="en-US" altLang="zh-CN" b="1">
                  <a:latin typeface="Times New Roman" panose="02020603050405020304" pitchFamily="18" charset="0"/>
                </a:rPr>
                <a:t>                           </a:t>
              </a:r>
              <a:r>
                <a:rPr lang="zh-CN" altLang="en-US" b="1">
                  <a:latin typeface="Times New Roman" panose="02020603050405020304" pitchFamily="18" charset="0"/>
                </a:rPr>
                <a:t>操作系统发展的初期阶段</a:t>
              </a:r>
            </a:p>
          </p:txBody>
        </p:sp>
        <p:sp>
          <p:nvSpPr>
            <p:cNvPr id="33800" name="Line 28"/>
            <p:cNvSpPr>
              <a:spLocks noChangeShapeType="1"/>
            </p:cNvSpPr>
            <p:nvPr/>
          </p:nvSpPr>
          <p:spPr bwMode="auto">
            <a:xfrm>
              <a:off x="1584" y="987"/>
              <a:ext cx="528" cy="0"/>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3801" name="Line 29"/>
            <p:cNvSpPr>
              <a:spLocks noChangeShapeType="1"/>
            </p:cNvSpPr>
            <p:nvPr/>
          </p:nvSpPr>
          <p:spPr bwMode="auto">
            <a:xfrm flipV="1">
              <a:off x="3177" y="989"/>
              <a:ext cx="510" cy="9"/>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3802" name="Text Box 31"/>
            <p:cNvSpPr txBox="1">
              <a:spLocks noChangeArrowheads="1"/>
            </p:cNvSpPr>
            <p:nvPr/>
          </p:nvSpPr>
          <p:spPr bwMode="auto">
            <a:xfrm>
              <a:off x="801" y="711"/>
              <a:ext cx="912" cy="524"/>
            </a:xfrm>
            <a:prstGeom prst="rect">
              <a:avLst/>
            </a:prstGeom>
            <a:solidFill>
              <a:srgbClr val="FFCCFF"/>
            </a:solidFill>
            <a:ln w="9525">
              <a:solidFill>
                <a:schemeClr val="tx1"/>
              </a:solidFill>
              <a:miter lim="800000"/>
            </a:ln>
          </p:spPr>
          <p:txBody>
            <a:bodyPr>
              <a:spAutoFit/>
            </a:bodyPr>
            <a:lstStyle/>
            <a:p>
              <a:pPr eaLnBrk="0" hangingPunct="0">
                <a:spcBef>
                  <a:spcPct val="20000"/>
                </a:spcBef>
              </a:pPr>
              <a:r>
                <a:rPr lang="en-US" altLang="zh-CN" b="1">
                  <a:latin typeface="Times New Roman" panose="02020603050405020304" pitchFamily="18" charset="0"/>
                </a:rPr>
                <a:t>  </a:t>
              </a:r>
              <a:r>
                <a:rPr lang="zh-CN" altLang="en-US" sz="2000" b="1">
                  <a:latin typeface="Times New Roman" panose="02020603050405020304" pitchFamily="18" charset="0"/>
                </a:rPr>
                <a:t>手工操作</a:t>
              </a:r>
            </a:p>
            <a:p>
              <a:pPr eaLnBrk="0" hangingPunct="0">
                <a:spcBef>
                  <a:spcPct val="20000"/>
                </a:spcBef>
              </a:pPr>
              <a:r>
                <a:rPr lang="zh-CN" altLang="en-US" sz="2000" b="1">
                  <a:latin typeface="Times New Roman" panose="02020603050405020304" pitchFamily="18" charset="0"/>
                </a:rPr>
                <a:t>      阶段</a:t>
              </a:r>
            </a:p>
          </p:txBody>
        </p:sp>
        <p:sp>
          <p:nvSpPr>
            <p:cNvPr id="33803" name="Text Box 32"/>
            <p:cNvSpPr txBox="1">
              <a:spLocks noChangeArrowheads="1"/>
            </p:cNvSpPr>
            <p:nvPr/>
          </p:nvSpPr>
          <p:spPr bwMode="auto">
            <a:xfrm>
              <a:off x="2181" y="716"/>
              <a:ext cx="927" cy="523"/>
            </a:xfrm>
            <a:prstGeom prst="rect">
              <a:avLst/>
            </a:prstGeom>
            <a:solidFill>
              <a:schemeClr val="accent1"/>
            </a:solidFill>
            <a:ln w="9525">
              <a:solidFill>
                <a:schemeClr val="tx1"/>
              </a:solidFill>
              <a:miter lim="800000"/>
            </a:ln>
          </p:spPr>
          <p:txBody>
            <a:bodyPr>
              <a:spAutoFit/>
            </a:bodyPr>
            <a:lstStyle/>
            <a:p>
              <a:pPr algn="ctr" eaLnBrk="0" hangingPunct="0">
                <a:spcBef>
                  <a:spcPct val="20000"/>
                </a:spcBef>
              </a:pPr>
              <a:r>
                <a:rPr lang="en-US" altLang="zh-CN" b="1">
                  <a:latin typeface="Times New Roman" panose="02020603050405020304" pitchFamily="18" charset="0"/>
                </a:rPr>
                <a:t> </a:t>
              </a:r>
              <a:r>
                <a:rPr lang="zh-CN" altLang="en-US" b="1">
                  <a:latin typeface="Times New Roman" panose="02020603050405020304" pitchFamily="18" charset="0"/>
                </a:rPr>
                <a:t>脱机</a:t>
              </a:r>
              <a:r>
                <a:rPr lang="en-US" altLang="zh-CN" b="1">
                  <a:latin typeface="Times New Roman" panose="02020603050405020304" pitchFamily="18" charset="0"/>
                </a:rPr>
                <a:t>I/O</a:t>
              </a:r>
              <a:r>
                <a:rPr lang="zh-CN" altLang="en-US" b="1">
                  <a:latin typeface="Times New Roman" panose="02020603050405020304" pitchFamily="18" charset="0"/>
                </a:rPr>
                <a:t>技术</a:t>
              </a:r>
              <a:r>
                <a:rPr lang="en-US" altLang="zh-CN" b="1">
                  <a:latin typeface="Times New Roman" panose="02020603050405020304" pitchFamily="18" charset="0"/>
                </a:rPr>
                <a:t>	</a:t>
              </a:r>
              <a:endParaRPr lang="zh-CN" altLang="en-US" sz="2000" b="1">
                <a:latin typeface="Times New Roman" panose="02020603050405020304" pitchFamily="18" charset="0"/>
              </a:endParaRPr>
            </a:p>
          </p:txBody>
        </p:sp>
        <p:sp>
          <p:nvSpPr>
            <p:cNvPr id="33804" name="Text Box 33"/>
            <p:cNvSpPr txBox="1">
              <a:spLocks noChangeArrowheads="1"/>
            </p:cNvSpPr>
            <p:nvPr/>
          </p:nvSpPr>
          <p:spPr bwMode="auto">
            <a:xfrm>
              <a:off x="3788" y="735"/>
              <a:ext cx="999" cy="485"/>
            </a:xfrm>
            <a:prstGeom prst="rect">
              <a:avLst/>
            </a:prstGeom>
            <a:solidFill>
              <a:schemeClr val="accent1"/>
            </a:solidFill>
            <a:ln w="9525">
              <a:solidFill>
                <a:schemeClr val="tx1"/>
              </a:solidFill>
              <a:miter lim="800000"/>
            </a:ln>
          </p:spPr>
          <p:txBody>
            <a:bodyPr>
              <a:spAutoFit/>
            </a:bodyPr>
            <a:lstStyle/>
            <a:p>
              <a:pPr algn="ctr" eaLnBrk="0" hangingPunct="0">
                <a:spcBef>
                  <a:spcPct val="20000"/>
                </a:spcBef>
              </a:pPr>
              <a:r>
                <a:rPr lang="zh-CN" altLang="en-US" sz="2000" b="1">
                  <a:latin typeface="Times New Roman" panose="02020603050405020304" pitchFamily="18" charset="0"/>
                </a:rPr>
                <a:t>单道 </a:t>
              </a:r>
              <a:endParaRPr lang="en-US" altLang="zh-CN" sz="2000" b="1">
                <a:latin typeface="Times New Roman" panose="02020603050405020304" pitchFamily="18" charset="0"/>
              </a:endParaRPr>
            </a:p>
            <a:p>
              <a:pPr algn="ctr" eaLnBrk="0" hangingPunct="0">
                <a:spcBef>
                  <a:spcPct val="20000"/>
                </a:spcBef>
              </a:pPr>
              <a:r>
                <a:rPr lang="zh-CN" altLang="en-US" sz="2000" b="1">
                  <a:latin typeface="Times New Roman" panose="02020603050405020304" pitchFamily="18" charset="0"/>
                </a:rPr>
                <a:t>批处理</a:t>
              </a:r>
            </a:p>
          </p:txBody>
        </p:sp>
        <p:sp>
          <p:nvSpPr>
            <p:cNvPr id="33805" name="Line 35"/>
            <p:cNvSpPr>
              <a:spLocks noChangeShapeType="1"/>
            </p:cNvSpPr>
            <p:nvPr/>
          </p:nvSpPr>
          <p:spPr bwMode="auto">
            <a:xfrm>
              <a:off x="126" y="2805"/>
              <a:ext cx="528" cy="0"/>
            </a:xfrm>
            <a:prstGeom prst="line">
              <a:avLst/>
            </a:prstGeom>
            <a:noFill/>
            <a:ln w="254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3806" name="Text Box 38"/>
            <p:cNvSpPr txBox="1">
              <a:spLocks noChangeArrowheads="1"/>
            </p:cNvSpPr>
            <p:nvPr/>
          </p:nvSpPr>
          <p:spPr bwMode="auto">
            <a:xfrm>
              <a:off x="3333" y="2095"/>
              <a:ext cx="1679" cy="256"/>
            </a:xfrm>
            <a:prstGeom prst="rect">
              <a:avLst/>
            </a:prstGeom>
            <a:solidFill>
              <a:srgbClr val="FFCCFF"/>
            </a:solidFill>
            <a:ln w="9525">
              <a:solidFill>
                <a:schemeClr val="tx1"/>
              </a:solidFill>
              <a:miter lim="800000"/>
            </a:ln>
          </p:spPr>
          <p:txBody>
            <a:bodyPr>
              <a:spAutoFit/>
            </a:bodyPr>
            <a:lstStyle/>
            <a:p>
              <a:pPr eaLnBrk="0" hangingPunct="0">
                <a:spcBef>
                  <a:spcPct val="50000"/>
                </a:spcBef>
              </a:pPr>
              <a:r>
                <a:rPr lang="zh-CN" altLang="en-US" sz="2000" b="1">
                  <a:latin typeface="Times New Roman" panose="02020603050405020304" pitchFamily="18" charset="0"/>
                </a:rPr>
                <a:t>个人计算机操作系统</a:t>
              </a:r>
            </a:p>
          </p:txBody>
        </p:sp>
        <p:sp>
          <p:nvSpPr>
            <p:cNvPr id="33807" name="Text Box 39"/>
            <p:cNvSpPr txBox="1">
              <a:spLocks noChangeArrowheads="1"/>
            </p:cNvSpPr>
            <p:nvPr/>
          </p:nvSpPr>
          <p:spPr bwMode="auto">
            <a:xfrm>
              <a:off x="3494" y="2407"/>
              <a:ext cx="1230" cy="256"/>
            </a:xfrm>
            <a:prstGeom prst="rect">
              <a:avLst/>
            </a:prstGeom>
            <a:solidFill>
              <a:srgbClr val="FFCCFF"/>
            </a:solidFill>
            <a:ln w="9525">
              <a:solidFill>
                <a:schemeClr val="tx1"/>
              </a:solidFill>
              <a:miter lim="800000"/>
            </a:ln>
          </p:spPr>
          <p:txBody>
            <a:bodyPr>
              <a:spAutoFit/>
            </a:bodyPr>
            <a:lstStyle/>
            <a:p>
              <a:pPr eaLnBrk="0" hangingPunct="0">
                <a:spcBef>
                  <a:spcPct val="50000"/>
                </a:spcBef>
              </a:pPr>
              <a:r>
                <a:rPr lang="en-US" altLang="zh-CN" sz="2000" b="1">
                  <a:latin typeface="Times New Roman" panose="02020603050405020304" pitchFamily="18" charset="0"/>
                </a:rPr>
                <a:t>   </a:t>
              </a:r>
              <a:r>
                <a:rPr lang="zh-CN" altLang="en-US" sz="2000" b="1">
                  <a:latin typeface="Times New Roman" panose="02020603050405020304" pitchFamily="18" charset="0"/>
                </a:rPr>
                <a:t>网络操作系统</a:t>
              </a:r>
            </a:p>
          </p:txBody>
        </p:sp>
        <p:sp>
          <p:nvSpPr>
            <p:cNvPr id="33808" name="Text Box 40"/>
            <p:cNvSpPr txBox="1">
              <a:spLocks noChangeArrowheads="1"/>
            </p:cNvSpPr>
            <p:nvPr/>
          </p:nvSpPr>
          <p:spPr bwMode="auto">
            <a:xfrm>
              <a:off x="3494" y="3035"/>
              <a:ext cx="1312" cy="256"/>
            </a:xfrm>
            <a:prstGeom prst="rect">
              <a:avLst/>
            </a:prstGeom>
            <a:solidFill>
              <a:srgbClr val="FFCCFF"/>
            </a:solidFill>
            <a:ln w="9525">
              <a:solidFill>
                <a:schemeClr val="tx1"/>
              </a:solidFill>
              <a:miter lim="800000"/>
            </a:ln>
          </p:spPr>
          <p:txBody>
            <a:bodyPr>
              <a:spAutoFit/>
            </a:bodyPr>
            <a:lstStyle/>
            <a:p>
              <a:pPr eaLnBrk="0" hangingPunct="0">
                <a:spcBef>
                  <a:spcPct val="50000"/>
                </a:spcBef>
              </a:pPr>
              <a:r>
                <a:rPr lang="zh-CN" altLang="en-US" sz="2000" b="1">
                  <a:latin typeface="Times New Roman" panose="02020603050405020304" pitchFamily="18" charset="0"/>
                </a:rPr>
                <a:t>分布式操作系统</a:t>
              </a:r>
            </a:p>
          </p:txBody>
        </p:sp>
        <p:sp>
          <p:nvSpPr>
            <p:cNvPr id="33809" name="Text Box 37"/>
            <p:cNvSpPr txBox="1">
              <a:spLocks noChangeArrowheads="1"/>
            </p:cNvSpPr>
            <p:nvPr/>
          </p:nvSpPr>
          <p:spPr bwMode="auto">
            <a:xfrm>
              <a:off x="1044" y="2964"/>
              <a:ext cx="1056" cy="256"/>
            </a:xfrm>
            <a:prstGeom prst="rect">
              <a:avLst/>
            </a:prstGeom>
            <a:solidFill>
              <a:schemeClr val="accent1"/>
            </a:solidFill>
            <a:ln w="9525">
              <a:solidFill>
                <a:schemeClr val="tx1"/>
              </a:solidFill>
              <a:miter lim="800000"/>
            </a:ln>
          </p:spPr>
          <p:txBody>
            <a:bodyPr>
              <a:spAutoFit/>
            </a:bodyPr>
            <a:lstStyle/>
            <a:p>
              <a:pPr eaLnBrk="0" hangingPunct="0">
                <a:spcBef>
                  <a:spcPct val="50000"/>
                </a:spcBef>
              </a:pPr>
              <a:r>
                <a:rPr lang="en-US" altLang="zh-CN" sz="2000" b="1">
                  <a:latin typeface="Times New Roman" panose="02020603050405020304" pitchFamily="18" charset="0"/>
                </a:rPr>
                <a:t>   </a:t>
              </a:r>
              <a:r>
                <a:rPr lang="zh-CN" altLang="en-US" sz="2000" b="1">
                  <a:latin typeface="Times New Roman" panose="02020603050405020304" pitchFamily="18" charset="0"/>
                </a:rPr>
                <a:t>实时系统</a:t>
              </a:r>
            </a:p>
          </p:txBody>
        </p:sp>
        <p:grpSp>
          <p:nvGrpSpPr>
            <p:cNvPr id="33810" name="Group 55"/>
            <p:cNvGrpSpPr/>
            <p:nvPr/>
          </p:nvGrpSpPr>
          <p:grpSpPr bwMode="auto">
            <a:xfrm>
              <a:off x="807" y="2094"/>
              <a:ext cx="1550" cy="716"/>
              <a:chOff x="771" y="2058"/>
              <a:chExt cx="1440" cy="716"/>
            </a:xfrm>
          </p:grpSpPr>
          <p:sp>
            <p:nvSpPr>
              <p:cNvPr id="33811" name="Text Box 45"/>
              <p:cNvSpPr txBox="1">
                <a:spLocks noChangeArrowheads="1"/>
              </p:cNvSpPr>
              <p:nvPr/>
            </p:nvSpPr>
            <p:spPr bwMode="auto">
              <a:xfrm>
                <a:off x="771" y="2058"/>
                <a:ext cx="1440" cy="716"/>
              </a:xfrm>
              <a:prstGeom prst="rect">
                <a:avLst/>
              </a:prstGeom>
              <a:solidFill>
                <a:schemeClr val="accent1"/>
              </a:solidFill>
              <a:ln w="9525">
                <a:solidFill>
                  <a:schemeClr val="tx1"/>
                </a:solidFill>
                <a:miter lim="800000"/>
              </a:ln>
            </p:spPr>
            <p:txBody>
              <a:bodyPr>
                <a:spAutoFit/>
              </a:bodyPr>
              <a:lstStyle/>
              <a:p>
                <a:pPr eaLnBrk="0" hangingPunct="0">
                  <a:spcBef>
                    <a:spcPct val="50000"/>
                  </a:spcBef>
                </a:pPr>
                <a:r>
                  <a:rPr lang="en-US" altLang="zh-CN" sz="2000" b="1">
                    <a:latin typeface="Times New Roman" panose="02020603050405020304" pitchFamily="18" charset="0"/>
                  </a:rPr>
                  <a:t>   </a:t>
                </a:r>
                <a:r>
                  <a:rPr lang="zh-CN" altLang="en-US" sz="2000" b="1">
                    <a:latin typeface="Times New Roman" panose="02020603050405020304" pitchFamily="18" charset="0"/>
                  </a:rPr>
                  <a:t>多道程序系统</a:t>
                </a:r>
              </a:p>
              <a:p>
                <a:pPr eaLnBrk="0" hangingPunct="0">
                  <a:spcBef>
                    <a:spcPct val="20000"/>
                  </a:spcBef>
                </a:pPr>
                <a:r>
                  <a:rPr lang="zh-CN" altLang="en-US" sz="2000" b="1">
                    <a:latin typeface="Times New Roman" panose="02020603050405020304" pitchFamily="18" charset="0"/>
                  </a:rPr>
                  <a:t>   多道批         分时</a:t>
                </a:r>
              </a:p>
              <a:p>
                <a:pPr eaLnBrk="0" hangingPunct="0">
                  <a:spcBef>
                    <a:spcPct val="20000"/>
                  </a:spcBef>
                </a:pPr>
                <a:r>
                  <a:rPr lang="zh-CN" altLang="en-US" sz="2000" b="1">
                    <a:latin typeface="Times New Roman" panose="02020603050405020304" pitchFamily="18" charset="0"/>
                  </a:rPr>
                  <a:t>  处理系统      系统</a:t>
                </a:r>
              </a:p>
            </p:txBody>
          </p:sp>
          <p:sp>
            <p:nvSpPr>
              <p:cNvPr id="33812" name="Line 46"/>
              <p:cNvSpPr>
                <a:spLocks noChangeShapeType="1"/>
              </p:cNvSpPr>
              <p:nvPr/>
            </p:nvSpPr>
            <p:spPr bwMode="auto">
              <a:xfrm>
                <a:off x="771" y="2322"/>
                <a:ext cx="144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813" name="Line 47"/>
              <p:cNvSpPr>
                <a:spLocks noChangeShapeType="1"/>
              </p:cNvSpPr>
              <p:nvPr/>
            </p:nvSpPr>
            <p:spPr bwMode="auto">
              <a:xfrm>
                <a:off x="1617" y="2313"/>
                <a:ext cx="0" cy="45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3814" name="Line 48"/>
            <p:cNvSpPr>
              <a:spLocks noChangeShapeType="1"/>
            </p:cNvSpPr>
            <p:nvPr/>
          </p:nvSpPr>
          <p:spPr bwMode="auto">
            <a:xfrm>
              <a:off x="5184" y="997"/>
              <a:ext cx="279" cy="0"/>
            </a:xfrm>
            <a:prstGeom prst="line">
              <a:avLst/>
            </a:prstGeom>
            <a:noFill/>
            <a:ln w="254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3815" name="Text Box 57"/>
            <p:cNvSpPr txBox="1">
              <a:spLocks noChangeArrowheads="1"/>
            </p:cNvSpPr>
            <p:nvPr/>
          </p:nvSpPr>
          <p:spPr bwMode="auto">
            <a:xfrm>
              <a:off x="2741" y="3285"/>
              <a:ext cx="2478"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1440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b="1"/>
                <a:t>操作系统的进一步发展</a:t>
              </a:r>
            </a:p>
          </p:txBody>
        </p:sp>
        <p:sp>
          <p:nvSpPr>
            <p:cNvPr id="33816" name="Line 58"/>
            <p:cNvSpPr>
              <a:spLocks noChangeShapeType="1"/>
            </p:cNvSpPr>
            <p:nvPr/>
          </p:nvSpPr>
          <p:spPr bwMode="auto">
            <a:xfrm>
              <a:off x="2511" y="2795"/>
              <a:ext cx="528" cy="0"/>
            </a:xfrm>
            <a:prstGeom prst="line">
              <a:avLst/>
            </a:prstGeom>
            <a:noFill/>
            <a:ln w="254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3817" name="Text Box 59"/>
            <p:cNvSpPr txBox="1">
              <a:spLocks noChangeArrowheads="1"/>
            </p:cNvSpPr>
            <p:nvPr/>
          </p:nvSpPr>
          <p:spPr bwMode="auto">
            <a:xfrm>
              <a:off x="481" y="3285"/>
              <a:ext cx="1911"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1440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b="1"/>
                <a:t>操作系统的形成</a:t>
              </a:r>
            </a:p>
          </p:txBody>
        </p:sp>
      </p:grpSp>
      <p:sp>
        <p:nvSpPr>
          <p:cNvPr id="27" name="Text Box 40"/>
          <p:cNvSpPr txBox="1">
            <a:spLocks noChangeArrowheads="1"/>
          </p:cNvSpPr>
          <p:nvPr/>
        </p:nvSpPr>
        <p:spPr bwMode="auto">
          <a:xfrm>
            <a:off x="5568950" y="4791075"/>
            <a:ext cx="2082800" cy="406400"/>
          </a:xfrm>
          <a:prstGeom prst="rect">
            <a:avLst/>
          </a:prstGeom>
          <a:solidFill>
            <a:srgbClr val="FFCCFF"/>
          </a:solidFill>
          <a:ln w="9525">
            <a:solidFill>
              <a:schemeClr val="tx1"/>
            </a:solidFill>
            <a:miter lim="800000"/>
          </a:ln>
        </p:spPr>
        <p:txBody>
          <a:bodyPr>
            <a:spAutoFit/>
          </a:bodyPr>
          <a:lstStyle/>
          <a:p>
            <a:pPr eaLnBrk="0" hangingPunct="0">
              <a:spcBef>
                <a:spcPct val="50000"/>
              </a:spcBef>
            </a:pPr>
            <a:r>
              <a:rPr lang="zh-CN" altLang="en-US" sz="2000" b="1">
                <a:latin typeface="Times New Roman" panose="02020603050405020304" pitchFamily="18" charset="0"/>
              </a:rPr>
              <a:t>嵌入式操作系统</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Rectangle 6"/>
          <p:cNvSpPr>
            <a:spLocks noChangeArrowheads="1"/>
          </p:cNvSpPr>
          <p:nvPr/>
        </p:nvSpPr>
        <p:spPr bwMode="auto">
          <a:xfrm>
            <a:off x="179388" y="1916113"/>
            <a:ext cx="1800225" cy="431800"/>
          </a:xfrm>
          <a:prstGeom prst="rect">
            <a:avLst/>
          </a:prstGeom>
          <a:solidFill>
            <a:srgbClr val="C8F523"/>
          </a:solidFill>
          <a:ln w="9525">
            <a:solidFill>
              <a:schemeClr val="tx2"/>
            </a:solidFill>
            <a:miter lim="800000"/>
          </a:ln>
        </p:spPr>
        <p:txBody>
          <a:bodyPr wrap="none" anchor="ctr"/>
          <a:lstStyle/>
          <a:p>
            <a:pPr algn="ctr" eaLnBrk="0" hangingPunct="0">
              <a:lnSpc>
                <a:spcPct val="115000"/>
              </a:lnSpc>
            </a:pPr>
            <a:r>
              <a:rPr lang="zh-CN" altLang="en-US" b="1">
                <a:latin typeface="Times New Roman" panose="02020603050405020304" pitchFamily="18" charset="0"/>
              </a:rPr>
              <a:t>纸带（卡片）</a:t>
            </a:r>
          </a:p>
        </p:txBody>
      </p:sp>
      <p:sp>
        <p:nvSpPr>
          <p:cNvPr id="97287" name="Line 7"/>
          <p:cNvSpPr>
            <a:spLocks noChangeShapeType="1"/>
          </p:cNvSpPr>
          <p:nvPr/>
        </p:nvSpPr>
        <p:spPr bwMode="auto">
          <a:xfrm>
            <a:off x="1908175" y="2132013"/>
            <a:ext cx="576263" cy="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88" name="Rectangle 8"/>
          <p:cNvSpPr>
            <a:spLocks noChangeArrowheads="1"/>
          </p:cNvSpPr>
          <p:nvPr/>
        </p:nvSpPr>
        <p:spPr bwMode="auto">
          <a:xfrm>
            <a:off x="2484438" y="1916113"/>
            <a:ext cx="1150937" cy="360362"/>
          </a:xfrm>
          <a:prstGeom prst="rect">
            <a:avLst/>
          </a:prstGeom>
          <a:solidFill>
            <a:srgbClr val="C8F523"/>
          </a:solidFill>
          <a:ln w="9525">
            <a:solidFill>
              <a:schemeClr val="tx2"/>
            </a:solidFill>
            <a:miter lim="800000"/>
          </a:ln>
        </p:spPr>
        <p:txBody>
          <a:bodyPr wrap="none" anchor="ctr"/>
          <a:lstStyle/>
          <a:p>
            <a:pPr algn="ctr" eaLnBrk="0" hangingPunct="0">
              <a:lnSpc>
                <a:spcPct val="115000"/>
              </a:lnSpc>
            </a:pPr>
            <a:r>
              <a:rPr lang="zh-CN" altLang="en-US" b="1">
                <a:latin typeface="Times New Roman" panose="02020603050405020304" pitchFamily="18" charset="0"/>
              </a:rPr>
              <a:t>输入机</a:t>
            </a:r>
          </a:p>
        </p:txBody>
      </p:sp>
      <p:sp>
        <p:nvSpPr>
          <p:cNvPr id="97289" name="Line 9"/>
          <p:cNvSpPr>
            <a:spLocks noChangeShapeType="1"/>
          </p:cNvSpPr>
          <p:nvPr/>
        </p:nvSpPr>
        <p:spPr bwMode="auto">
          <a:xfrm>
            <a:off x="3563938" y="2132013"/>
            <a:ext cx="576262" cy="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90" name="Rectangle 10"/>
          <p:cNvSpPr>
            <a:spLocks noChangeArrowheads="1"/>
          </p:cNvSpPr>
          <p:nvPr/>
        </p:nvSpPr>
        <p:spPr bwMode="auto">
          <a:xfrm>
            <a:off x="4140200" y="1916113"/>
            <a:ext cx="1079500" cy="431800"/>
          </a:xfrm>
          <a:prstGeom prst="rect">
            <a:avLst/>
          </a:prstGeom>
          <a:solidFill>
            <a:srgbClr val="C8F523"/>
          </a:solidFill>
          <a:ln w="9525">
            <a:solidFill>
              <a:schemeClr val="tx2"/>
            </a:solidFill>
            <a:miter lim="800000"/>
          </a:ln>
        </p:spPr>
        <p:txBody>
          <a:bodyPr wrap="none" anchor="ctr"/>
          <a:lstStyle/>
          <a:p>
            <a:pPr algn="ctr" eaLnBrk="0" hangingPunct="0">
              <a:lnSpc>
                <a:spcPct val="115000"/>
              </a:lnSpc>
            </a:pPr>
            <a:r>
              <a:rPr lang="zh-CN" altLang="en-US" b="1">
                <a:latin typeface="Times New Roman" panose="02020603050405020304" pitchFamily="18" charset="0"/>
              </a:rPr>
              <a:t>计算机</a:t>
            </a:r>
          </a:p>
        </p:txBody>
      </p:sp>
      <p:sp>
        <p:nvSpPr>
          <p:cNvPr id="97291" name="Line 11"/>
          <p:cNvSpPr>
            <a:spLocks noChangeShapeType="1"/>
          </p:cNvSpPr>
          <p:nvPr/>
        </p:nvSpPr>
        <p:spPr bwMode="auto">
          <a:xfrm>
            <a:off x="5148263" y="2132013"/>
            <a:ext cx="576262" cy="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92" name="Rectangle 12"/>
          <p:cNvSpPr>
            <a:spLocks noChangeArrowheads="1"/>
          </p:cNvSpPr>
          <p:nvPr/>
        </p:nvSpPr>
        <p:spPr bwMode="auto">
          <a:xfrm>
            <a:off x="5795963" y="1916113"/>
            <a:ext cx="1223962" cy="431800"/>
          </a:xfrm>
          <a:prstGeom prst="rect">
            <a:avLst/>
          </a:prstGeom>
          <a:solidFill>
            <a:srgbClr val="C8F523"/>
          </a:solidFill>
          <a:ln w="9525">
            <a:solidFill>
              <a:schemeClr val="tx2"/>
            </a:solidFill>
            <a:miter lim="800000"/>
          </a:ln>
        </p:spPr>
        <p:txBody>
          <a:bodyPr wrap="none" anchor="ctr"/>
          <a:lstStyle/>
          <a:p>
            <a:pPr algn="ctr" eaLnBrk="0" hangingPunct="0">
              <a:lnSpc>
                <a:spcPct val="115000"/>
              </a:lnSpc>
            </a:pPr>
            <a:r>
              <a:rPr lang="zh-CN" altLang="en-US" b="1">
                <a:latin typeface="Times New Roman" panose="02020603050405020304" pitchFamily="18" charset="0"/>
              </a:rPr>
              <a:t>打印结果</a:t>
            </a:r>
          </a:p>
        </p:txBody>
      </p:sp>
      <p:sp>
        <p:nvSpPr>
          <p:cNvPr id="97293" name="Line 13"/>
          <p:cNvSpPr>
            <a:spLocks noChangeShapeType="1"/>
          </p:cNvSpPr>
          <p:nvPr/>
        </p:nvSpPr>
        <p:spPr bwMode="auto">
          <a:xfrm>
            <a:off x="7019925" y="2132013"/>
            <a:ext cx="576263" cy="0"/>
          </a:xfrm>
          <a:prstGeom prst="line">
            <a:avLst/>
          </a:prstGeom>
          <a:noFill/>
          <a:ln w="952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294" name="Rectangle 14"/>
          <p:cNvSpPr>
            <a:spLocks noChangeArrowheads="1"/>
          </p:cNvSpPr>
          <p:nvPr/>
        </p:nvSpPr>
        <p:spPr bwMode="auto">
          <a:xfrm>
            <a:off x="7596188" y="1844675"/>
            <a:ext cx="1403350" cy="504825"/>
          </a:xfrm>
          <a:prstGeom prst="rect">
            <a:avLst/>
          </a:prstGeom>
          <a:solidFill>
            <a:srgbClr val="C8F523"/>
          </a:solidFill>
          <a:ln w="9525">
            <a:solidFill>
              <a:schemeClr val="tx2"/>
            </a:solidFill>
            <a:miter lim="800000"/>
          </a:ln>
        </p:spPr>
        <p:txBody>
          <a:bodyPr wrap="none" anchor="ctr"/>
          <a:lstStyle/>
          <a:p>
            <a:pPr algn="ctr" eaLnBrk="0" hangingPunct="0">
              <a:lnSpc>
                <a:spcPct val="115000"/>
              </a:lnSpc>
            </a:pPr>
            <a:r>
              <a:rPr lang="zh-CN" altLang="en-US" b="1">
                <a:latin typeface="Times New Roman" panose="02020603050405020304" pitchFamily="18" charset="0"/>
              </a:rPr>
              <a:t>取走纸带</a:t>
            </a:r>
          </a:p>
        </p:txBody>
      </p:sp>
      <p:pic>
        <p:nvPicPr>
          <p:cNvPr id="97297" name="Picture 4" descr="PaperTape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733675"/>
            <a:ext cx="3816350"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8" name="Picture 2" descr="PaperTape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325" y="1700213"/>
            <a:ext cx="3068638"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8"/>
          <p:cNvGrpSpPr/>
          <p:nvPr/>
        </p:nvGrpSpPr>
        <p:grpSpPr bwMode="auto">
          <a:xfrm>
            <a:off x="552450" y="3889375"/>
            <a:ext cx="5819775" cy="1484313"/>
            <a:chOff x="573" y="3045"/>
            <a:chExt cx="3666" cy="935"/>
          </a:xfrm>
        </p:grpSpPr>
        <p:sp>
          <p:nvSpPr>
            <p:cNvPr id="35853" name="Line 9"/>
            <p:cNvSpPr>
              <a:spLocks noChangeShapeType="1"/>
            </p:cNvSpPr>
            <p:nvPr/>
          </p:nvSpPr>
          <p:spPr bwMode="auto">
            <a:xfrm flipV="1">
              <a:off x="573" y="3045"/>
              <a:ext cx="3666" cy="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54" name="Line 10"/>
            <p:cNvSpPr>
              <a:spLocks noChangeShapeType="1"/>
            </p:cNvSpPr>
            <p:nvPr/>
          </p:nvSpPr>
          <p:spPr bwMode="auto">
            <a:xfrm flipV="1">
              <a:off x="573" y="3496"/>
              <a:ext cx="3666" cy="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55" name="Line 11"/>
            <p:cNvSpPr>
              <a:spLocks noChangeShapeType="1"/>
            </p:cNvSpPr>
            <p:nvPr/>
          </p:nvSpPr>
          <p:spPr bwMode="auto">
            <a:xfrm flipV="1">
              <a:off x="573" y="3731"/>
              <a:ext cx="3666" cy="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56" name="Line 12"/>
            <p:cNvSpPr>
              <a:spLocks noChangeShapeType="1"/>
            </p:cNvSpPr>
            <p:nvPr/>
          </p:nvSpPr>
          <p:spPr bwMode="auto">
            <a:xfrm flipV="1">
              <a:off x="573" y="3966"/>
              <a:ext cx="3666" cy="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57" name="Line 13"/>
            <p:cNvSpPr>
              <a:spLocks noChangeShapeType="1"/>
            </p:cNvSpPr>
            <p:nvPr/>
          </p:nvSpPr>
          <p:spPr bwMode="auto">
            <a:xfrm>
              <a:off x="577" y="3045"/>
              <a:ext cx="0" cy="9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58" name="Line 14"/>
            <p:cNvSpPr>
              <a:spLocks noChangeShapeType="1"/>
            </p:cNvSpPr>
            <p:nvPr/>
          </p:nvSpPr>
          <p:spPr bwMode="auto">
            <a:xfrm>
              <a:off x="1361" y="3046"/>
              <a:ext cx="0" cy="9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59" name="Line 15"/>
            <p:cNvSpPr>
              <a:spLocks noChangeShapeType="1"/>
            </p:cNvSpPr>
            <p:nvPr/>
          </p:nvSpPr>
          <p:spPr bwMode="auto">
            <a:xfrm>
              <a:off x="2316" y="3047"/>
              <a:ext cx="0" cy="9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60" name="Line 16"/>
            <p:cNvSpPr>
              <a:spLocks noChangeShapeType="1"/>
            </p:cNvSpPr>
            <p:nvPr/>
          </p:nvSpPr>
          <p:spPr bwMode="auto">
            <a:xfrm>
              <a:off x="2965" y="3048"/>
              <a:ext cx="0" cy="9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61" name="Line 17"/>
            <p:cNvSpPr>
              <a:spLocks noChangeShapeType="1"/>
            </p:cNvSpPr>
            <p:nvPr/>
          </p:nvSpPr>
          <p:spPr bwMode="auto">
            <a:xfrm>
              <a:off x="4225" y="3048"/>
              <a:ext cx="0" cy="9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5" name="Rectangle 21"/>
          <p:cNvSpPr>
            <a:spLocks noChangeArrowheads="1"/>
          </p:cNvSpPr>
          <p:nvPr/>
        </p:nvSpPr>
        <p:spPr bwMode="auto">
          <a:xfrm>
            <a:off x="179388" y="3457575"/>
            <a:ext cx="6756400"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20000"/>
              </a:lnSpc>
              <a:spcBef>
                <a:spcPct val="30000"/>
              </a:spcBef>
              <a:spcAft>
                <a:spcPct val="30000"/>
              </a:spcAft>
            </a:pPr>
            <a:r>
              <a:rPr lang="zh-CN" altLang="en-US" sz="1800" b="1">
                <a:latin typeface="Times New Roman" panose="02020603050405020304" pitchFamily="18" charset="0"/>
              </a:rPr>
              <a:t>当</a:t>
            </a:r>
            <a:r>
              <a:rPr lang="en-US" altLang="zh-CN" sz="1800" b="1">
                <a:latin typeface="Times New Roman" panose="02020603050405020304" pitchFamily="18" charset="0"/>
              </a:rPr>
              <a:t>CPU</a:t>
            </a:r>
            <a:r>
              <a:rPr lang="zh-CN" altLang="en-US" sz="1800" b="1">
                <a:latin typeface="Times New Roman" panose="02020603050405020304" pitchFamily="18" charset="0"/>
              </a:rPr>
              <a:t>速度提高时，出现了</a:t>
            </a:r>
          </a:p>
          <a:p>
            <a:pPr>
              <a:lnSpc>
                <a:spcPct val="120000"/>
              </a:lnSpc>
              <a:spcBef>
                <a:spcPct val="30000"/>
              </a:spcBef>
            </a:pPr>
            <a:r>
              <a:rPr lang="zh-CN" altLang="en-US" sz="1600" b="1">
                <a:latin typeface="Times New Roman" panose="02020603050405020304" pitchFamily="18" charset="0"/>
              </a:rPr>
              <a:t>             机器              程序处理            人工操         操作时间与机器</a:t>
            </a:r>
          </a:p>
          <a:p>
            <a:pPr>
              <a:lnSpc>
                <a:spcPct val="120000"/>
              </a:lnSpc>
            </a:pPr>
            <a:r>
              <a:rPr lang="zh-CN" altLang="en-US" sz="1600" b="1">
                <a:latin typeface="Times New Roman" panose="02020603050405020304" pitchFamily="18" charset="0"/>
              </a:rPr>
              <a:t>             速度              所需时间             作时间       有效运行时间之比</a:t>
            </a:r>
          </a:p>
          <a:p>
            <a:pPr>
              <a:lnSpc>
                <a:spcPct val="120000"/>
              </a:lnSpc>
              <a:spcBef>
                <a:spcPct val="30000"/>
              </a:spcBef>
            </a:pPr>
            <a:r>
              <a:rPr lang="zh-CN" altLang="en-US" sz="1600" b="1">
                <a:latin typeface="Times New Roman" panose="02020603050405020304" pitchFamily="18" charset="0"/>
              </a:rPr>
              <a:t>          </a:t>
            </a:r>
            <a:r>
              <a:rPr lang="en-US" altLang="zh-CN" sz="1600" b="1">
                <a:latin typeface="Times New Roman" panose="02020603050405020304" pitchFamily="18" charset="0"/>
              </a:rPr>
              <a:t>1</a:t>
            </a:r>
            <a:r>
              <a:rPr lang="zh-CN" altLang="en-US" sz="1600" b="1">
                <a:latin typeface="Times New Roman" panose="02020603050405020304" pitchFamily="18" charset="0"/>
              </a:rPr>
              <a:t>万次</a:t>
            </a:r>
            <a:r>
              <a:rPr lang="en-US" altLang="zh-CN" sz="1600" b="1">
                <a:latin typeface="Times New Roman" panose="02020603050405020304" pitchFamily="18" charset="0"/>
              </a:rPr>
              <a:t>/</a:t>
            </a:r>
            <a:r>
              <a:rPr lang="zh-CN" altLang="en-US" sz="1600" b="1">
                <a:latin typeface="Times New Roman" panose="02020603050405020304" pitchFamily="18" charset="0"/>
              </a:rPr>
              <a:t>秒              </a:t>
            </a:r>
            <a:r>
              <a:rPr lang="en-US" altLang="zh-CN" sz="1600" b="1">
                <a:latin typeface="Times New Roman" panose="02020603050405020304" pitchFamily="18" charset="0"/>
              </a:rPr>
              <a:t>1</a:t>
            </a:r>
            <a:r>
              <a:rPr lang="zh-CN" altLang="en-US" sz="1600" b="1">
                <a:latin typeface="Times New Roman" panose="02020603050405020304" pitchFamily="18" charset="0"/>
              </a:rPr>
              <a:t>小时                </a:t>
            </a:r>
            <a:r>
              <a:rPr lang="en-US" altLang="zh-CN" sz="1600" b="1">
                <a:latin typeface="Times New Roman" panose="02020603050405020304" pitchFamily="18" charset="0"/>
              </a:rPr>
              <a:t>3</a:t>
            </a:r>
            <a:r>
              <a:rPr lang="zh-CN" altLang="en-US" sz="1600" b="1">
                <a:latin typeface="Times New Roman" panose="02020603050405020304" pitchFamily="18" charset="0"/>
              </a:rPr>
              <a:t>分钟                 </a:t>
            </a:r>
            <a:r>
              <a:rPr lang="en-US" altLang="zh-CN" sz="1600" b="1">
                <a:latin typeface="Times New Roman" panose="02020603050405020304" pitchFamily="18" charset="0"/>
              </a:rPr>
              <a:t>1  </a:t>
            </a:r>
            <a:r>
              <a:rPr lang="zh-CN" altLang="en-US" sz="1600" b="1">
                <a:latin typeface="Times New Roman" panose="02020603050405020304" pitchFamily="18" charset="0"/>
              </a:rPr>
              <a:t>：</a:t>
            </a:r>
            <a:r>
              <a:rPr lang="en-US" altLang="zh-CN" sz="1600" b="1">
                <a:latin typeface="Times New Roman" panose="02020603050405020304" pitchFamily="18" charset="0"/>
              </a:rPr>
              <a:t>20</a:t>
            </a:r>
          </a:p>
          <a:p>
            <a:pPr>
              <a:lnSpc>
                <a:spcPct val="120000"/>
              </a:lnSpc>
              <a:spcBef>
                <a:spcPct val="30000"/>
              </a:spcBef>
            </a:pPr>
            <a:r>
              <a:rPr lang="en-US" altLang="zh-CN" sz="1600" b="1">
                <a:latin typeface="Times New Roman" panose="02020603050405020304" pitchFamily="18" charset="0"/>
              </a:rPr>
              <a:t>          60</a:t>
            </a:r>
            <a:r>
              <a:rPr lang="zh-CN" altLang="en-US" sz="1600" b="1">
                <a:latin typeface="Times New Roman" panose="02020603050405020304" pitchFamily="18" charset="0"/>
              </a:rPr>
              <a:t>万次</a:t>
            </a:r>
            <a:r>
              <a:rPr lang="en-US" altLang="zh-CN" sz="1600" b="1">
                <a:latin typeface="Times New Roman" panose="02020603050405020304" pitchFamily="18" charset="0"/>
              </a:rPr>
              <a:t>/</a:t>
            </a:r>
            <a:r>
              <a:rPr lang="zh-CN" altLang="en-US" sz="1600" b="1">
                <a:latin typeface="Times New Roman" panose="02020603050405020304" pitchFamily="18" charset="0"/>
              </a:rPr>
              <a:t>秒            </a:t>
            </a:r>
            <a:r>
              <a:rPr lang="en-US" altLang="zh-CN" sz="1600" b="1">
                <a:latin typeface="Times New Roman" panose="02020603050405020304" pitchFamily="18" charset="0"/>
              </a:rPr>
              <a:t>1</a:t>
            </a:r>
            <a:r>
              <a:rPr lang="zh-CN" altLang="en-US" sz="1600" b="1">
                <a:latin typeface="Times New Roman" panose="02020603050405020304" pitchFamily="18" charset="0"/>
              </a:rPr>
              <a:t>分钟                </a:t>
            </a:r>
            <a:r>
              <a:rPr lang="en-US" altLang="zh-CN" sz="1600" b="1">
                <a:latin typeface="Times New Roman" panose="02020603050405020304" pitchFamily="18" charset="0"/>
              </a:rPr>
              <a:t>3</a:t>
            </a:r>
            <a:r>
              <a:rPr lang="zh-CN" altLang="en-US" sz="1600" b="1">
                <a:latin typeface="Times New Roman" panose="02020603050405020304" pitchFamily="18" charset="0"/>
              </a:rPr>
              <a:t>分钟                 </a:t>
            </a:r>
            <a:r>
              <a:rPr lang="en-US" altLang="zh-CN" sz="1600" b="1">
                <a:latin typeface="Times New Roman" panose="02020603050405020304" pitchFamily="18" charset="0"/>
              </a:rPr>
              <a:t>3  </a:t>
            </a:r>
            <a:r>
              <a:rPr lang="zh-CN" altLang="en-US" sz="1600" b="1">
                <a:latin typeface="Times New Roman" panose="02020603050405020304" pitchFamily="18" charset="0"/>
              </a:rPr>
              <a:t>：</a:t>
            </a:r>
            <a:r>
              <a:rPr lang="en-US" altLang="zh-CN" sz="1600" b="1">
                <a:latin typeface="Times New Roman" panose="02020603050405020304" pitchFamily="18" charset="0"/>
              </a:rPr>
              <a:t>1</a:t>
            </a:r>
            <a:endParaRPr lang="en-US" altLang="zh-CN" sz="1800" b="1">
              <a:latin typeface="Times New Roman" panose="02020603050405020304" pitchFamily="18" charset="0"/>
            </a:endParaRPr>
          </a:p>
        </p:txBody>
      </p:sp>
      <p:sp>
        <p:nvSpPr>
          <p:cNvPr id="26" name="Text Box 23"/>
          <p:cNvSpPr txBox="1">
            <a:spLocks noChangeArrowheads="1"/>
          </p:cNvSpPr>
          <p:nvPr/>
        </p:nvSpPr>
        <p:spPr bwMode="auto">
          <a:xfrm>
            <a:off x="3635375" y="3457575"/>
            <a:ext cx="184943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5000"/>
              </a:lnSpc>
              <a:spcBef>
                <a:spcPct val="20000"/>
              </a:spcBef>
            </a:pPr>
            <a:r>
              <a:rPr lang="zh-CN" altLang="en-US" sz="2000" b="1">
                <a:solidFill>
                  <a:srgbClr val="FF3300"/>
                </a:solidFill>
              </a:rPr>
              <a:t>人</a:t>
            </a:r>
            <a:r>
              <a:rPr lang="en-US" altLang="zh-CN" sz="2000" b="1">
                <a:solidFill>
                  <a:srgbClr val="FF3300"/>
                </a:solidFill>
              </a:rPr>
              <a:t>—— </a:t>
            </a:r>
            <a:r>
              <a:rPr lang="zh-CN" altLang="en-US" sz="2000" b="1">
                <a:solidFill>
                  <a:srgbClr val="FF3300"/>
                </a:solidFill>
              </a:rPr>
              <a:t>机矛盾</a:t>
            </a:r>
          </a:p>
        </p:txBody>
      </p:sp>
      <p:sp>
        <p:nvSpPr>
          <p:cNvPr id="30" name="Rectangle 3"/>
          <p:cNvSpPr txBox="1">
            <a:spLocks noChangeArrowheads="1"/>
          </p:cNvSpPr>
          <p:nvPr/>
        </p:nvSpPr>
        <p:spPr bwMode="auto">
          <a:xfrm>
            <a:off x="34925" y="1196975"/>
            <a:ext cx="8229600" cy="45259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990600" lvl="1" indent="-533400">
              <a:lnSpc>
                <a:spcPct val="115000"/>
              </a:lnSpc>
              <a:buFontTx/>
              <a:buNone/>
              <a:defRPr/>
            </a:pPr>
            <a:r>
              <a:rPr lang="en-US" altLang="zh-CN" b="1" dirty="0" smtClean="0">
                <a:solidFill>
                  <a:schemeClr val="accent1"/>
                </a:solidFill>
                <a:sym typeface="+mn-ea"/>
              </a:rPr>
              <a:t>1. </a:t>
            </a:r>
            <a:r>
              <a:rPr lang="zh-CN" altLang="en-US" b="1" dirty="0" smtClean="0">
                <a:solidFill>
                  <a:schemeClr val="accent1"/>
                </a:solidFill>
                <a:sym typeface="+mn-ea"/>
              </a:rPr>
              <a:t>手工操作阶段</a:t>
            </a:r>
          </a:p>
          <a:p>
            <a:pPr marL="1371600" lvl="2" indent="-457200">
              <a:lnSpc>
                <a:spcPct val="90000"/>
              </a:lnSpc>
              <a:buFontTx/>
              <a:buNone/>
              <a:defRPr/>
            </a:pPr>
            <a:endParaRPr lang="zh-CN" altLang="en-US" b="1" kern="0" dirty="0" smtClean="0">
              <a:sym typeface="+mn-ea"/>
            </a:endParaRPr>
          </a:p>
          <a:p>
            <a:pPr marL="990600" lvl="1" indent="-533400">
              <a:lnSpc>
                <a:spcPct val="90000"/>
              </a:lnSpc>
              <a:defRPr/>
            </a:pPr>
            <a:endParaRPr lang="zh-CN" altLang="en-US" b="1" kern="0" dirty="0" smtClean="0">
              <a:sym typeface="+mn-ea"/>
            </a:endParaRPr>
          </a:p>
          <a:p>
            <a:pPr marL="609600" indent="-609600">
              <a:lnSpc>
                <a:spcPct val="90000"/>
              </a:lnSpc>
              <a:buFontTx/>
              <a:buNone/>
              <a:defRPr/>
            </a:pPr>
            <a:endParaRPr lang="zh-CN" altLang="en-US" b="1" kern="0" dirty="0" smtClean="0">
              <a:sym typeface="+mn-ea"/>
            </a:endParaRPr>
          </a:p>
        </p:txBody>
      </p:sp>
      <p:sp>
        <p:nvSpPr>
          <p:cNvPr id="31" name="Rectangle 3"/>
          <p:cNvSpPr txBox="1">
            <a:spLocks noChangeArrowheads="1"/>
          </p:cNvSpPr>
          <p:nvPr/>
        </p:nvSpPr>
        <p:spPr bwMode="auto">
          <a:xfrm>
            <a:off x="0" y="2636838"/>
            <a:ext cx="8229600" cy="422116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lvl="1" eaLnBrk="1" hangingPunct="1">
              <a:lnSpc>
                <a:spcPct val="90000"/>
              </a:lnSpc>
              <a:spcBef>
                <a:spcPct val="50000"/>
              </a:spcBef>
              <a:defRPr/>
            </a:pPr>
            <a:r>
              <a:rPr kumimoji="1" lang="zh-CN" altLang="en-US" sz="2400" b="1" dirty="0" smtClean="0">
                <a:sym typeface="+mn-ea"/>
              </a:rPr>
              <a:t>缺点</a:t>
            </a:r>
            <a:endParaRPr kumimoji="1" lang="en-US" altLang="zh-CN" sz="2400" b="1" dirty="0" smtClean="0">
              <a:sym typeface="+mn-ea"/>
            </a:endParaRPr>
          </a:p>
          <a:p>
            <a:pPr lvl="1" eaLnBrk="1" hangingPunct="1">
              <a:lnSpc>
                <a:spcPct val="90000"/>
              </a:lnSpc>
              <a:spcBef>
                <a:spcPct val="50000"/>
              </a:spcBef>
              <a:buFontTx/>
              <a:buNone/>
              <a:defRPr/>
            </a:pPr>
            <a:r>
              <a:rPr lang="zh-CN" altLang="en-US" sz="2400" b="1" kern="0" dirty="0" smtClean="0">
                <a:sym typeface="+mn-ea"/>
              </a:rPr>
              <a:t>（</a:t>
            </a:r>
            <a:r>
              <a:rPr lang="en-US" altLang="zh-CN" sz="2400" b="1" kern="0" dirty="0" smtClean="0">
                <a:sym typeface="+mn-ea"/>
              </a:rPr>
              <a:t>1</a:t>
            </a:r>
            <a:r>
              <a:rPr lang="zh-CN" altLang="en-US" sz="2400" b="1" kern="0" dirty="0" smtClean="0">
                <a:sym typeface="+mn-ea"/>
              </a:rPr>
              <a:t>）</a:t>
            </a:r>
            <a:r>
              <a:rPr lang="en-US" altLang="zh-CN" sz="2400" b="1" kern="0" dirty="0" smtClean="0">
                <a:sym typeface="+mn-ea"/>
              </a:rPr>
              <a:t> CPU</a:t>
            </a:r>
            <a:r>
              <a:rPr lang="zh-CN" altLang="en-US" sz="2400" b="1" kern="0" dirty="0" smtClean="0">
                <a:sym typeface="+mn-ea"/>
              </a:rPr>
              <a:t>等待人工操作：</a:t>
            </a:r>
            <a:r>
              <a:rPr lang="zh-CN" altLang="en-US" sz="2400" b="1" kern="0" dirty="0" smtClean="0">
                <a:sym typeface="Symbol" panose="05050102010706020507" pitchFamily="18" charset="2"/>
              </a:rPr>
              <a:t>人工干预</a:t>
            </a:r>
            <a:endParaRPr lang="en-US" altLang="zh-CN" sz="2400" b="1" kern="0" dirty="0" smtClean="0">
              <a:sym typeface="+mn-ea"/>
            </a:endParaRPr>
          </a:p>
          <a:p>
            <a:pPr marL="1371600" lvl="2" indent="-457200">
              <a:lnSpc>
                <a:spcPct val="90000"/>
              </a:lnSpc>
              <a:buFontTx/>
              <a:buNone/>
              <a:defRPr/>
            </a:pPr>
            <a:endParaRPr lang="en-US" altLang="zh-CN" b="1" kern="0" dirty="0" smtClean="0">
              <a:sym typeface="+mn-ea"/>
            </a:endParaRPr>
          </a:p>
          <a:p>
            <a:pPr marL="1371600" lvl="2" indent="-457200">
              <a:lnSpc>
                <a:spcPct val="90000"/>
              </a:lnSpc>
              <a:buFontTx/>
              <a:buNone/>
              <a:defRPr/>
            </a:pPr>
            <a:endParaRPr lang="en-US" altLang="zh-CN" b="1" kern="0" dirty="0" smtClean="0">
              <a:sym typeface="+mn-ea"/>
            </a:endParaRPr>
          </a:p>
          <a:p>
            <a:pPr marL="1371600" lvl="2" indent="-457200">
              <a:lnSpc>
                <a:spcPct val="90000"/>
              </a:lnSpc>
              <a:buFontTx/>
              <a:buNone/>
              <a:defRPr/>
            </a:pPr>
            <a:endParaRPr lang="en-US" altLang="zh-CN" b="1" kern="0" dirty="0" smtClean="0">
              <a:sym typeface="+mn-ea"/>
            </a:endParaRPr>
          </a:p>
          <a:p>
            <a:pPr marL="1371600" lvl="2" indent="-457200">
              <a:lnSpc>
                <a:spcPct val="90000"/>
              </a:lnSpc>
              <a:buFontTx/>
              <a:buNone/>
              <a:defRPr/>
            </a:pPr>
            <a:endParaRPr lang="en-US" altLang="zh-CN" b="1" kern="0" dirty="0" smtClean="0">
              <a:sym typeface="+mn-ea"/>
            </a:endParaRPr>
          </a:p>
          <a:p>
            <a:pPr marL="1371600" lvl="2" indent="-457200">
              <a:lnSpc>
                <a:spcPct val="90000"/>
              </a:lnSpc>
              <a:buFontTx/>
              <a:buNone/>
              <a:defRPr/>
            </a:pPr>
            <a:endParaRPr lang="en-US" altLang="zh-CN" b="1" kern="0" dirty="0" smtClean="0">
              <a:sym typeface="+mn-ea"/>
            </a:endParaRPr>
          </a:p>
          <a:p>
            <a:pPr marL="1371600" lvl="2" indent="-457200">
              <a:lnSpc>
                <a:spcPct val="90000"/>
              </a:lnSpc>
              <a:buFontTx/>
              <a:buNone/>
              <a:defRPr/>
            </a:pPr>
            <a:r>
              <a:rPr lang="zh-CN" altLang="en-US" b="1" kern="0" dirty="0" smtClean="0">
                <a:sym typeface="+mn-ea"/>
              </a:rPr>
              <a:t>（</a:t>
            </a:r>
            <a:r>
              <a:rPr lang="en-US" altLang="zh-CN" b="1" kern="0" dirty="0" smtClean="0">
                <a:sym typeface="+mn-ea"/>
              </a:rPr>
              <a:t>2</a:t>
            </a:r>
            <a:r>
              <a:rPr lang="zh-CN" altLang="en-US" b="1" kern="0" dirty="0" smtClean="0">
                <a:sym typeface="+mn-ea"/>
              </a:rPr>
              <a:t>）用户独占全机</a:t>
            </a:r>
            <a:endParaRPr lang="en-US" altLang="zh-CN" b="1" kern="0" dirty="0" smtClean="0">
              <a:sym typeface="+mn-ea"/>
            </a:endParaRPr>
          </a:p>
          <a:p>
            <a:pPr marL="1371600" lvl="2" indent="-457200">
              <a:lnSpc>
                <a:spcPct val="90000"/>
              </a:lnSpc>
              <a:buFontTx/>
              <a:buNone/>
              <a:defRPr/>
            </a:pPr>
            <a:r>
              <a:rPr lang="zh-CN" altLang="en-US" b="1" kern="0" dirty="0" smtClean="0">
                <a:sym typeface="Symbol" panose="05050102010706020507" pitchFamily="18" charset="2"/>
              </a:rPr>
              <a:t>（</a:t>
            </a:r>
            <a:r>
              <a:rPr lang="en-US" altLang="zh-CN" b="1" kern="0" dirty="0" smtClean="0">
                <a:sym typeface="Symbol" panose="05050102010706020507" pitchFamily="18" charset="2"/>
              </a:rPr>
              <a:t>3</a:t>
            </a:r>
            <a:r>
              <a:rPr lang="zh-CN" altLang="en-US" b="1" kern="0" dirty="0" smtClean="0">
                <a:sym typeface="Symbol" panose="05050102010706020507" pitchFamily="18" charset="2"/>
              </a:rPr>
              <a:t>）串行性</a:t>
            </a:r>
            <a:endParaRPr lang="zh-CN" altLang="en-US" b="1" kern="0" dirty="0" smtClean="0">
              <a:sym typeface="+mn-ea"/>
            </a:endParaRPr>
          </a:p>
          <a:p>
            <a:pPr marL="990600" lvl="1" indent="-533400">
              <a:lnSpc>
                <a:spcPct val="90000"/>
              </a:lnSpc>
              <a:buFontTx/>
              <a:buNone/>
              <a:defRPr/>
            </a:pPr>
            <a:endParaRPr lang="zh-CN" altLang="en-US" b="1" kern="0" dirty="0" smtClean="0">
              <a:sym typeface="+mn-ea"/>
            </a:endParaRPr>
          </a:p>
          <a:p>
            <a:pPr marL="1371600" lvl="2" indent="-457200">
              <a:lnSpc>
                <a:spcPct val="90000"/>
              </a:lnSpc>
              <a:buFontTx/>
              <a:buNone/>
              <a:defRPr/>
            </a:pPr>
            <a:endParaRPr lang="zh-CN" altLang="en-US" b="1" kern="0" dirty="0" smtClean="0">
              <a:sym typeface="+mn-ea"/>
            </a:endParaRPr>
          </a:p>
          <a:p>
            <a:pPr marL="609600" indent="-609600">
              <a:lnSpc>
                <a:spcPct val="90000"/>
              </a:lnSpc>
              <a:buFontTx/>
              <a:buNone/>
              <a:defRPr/>
            </a:pPr>
            <a:endParaRPr lang="zh-CN" altLang="en-US" b="1" kern="0" dirty="0" smtClean="0">
              <a:sym typeface="+mn-ea"/>
            </a:endParaRPr>
          </a:p>
        </p:txBody>
      </p:sp>
      <p:sp>
        <p:nvSpPr>
          <p:cNvPr id="35866" name="Rectangle 4"/>
          <p:cNvSpPr>
            <a:spLocks noGrp="1" noChangeArrowheads="1"/>
          </p:cNvSpPr>
          <p:nvPr>
            <p:ph type="title"/>
          </p:nvPr>
        </p:nvSpPr>
        <p:spPr>
          <a:xfrm>
            <a:off x="457200" y="-26988"/>
            <a:ext cx="8229600" cy="655638"/>
          </a:xfrm>
        </p:spPr>
        <p:txBody>
          <a:bodyPr/>
          <a:lstStyle/>
          <a:p>
            <a:r>
              <a:rPr lang="zh-CN" altLang="en-US" sz="3600" smtClean="0"/>
              <a:t>第二节：操作系统的发展过程</a:t>
            </a:r>
          </a:p>
        </p:txBody>
      </p:sp>
      <p:sp>
        <p:nvSpPr>
          <p:cNvPr id="35867" name="矩形 28"/>
          <p:cNvSpPr>
            <a:spLocks noChangeArrowheads="1"/>
          </p:cNvSpPr>
          <p:nvPr/>
        </p:nvSpPr>
        <p:spPr bwMode="auto">
          <a:xfrm>
            <a:off x="368300" y="620713"/>
            <a:ext cx="5356225"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r>
              <a:rPr lang="zh-CN" altLang="en-US" sz="3200" b="1">
                <a:solidFill>
                  <a:srgbClr val="0000FF"/>
                </a:solidFill>
              </a:rPr>
              <a:t>一</a:t>
            </a:r>
            <a:r>
              <a:rPr lang="en-US" altLang="zh-CN" sz="3200" b="1">
                <a:solidFill>
                  <a:srgbClr val="0000FF"/>
                </a:solidFill>
              </a:rPr>
              <a:t>. </a:t>
            </a:r>
            <a:r>
              <a:rPr lang="zh-CN" altLang="en-US" sz="3200" b="1">
                <a:solidFill>
                  <a:srgbClr val="0000FF"/>
                </a:solidFill>
              </a:rPr>
              <a:t>无操作系统的计算机系统</a:t>
            </a:r>
          </a:p>
        </p:txBody>
      </p:sp>
      <p:sp>
        <p:nvSpPr>
          <p:cNvPr id="29" name="椭圆形标注 28"/>
          <p:cNvSpPr>
            <a:spLocks noChangeArrowheads="1"/>
          </p:cNvSpPr>
          <p:nvPr/>
        </p:nvSpPr>
        <p:spPr bwMode="auto">
          <a:xfrm>
            <a:off x="6588125" y="404813"/>
            <a:ext cx="2232025" cy="1008062"/>
          </a:xfrm>
          <a:prstGeom prst="wedgeEllipseCallout">
            <a:avLst>
              <a:gd name="adj1" fmla="val -48375"/>
              <a:gd name="adj2" fmla="val 112546"/>
            </a:avLst>
          </a:prstGeom>
          <a:solidFill>
            <a:schemeClr val="accent1"/>
          </a:solidFill>
          <a:ln w="9525">
            <a:solidFill>
              <a:schemeClr val="tx1"/>
            </a:solidFill>
            <a:round/>
          </a:ln>
        </p:spPr>
        <p:txBody>
          <a:bodyPr/>
          <a:lstStyle>
            <a:lvl1pPr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pPr>
            <a:r>
              <a:rPr lang="zh-CN" altLang="en-US" sz="1800" b="1"/>
              <a:t>带孔为</a:t>
            </a:r>
            <a:r>
              <a:rPr lang="en-US" altLang="zh-CN" sz="1800" b="1"/>
              <a:t>1</a:t>
            </a:r>
            <a:r>
              <a:rPr lang="zh-CN" altLang="en-US" sz="1800" b="1"/>
              <a:t>，无孔为</a:t>
            </a:r>
            <a:r>
              <a:rPr lang="en-US" altLang="zh-CN" sz="1800" b="1"/>
              <a:t>0</a:t>
            </a:r>
            <a:endParaRPr lang="zh-CN" altLang="en-US" sz="1800" b="1"/>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7286"/>
                                        </p:tgtEl>
                                        <p:attrNameLst>
                                          <p:attrName>style.visibility</p:attrName>
                                        </p:attrNameLst>
                                      </p:cBhvr>
                                      <p:to>
                                        <p:strVal val="visible"/>
                                      </p:to>
                                    </p:set>
                                    <p:anim calcmode="lin" valueType="num">
                                      <p:cBhvr additive="base">
                                        <p:cTn id="7" dur="500" fill="hold"/>
                                        <p:tgtEl>
                                          <p:spTgt spid="97286"/>
                                        </p:tgtEl>
                                        <p:attrNameLst>
                                          <p:attrName>ppt_x</p:attrName>
                                        </p:attrNameLst>
                                      </p:cBhvr>
                                      <p:tavLst>
                                        <p:tav tm="0">
                                          <p:val>
                                            <p:strVal val="0-#ppt_w/2"/>
                                          </p:val>
                                        </p:tav>
                                        <p:tav tm="100000">
                                          <p:val>
                                            <p:strVal val="#ppt_x"/>
                                          </p:val>
                                        </p:tav>
                                      </p:tavLst>
                                    </p:anim>
                                    <p:anim calcmode="lin" valueType="num">
                                      <p:cBhvr additive="base">
                                        <p:cTn id="8" dur="500" fill="hold"/>
                                        <p:tgtEl>
                                          <p:spTgt spid="972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97297"/>
                                        </p:tgtEl>
                                        <p:attrNameLst>
                                          <p:attrName>style.visibility</p:attrName>
                                        </p:attrNameLst>
                                      </p:cBhvr>
                                      <p:to>
                                        <p:strVal val="visible"/>
                                      </p:to>
                                    </p:set>
                                    <p:animEffect transition="in" filter="box(in)">
                                      <p:cBhvr>
                                        <p:cTn id="13" dur="500"/>
                                        <p:tgtEl>
                                          <p:spTgt spid="97297"/>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97298"/>
                                        </p:tgtEl>
                                        <p:attrNameLst>
                                          <p:attrName>style.visibility</p:attrName>
                                        </p:attrNameLst>
                                      </p:cBhvr>
                                      <p:to>
                                        <p:strVal val="visible"/>
                                      </p:to>
                                    </p:set>
                                    <p:animEffect transition="in" filter="box(in)">
                                      <p:cBhvr>
                                        <p:cTn id="18" dur="500"/>
                                        <p:tgtEl>
                                          <p:spTgt spid="9729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blinds(horizontal)">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grpId="1" nodeType="clickEffect">
                                  <p:stCondLst>
                                    <p:cond delay="0"/>
                                  </p:stCondLst>
                                  <p:childTnLst>
                                    <p:anim calcmode="lin" valueType="num">
                                      <p:cBhvr additive="base">
                                        <p:cTn id="27" dur="500"/>
                                        <p:tgtEl>
                                          <p:spTgt spid="29"/>
                                        </p:tgtEl>
                                        <p:attrNameLst>
                                          <p:attrName>ppt_x</p:attrName>
                                        </p:attrNameLst>
                                      </p:cBhvr>
                                      <p:tavLst>
                                        <p:tav tm="0">
                                          <p:val>
                                            <p:strVal val="ppt_x"/>
                                          </p:val>
                                        </p:tav>
                                        <p:tav tm="100000">
                                          <p:val>
                                            <p:strVal val="ppt_x"/>
                                          </p:val>
                                        </p:tav>
                                      </p:tavLst>
                                    </p:anim>
                                    <p:anim calcmode="lin" valueType="num">
                                      <p:cBhvr additive="base">
                                        <p:cTn id="28" dur="500"/>
                                        <p:tgtEl>
                                          <p:spTgt spid="29"/>
                                        </p:tgtEl>
                                        <p:attrNameLst>
                                          <p:attrName>ppt_y</p:attrName>
                                        </p:attrNameLst>
                                      </p:cBhvr>
                                      <p:tavLst>
                                        <p:tav tm="0">
                                          <p:val>
                                            <p:strVal val="ppt_y"/>
                                          </p:val>
                                        </p:tav>
                                        <p:tav tm="100000">
                                          <p:val>
                                            <p:strVal val="1+ppt_h/2"/>
                                          </p:val>
                                        </p:tav>
                                      </p:tavLst>
                                    </p:anim>
                                    <p:set>
                                      <p:cBhvr>
                                        <p:cTn id="29" dur="1" fill="hold">
                                          <p:stCondLst>
                                            <p:cond delay="499"/>
                                          </p:stCondLst>
                                        </p:cTn>
                                        <p:tgtEl>
                                          <p:spTgt spid="2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97297"/>
                                        </p:tgtEl>
                                        <p:attrNameLst>
                                          <p:attrName>ppt_x</p:attrName>
                                        </p:attrNameLst>
                                      </p:cBhvr>
                                      <p:tavLst>
                                        <p:tav tm="0">
                                          <p:val>
                                            <p:strVal val="ppt_x"/>
                                          </p:val>
                                        </p:tav>
                                        <p:tav tm="100000">
                                          <p:val>
                                            <p:strVal val="ppt_x"/>
                                          </p:val>
                                        </p:tav>
                                      </p:tavLst>
                                    </p:anim>
                                    <p:anim calcmode="lin" valueType="num">
                                      <p:cBhvr additive="base">
                                        <p:cTn id="34" dur="500"/>
                                        <p:tgtEl>
                                          <p:spTgt spid="97297"/>
                                        </p:tgtEl>
                                        <p:attrNameLst>
                                          <p:attrName>ppt_y</p:attrName>
                                        </p:attrNameLst>
                                      </p:cBhvr>
                                      <p:tavLst>
                                        <p:tav tm="0">
                                          <p:val>
                                            <p:strVal val="ppt_y"/>
                                          </p:val>
                                        </p:tav>
                                        <p:tav tm="100000">
                                          <p:val>
                                            <p:strVal val="1+ppt_h/2"/>
                                          </p:val>
                                        </p:tav>
                                      </p:tavLst>
                                    </p:anim>
                                    <p:set>
                                      <p:cBhvr>
                                        <p:cTn id="35" dur="1" fill="hold">
                                          <p:stCondLst>
                                            <p:cond delay="499"/>
                                          </p:stCondLst>
                                        </p:cTn>
                                        <p:tgtEl>
                                          <p:spTgt spid="9729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 presetClass="exit" presetSubtype="16" fill="hold" nodeType="clickEffect">
                                  <p:stCondLst>
                                    <p:cond delay="0"/>
                                  </p:stCondLst>
                                  <p:childTnLst>
                                    <p:animEffect transition="out" filter="box(in)">
                                      <p:cBhvr>
                                        <p:cTn id="39" dur="500"/>
                                        <p:tgtEl>
                                          <p:spTgt spid="97298"/>
                                        </p:tgtEl>
                                      </p:cBhvr>
                                    </p:animEffect>
                                    <p:set>
                                      <p:cBhvr>
                                        <p:cTn id="40" dur="1" fill="hold">
                                          <p:stCondLst>
                                            <p:cond delay="499"/>
                                          </p:stCondLst>
                                        </p:cTn>
                                        <p:tgtEl>
                                          <p:spTgt spid="9729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97287"/>
                                        </p:tgtEl>
                                        <p:attrNameLst>
                                          <p:attrName>style.visibility</p:attrName>
                                        </p:attrNameLst>
                                      </p:cBhvr>
                                      <p:to>
                                        <p:strVal val="visible"/>
                                      </p:to>
                                    </p:set>
                                    <p:animEffect transition="in" filter="box(in)">
                                      <p:cBhvr>
                                        <p:cTn id="45" dur="500"/>
                                        <p:tgtEl>
                                          <p:spTgt spid="97287"/>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97288"/>
                                        </p:tgtEl>
                                        <p:attrNameLst>
                                          <p:attrName>style.visibility</p:attrName>
                                        </p:attrNameLst>
                                      </p:cBhvr>
                                      <p:to>
                                        <p:strVal val="visible"/>
                                      </p:to>
                                    </p:set>
                                    <p:animEffect transition="in" filter="box(in)">
                                      <p:cBhvr>
                                        <p:cTn id="48" dur="500"/>
                                        <p:tgtEl>
                                          <p:spTgt spid="97288"/>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97289"/>
                                        </p:tgtEl>
                                        <p:attrNameLst>
                                          <p:attrName>style.visibility</p:attrName>
                                        </p:attrNameLst>
                                      </p:cBhvr>
                                      <p:to>
                                        <p:strVal val="visible"/>
                                      </p:to>
                                    </p:set>
                                    <p:animEffect transition="in" filter="box(in)">
                                      <p:cBhvr>
                                        <p:cTn id="53" dur="500"/>
                                        <p:tgtEl>
                                          <p:spTgt spid="97289"/>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97290"/>
                                        </p:tgtEl>
                                        <p:attrNameLst>
                                          <p:attrName>style.visibility</p:attrName>
                                        </p:attrNameLst>
                                      </p:cBhvr>
                                      <p:to>
                                        <p:strVal val="visible"/>
                                      </p:to>
                                    </p:set>
                                    <p:animEffect transition="in" filter="box(in)">
                                      <p:cBhvr>
                                        <p:cTn id="56" dur="500"/>
                                        <p:tgtEl>
                                          <p:spTgt spid="97290"/>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97291"/>
                                        </p:tgtEl>
                                        <p:attrNameLst>
                                          <p:attrName>style.visibility</p:attrName>
                                        </p:attrNameLst>
                                      </p:cBhvr>
                                      <p:to>
                                        <p:strVal val="visible"/>
                                      </p:to>
                                    </p:set>
                                    <p:animEffect transition="in" filter="box(in)">
                                      <p:cBhvr>
                                        <p:cTn id="61" dur="500"/>
                                        <p:tgtEl>
                                          <p:spTgt spid="97291"/>
                                        </p:tgtEl>
                                      </p:cBhvr>
                                    </p:animEffect>
                                  </p:childTnLst>
                                </p:cTn>
                              </p:par>
                              <p:par>
                                <p:cTn id="62" presetID="4" presetClass="entr" presetSubtype="16" fill="hold" grpId="0" nodeType="withEffect">
                                  <p:stCondLst>
                                    <p:cond delay="0"/>
                                  </p:stCondLst>
                                  <p:childTnLst>
                                    <p:set>
                                      <p:cBhvr>
                                        <p:cTn id="63" dur="1" fill="hold">
                                          <p:stCondLst>
                                            <p:cond delay="0"/>
                                          </p:stCondLst>
                                        </p:cTn>
                                        <p:tgtEl>
                                          <p:spTgt spid="97292"/>
                                        </p:tgtEl>
                                        <p:attrNameLst>
                                          <p:attrName>style.visibility</p:attrName>
                                        </p:attrNameLst>
                                      </p:cBhvr>
                                      <p:to>
                                        <p:strVal val="visible"/>
                                      </p:to>
                                    </p:set>
                                    <p:animEffect transition="in" filter="box(in)">
                                      <p:cBhvr>
                                        <p:cTn id="64" dur="500"/>
                                        <p:tgtEl>
                                          <p:spTgt spid="97292"/>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97293"/>
                                        </p:tgtEl>
                                        <p:attrNameLst>
                                          <p:attrName>style.visibility</p:attrName>
                                        </p:attrNameLst>
                                      </p:cBhvr>
                                      <p:to>
                                        <p:strVal val="visible"/>
                                      </p:to>
                                    </p:set>
                                    <p:animEffect transition="in" filter="box(in)">
                                      <p:cBhvr>
                                        <p:cTn id="67" dur="500"/>
                                        <p:tgtEl>
                                          <p:spTgt spid="97293"/>
                                        </p:tgtEl>
                                      </p:cBhvr>
                                    </p:animEffect>
                                  </p:childTnLst>
                                </p:cTn>
                              </p:par>
                              <p:par>
                                <p:cTn id="68" presetID="4" presetClass="entr" presetSubtype="16" fill="hold" grpId="0" nodeType="withEffect">
                                  <p:stCondLst>
                                    <p:cond delay="0"/>
                                  </p:stCondLst>
                                  <p:childTnLst>
                                    <p:set>
                                      <p:cBhvr>
                                        <p:cTn id="69" dur="1" fill="hold">
                                          <p:stCondLst>
                                            <p:cond delay="0"/>
                                          </p:stCondLst>
                                        </p:cTn>
                                        <p:tgtEl>
                                          <p:spTgt spid="97294"/>
                                        </p:tgtEl>
                                        <p:attrNameLst>
                                          <p:attrName>style.visibility</p:attrName>
                                        </p:attrNameLst>
                                      </p:cBhvr>
                                      <p:to>
                                        <p:strVal val="visible"/>
                                      </p:to>
                                    </p:set>
                                    <p:animEffect transition="in" filter="box(in)">
                                      <p:cBhvr>
                                        <p:cTn id="70" dur="500"/>
                                        <p:tgtEl>
                                          <p:spTgt spid="97294"/>
                                        </p:tgtEl>
                                      </p:cBhvr>
                                    </p:animEffect>
                                  </p:childTnLst>
                                </p:cTn>
                              </p:par>
                            </p:childTnLst>
                          </p:cTn>
                        </p:par>
                      </p:childTnLst>
                    </p:cTn>
                  </p:par>
                  <p:par>
                    <p:cTn id="71" fill="hold">
                      <p:stCondLst>
                        <p:cond delay="indefinite"/>
                      </p:stCondLst>
                      <p:childTnLst>
                        <p:par>
                          <p:cTn id="72" fill="hold">
                            <p:stCondLst>
                              <p:cond delay="0"/>
                            </p:stCondLst>
                            <p:childTnLst>
                              <p:par>
                                <p:cTn id="73" presetID="4" presetClass="entr" presetSubtype="16" fill="hold" nodeType="clickEffect">
                                  <p:stCondLst>
                                    <p:cond delay="0"/>
                                  </p:stCondLst>
                                  <p:childTnLst>
                                    <p:set>
                                      <p:cBhvr>
                                        <p:cTn id="74" dur="1" fill="hold">
                                          <p:stCondLst>
                                            <p:cond delay="0"/>
                                          </p:stCondLst>
                                        </p:cTn>
                                        <p:tgtEl>
                                          <p:spTgt spid="31">
                                            <p:txEl>
                                              <p:pRg st="0" end="0"/>
                                            </p:txEl>
                                          </p:spTgt>
                                        </p:tgtEl>
                                        <p:attrNameLst>
                                          <p:attrName>style.visibility</p:attrName>
                                        </p:attrNameLst>
                                      </p:cBhvr>
                                      <p:to>
                                        <p:strVal val="visible"/>
                                      </p:to>
                                    </p:set>
                                    <p:animEffect transition="in" filter="box(in)">
                                      <p:cBhvr>
                                        <p:cTn id="75" dur="500"/>
                                        <p:tgtEl>
                                          <p:spTgt spid="3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4" presetClass="entr" presetSubtype="16" fill="hold" nodeType="clickEffect">
                                  <p:stCondLst>
                                    <p:cond delay="0"/>
                                  </p:stCondLst>
                                  <p:childTnLst>
                                    <p:set>
                                      <p:cBhvr>
                                        <p:cTn id="79" dur="1" fill="hold">
                                          <p:stCondLst>
                                            <p:cond delay="0"/>
                                          </p:stCondLst>
                                        </p:cTn>
                                        <p:tgtEl>
                                          <p:spTgt spid="31">
                                            <p:txEl>
                                              <p:pRg st="1" end="1"/>
                                            </p:txEl>
                                          </p:spTgt>
                                        </p:tgtEl>
                                        <p:attrNameLst>
                                          <p:attrName>style.visibility</p:attrName>
                                        </p:attrNameLst>
                                      </p:cBhvr>
                                      <p:to>
                                        <p:strVal val="visible"/>
                                      </p:to>
                                    </p:set>
                                    <p:animEffect transition="in" filter="box(in)">
                                      <p:cBhvr>
                                        <p:cTn id="80" dur="500"/>
                                        <p:tgtEl>
                                          <p:spTgt spid="31">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4" presetClass="entr" presetSubtype="16" fill="hold" nodeType="click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box(in)">
                                      <p:cBhvr>
                                        <p:cTn id="85" dur="500"/>
                                        <p:tgtEl>
                                          <p:spTgt spid="2"/>
                                        </p:tgtEl>
                                      </p:cBhvr>
                                    </p:animEffect>
                                  </p:childTnLst>
                                </p:cTn>
                              </p:par>
                              <p:par>
                                <p:cTn id="86" presetID="4" presetClass="entr" presetSubtype="16"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box(in)">
                                      <p:cBhvr>
                                        <p:cTn id="88" dur="500"/>
                                        <p:tgtEl>
                                          <p:spTgt spid="25"/>
                                        </p:tgtEl>
                                      </p:cBhvr>
                                    </p:animEffect>
                                  </p:childTnLst>
                                </p:cTn>
                              </p:par>
                              <p:par>
                                <p:cTn id="89" presetID="4" presetClass="entr" presetSubtype="16"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box(in)">
                                      <p:cBhvr>
                                        <p:cTn id="91" dur="500"/>
                                        <p:tgtEl>
                                          <p:spTgt spid="26"/>
                                        </p:tgtEl>
                                      </p:cBhvr>
                                    </p:animEffect>
                                  </p:childTnLst>
                                </p:cTn>
                              </p:par>
                            </p:childTnLst>
                          </p:cTn>
                        </p:par>
                      </p:childTnLst>
                    </p:cTn>
                  </p:par>
                  <p:par>
                    <p:cTn id="92" fill="hold">
                      <p:stCondLst>
                        <p:cond delay="indefinite"/>
                      </p:stCondLst>
                      <p:childTnLst>
                        <p:par>
                          <p:cTn id="93" fill="hold">
                            <p:stCondLst>
                              <p:cond delay="0"/>
                            </p:stCondLst>
                            <p:childTnLst>
                              <p:par>
                                <p:cTn id="94" presetID="4" presetClass="entr" presetSubtype="16" fill="hold" nodeType="clickEffect">
                                  <p:stCondLst>
                                    <p:cond delay="0"/>
                                  </p:stCondLst>
                                  <p:childTnLst>
                                    <p:set>
                                      <p:cBhvr>
                                        <p:cTn id="95" dur="1" fill="hold">
                                          <p:stCondLst>
                                            <p:cond delay="0"/>
                                          </p:stCondLst>
                                        </p:cTn>
                                        <p:tgtEl>
                                          <p:spTgt spid="31">
                                            <p:txEl>
                                              <p:pRg st="7" end="7"/>
                                            </p:txEl>
                                          </p:spTgt>
                                        </p:tgtEl>
                                        <p:attrNameLst>
                                          <p:attrName>style.visibility</p:attrName>
                                        </p:attrNameLst>
                                      </p:cBhvr>
                                      <p:to>
                                        <p:strVal val="visible"/>
                                      </p:to>
                                    </p:set>
                                    <p:animEffect transition="in" filter="box(in)">
                                      <p:cBhvr>
                                        <p:cTn id="96" dur="500"/>
                                        <p:tgtEl>
                                          <p:spTgt spid="31">
                                            <p:txEl>
                                              <p:pRg st="7" end="7"/>
                                            </p:txEl>
                                          </p:spTgt>
                                        </p:tgtEl>
                                      </p:cBhvr>
                                    </p:animEffect>
                                  </p:childTnLst>
                                </p:cTn>
                              </p:par>
                              <p:par>
                                <p:cTn id="97" presetID="4" presetClass="entr" presetSubtype="16" fill="hold" nodeType="withEffect">
                                  <p:stCondLst>
                                    <p:cond delay="0"/>
                                  </p:stCondLst>
                                  <p:childTnLst>
                                    <p:set>
                                      <p:cBhvr>
                                        <p:cTn id="98" dur="1" fill="hold">
                                          <p:stCondLst>
                                            <p:cond delay="0"/>
                                          </p:stCondLst>
                                        </p:cTn>
                                        <p:tgtEl>
                                          <p:spTgt spid="31">
                                            <p:txEl>
                                              <p:pRg st="8" end="8"/>
                                            </p:txEl>
                                          </p:spTgt>
                                        </p:tgtEl>
                                        <p:attrNameLst>
                                          <p:attrName>style.visibility</p:attrName>
                                        </p:attrNameLst>
                                      </p:cBhvr>
                                      <p:to>
                                        <p:strVal val="visible"/>
                                      </p:to>
                                    </p:set>
                                    <p:animEffect transition="in" filter="box(in)">
                                      <p:cBhvr>
                                        <p:cTn id="99" dur="500"/>
                                        <p:tgtEl>
                                          <p:spTgt spid="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6" grpId="0" animBg="1"/>
      <p:bldP spid="97287" grpId="0" animBg="1"/>
      <p:bldP spid="97288" grpId="0" animBg="1"/>
      <p:bldP spid="97289" grpId="0" animBg="1"/>
      <p:bldP spid="97290" grpId="0" animBg="1"/>
      <p:bldP spid="97291" grpId="0" animBg="1"/>
      <p:bldP spid="97292" grpId="0" animBg="1"/>
      <p:bldP spid="97293" grpId="0" animBg="1"/>
      <p:bldP spid="97294" grpId="0" animBg="1"/>
      <p:bldP spid="25" grpId="0"/>
      <p:bldP spid="26" grpId="0"/>
      <p:bldP spid="29" grpId="0" animBg="1"/>
      <p:bldP spid="2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200" y="325438"/>
            <a:ext cx="8229600" cy="727075"/>
          </a:xfrm>
        </p:spPr>
        <p:txBody>
          <a:bodyPr/>
          <a:lstStyle/>
          <a:p>
            <a:r>
              <a:rPr lang="en-US" altLang="zh-CN" sz="3200" smtClean="0"/>
              <a:t>2.</a:t>
            </a:r>
            <a:r>
              <a:rPr lang="zh-CN" altLang="en-US" sz="3200" smtClean="0"/>
              <a:t>脱机输入输出技术</a:t>
            </a:r>
          </a:p>
        </p:txBody>
      </p:sp>
      <p:sp>
        <p:nvSpPr>
          <p:cNvPr id="167940" name="Rectangle 4"/>
          <p:cNvSpPr>
            <a:spLocks noChangeArrowheads="1"/>
          </p:cNvSpPr>
          <p:nvPr/>
        </p:nvSpPr>
        <p:spPr bwMode="auto">
          <a:xfrm>
            <a:off x="1042988" y="2276475"/>
            <a:ext cx="1511300" cy="473075"/>
          </a:xfrm>
          <a:prstGeom prst="rect">
            <a:avLst/>
          </a:prstGeom>
          <a:noFill/>
          <a:ln w="15875">
            <a:solidFill>
              <a:srgbClr val="0000FF"/>
            </a:solidFill>
            <a:miter lim="800000"/>
          </a:ln>
          <a:effectLst>
            <a:outerShdw dist="17961" dir="2700000" algn="ctr" rotWithShape="0">
              <a:srgbClr val="000099">
                <a:alpha val="50000"/>
              </a:srgbClr>
            </a:outerShdw>
          </a:effectLst>
          <a:extLst>
            <a:ext uri="{909E8E84-426E-40DD-AFC4-6F175D3DCCD1}">
              <a14:hiddenFill xmlns:a14="http://schemas.microsoft.com/office/drawing/2010/main">
                <a:solidFill>
                  <a:srgbClr val="FFFFFF"/>
                </a:solidFill>
              </a14:hiddenFill>
            </a:ext>
          </a:extLst>
        </p:spPr>
        <p:txBody>
          <a:bodyPr anchor="ctr">
            <a:spAutoFit/>
          </a:bodyPr>
          <a:lstStyle/>
          <a:p>
            <a:pPr algn="ctr">
              <a:spcBef>
                <a:spcPct val="50000"/>
              </a:spcBef>
              <a:buClr>
                <a:schemeClr val="tx1"/>
              </a:buClr>
            </a:pPr>
            <a:r>
              <a:rPr lang="zh-CN" altLang="en-US" b="1"/>
              <a:t>纸带机</a:t>
            </a:r>
          </a:p>
        </p:txBody>
      </p:sp>
      <p:sp>
        <p:nvSpPr>
          <p:cNvPr id="167942" name="Rectangle 6"/>
          <p:cNvSpPr>
            <a:spLocks noChangeArrowheads="1"/>
          </p:cNvSpPr>
          <p:nvPr/>
        </p:nvSpPr>
        <p:spPr bwMode="auto">
          <a:xfrm>
            <a:off x="3851275" y="2276475"/>
            <a:ext cx="1368425" cy="473075"/>
          </a:xfrm>
          <a:prstGeom prst="rect">
            <a:avLst/>
          </a:prstGeom>
          <a:noFill/>
          <a:ln w="15875">
            <a:solidFill>
              <a:srgbClr val="0000FF"/>
            </a:solidFill>
            <a:miter lim="800000"/>
          </a:ln>
          <a:effectLst>
            <a:outerShdw dist="17961" dir="2700000" algn="ctr" rotWithShape="0">
              <a:srgbClr val="000099">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p>
            <a:pPr>
              <a:spcBef>
                <a:spcPct val="50000"/>
              </a:spcBef>
              <a:buClr>
                <a:schemeClr val="tx1"/>
              </a:buClr>
            </a:pPr>
            <a:r>
              <a:rPr lang="zh-CN" altLang="en-US" b="1"/>
              <a:t>外围机</a:t>
            </a:r>
          </a:p>
        </p:txBody>
      </p:sp>
      <p:sp>
        <p:nvSpPr>
          <p:cNvPr id="167943" name="Rectangle 7"/>
          <p:cNvSpPr>
            <a:spLocks noChangeArrowheads="1"/>
          </p:cNvSpPr>
          <p:nvPr/>
        </p:nvSpPr>
        <p:spPr bwMode="auto">
          <a:xfrm>
            <a:off x="6227763" y="2276475"/>
            <a:ext cx="1439862" cy="473075"/>
          </a:xfrm>
          <a:prstGeom prst="rect">
            <a:avLst/>
          </a:prstGeom>
          <a:noFill/>
          <a:ln w="15875">
            <a:solidFill>
              <a:srgbClr val="0000FF"/>
            </a:solidFill>
            <a:miter lim="800000"/>
          </a:ln>
          <a:effectLst>
            <a:outerShdw dist="17961" dir="2700000" algn="ctr" rotWithShape="0">
              <a:srgbClr val="000099">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p>
            <a:pPr>
              <a:spcBef>
                <a:spcPct val="50000"/>
              </a:spcBef>
              <a:buClr>
                <a:schemeClr val="tx1"/>
              </a:buClr>
            </a:pPr>
            <a:r>
              <a:rPr lang="zh-CN" altLang="en-US" b="1"/>
              <a:t>磁带</a:t>
            </a:r>
          </a:p>
        </p:txBody>
      </p:sp>
      <p:sp>
        <p:nvSpPr>
          <p:cNvPr id="36869" name="Rectangle 8"/>
          <p:cNvSpPr>
            <a:spLocks noGrp="1" noChangeArrowheads="1"/>
          </p:cNvSpPr>
          <p:nvPr>
            <p:ph idx="1"/>
          </p:nvPr>
        </p:nvSpPr>
        <p:spPr>
          <a:xfrm>
            <a:off x="539750" y="1341438"/>
            <a:ext cx="8229600" cy="4392612"/>
          </a:xfrm>
          <a:ln w="15875">
            <a:solidFill>
              <a:srgbClr val="0000FF"/>
            </a:solidFill>
            <a:miter lim="800000"/>
          </a:ln>
          <a:effectLst>
            <a:outerShdw dist="17961" dir="2700000" algn="ctr" rotWithShape="0">
              <a:srgbClr val="000099">
                <a:alpha val="50000"/>
              </a:srgbClr>
            </a:outerShdw>
          </a:effectLst>
        </p:spPr>
        <p:txBody>
          <a:bodyPr/>
          <a:lstStyle/>
          <a:p>
            <a:pPr eaLnBrk="1" hangingPunct="1">
              <a:spcBef>
                <a:spcPct val="50000"/>
              </a:spcBef>
              <a:buClr>
                <a:schemeClr val="tx1"/>
              </a:buClr>
              <a:buFontTx/>
              <a:buNone/>
            </a:pPr>
            <a:endParaRPr lang="zh-CN" altLang="en-US" b="1" smtClean="0"/>
          </a:p>
        </p:txBody>
      </p:sp>
      <p:sp>
        <p:nvSpPr>
          <p:cNvPr id="167945" name="Rectangle 9"/>
          <p:cNvSpPr>
            <a:spLocks noChangeArrowheads="1"/>
          </p:cNvSpPr>
          <p:nvPr/>
        </p:nvSpPr>
        <p:spPr bwMode="auto">
          <a:xfrm>
            <a:off x="1116013" y="3429000"/>
            <a:ext cx="1439862" cy="473075"/>
          </a:xfrm>
          <a:prstGeom prst="rect">
            <a:avLst/>
          </a:prstGeom>
          <a:noFill/>
          <a:ln w="15875">
            <a:solidFill>
              <a:srgbClr val="0000FF"/>
            </a:solidFill>
            <a:miter lim="800000"/>
          </a:ln>
          <a:effectLst>
            <a:outerShdw dist="17961" dir="2700000" algn="ctr" rotWithShape="0">
              <a:srgbClr val="000099">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p>
            <a:pPr>
              <a:spcBef>
                <a:spcPct val="50000"/>
              </a:spcBef>
              <a:buClr>
                <a:schemeClr val="tx1"/>
              </a:buClr>
            </a:pPr>
            <a:r>
              <a:rPr lang="zh-CN" altLang="en-US" b="1"/>
              <a:t>磁带</a:t>
            </a:r>
          </a:p>
        </p:txBody>
      </p:sp>
      <p:sp>
        <p:nvSpPr>
          <p:cNvPr id="167946" name="Rectangle 10"/>
          <p:cNvSpPr>
            <a:spLocks noChangeArrowheads="1"/>
          </p:cNvSpPr>
          <p:nvPr/>
        </p:nvSpPr>
        <p:spPr bwMode="auto">
          <a:xfrm>
            <a:off x="3852863" y="3429000"/>
            <a:ext cx="1439862" cy="473075"/>
          </a:xfrm>
          <a:prstGeom prst="rect">
            <a:avLst/>
          </a:prstGeom>
          <a:noFill/>
          <a:ln w="15875">
            <a:solidFill>
              <a:srgbClr val="0000FF"/>
            </a:solidFill>
            <a:miter lim="800000"/>
          </a:ln>
          <a:effectLst>
            <a:outerShdw dist="17961" dir="2700000" algn="ctr" rotWithShape="0">
              <a:srgbClr val="000099">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p>
            <a:pPr>
              <a:spcBef>
                <a:spcPct val="50000"/>
              </a:spcBef>
              <a:buClr>
                <a:schemeClr val="tx1"/>
              </a:buClr>
            </a:pPr>
            <a:r>
              <a:rPr lang="zh-CN" altLang="en-US" b="1"/>
              <a:t>主机</a:t>
            </a:r>
          </a:p>
        </p:txBody>
      </p:sp>
      <p:sp>
        <p:nvSpPr>
          <p:cNvPr id="167947" name="Rectangle 11"/>
          <p:cNvSpPr>
            <a:spLocks noChangeArrowheads="1"/>
          </p:cNvSpPr>
          <p:nvPr/>
        </p:nvSpPr>
        <p:spPr bwMode="auto">
          <a:xfrm>
            <a:off x="6227763" y="3429000"/>
            <a:ext cx="1439862" cy="473075"/>
          </a:xfrm>
          <a:prstGeom prst="rect">
            <a:avLst/>
          </a:prstGeom>
          <a:noFill/>
          <a:ln w="15875">
            <a:solidFill>
              <a:srgbClr val="0000FF"/>
            </a:solidFill>
            <a:miter lim="800000"/>
          </a:ln>
          <a:effectLst>
            <a:outerShdw dist="17961" dir="2700000" algn="ctr" rotWithShape="0">
              <a:srgbClr val="000099">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p>
            <a:pPr>
              <a:spcBef>
                <a:spcPct val="50000"/>
              </a:spcBef>
              <a:buClr>
                <a:schemeClr val="tx1"/>
              </a:buClr>
            </a:pPr>
            <a:r>
              <a:rPr lang="zh-CN" altLang="en-US" b="1"/>
              <a:t>磁带</a:t>
            </a:r>
          </a:p>
        </p:txBody>
      </p:sp>
      <p:sp>
        <p:nvSpPr>
          <p:cNvPr id="167948" name="Rectangle 12"/>
          <p:cNvSpPr>
            <a:spLocks noChangeArrowheads="1"/>
          </p:cNvSpPr>
          <p:nvPr/>
        </p:nvSpPr>
        <p:spPr bwMode="auto">
          <a:xfrm>
            <a:off x="1116013" y="4652963"/>
            <a:ext cx="1439862" cy="473075"/>
          </a:xfrm>
          <a:prstGeom prst="rect">
            <a:avLst/>
          </a:prstGeom>
          <a:noFill/>
          <a:ln w="15875">
            <a:solidFill>
              <a:srgbClr val="0000FF"/>
            </a:solidFill>
            <a:miter lim="800000"/>
          </a:ln>
          <a:effectLst>
            <a:outerShdw dist="17961" dir="2700000" algn="ctr" rotWithShape="0">
              <a:srgbClr val="000099">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p>
            <a:pPr>
              <a:spcBef>
                <a:spcPct val="50000"/>
              </a:spcBef>
              <a:buClr>
                <a:schemeClr val="tx1"/>
              </a:buClr>
            </a:pPr>
            <a:r>
              <a:rPr lang="zh-CN" altLang="en-US" b="1"/>
              <a:t>磁带</a:t>
            </a:r>
          </a:p>
        </p:txBody>
      </p:sp>
      <p:sp>
        <p:nvSpPr>
          <p:cNvPr id="167949" name="Rectangle 13"/>
          <p:cNvSpPr>
            <a:spLocks noChangeArrowheads="1"/>
          </p:cNvSpPr>
          <p:nvPr/>
        </p:nvSpPr>
        <p:spPr bwMode="auto">
          <a:xfrm>
            <a:off x="3852863" y="4652963"/>
            <a:ext cx="1439862" cy="473075"/>
          </a:xfrm>
          <a:prstGeom prst="rect">
            <a:avLst/>
          </a:prstGeom>
          <a:noFill/>
          <a:ln w="15875">
            <a:solidFill>
              <a:srgbClr val="0000FF"/>
            </a:solidFill>
            <a:miter lim="800000"/>
          </a:ln>
          <a:effectLst>
            <a:outerShdw dist="17961" dir="2700000" algn="ctr" rotWithShape="0">
              <a:srgbClr val="000099">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p>
            <a:pPr>
              <a:spcBef>
                <a:spcPct val="50000"/>
              </a:spcBef>
              <a:buClr>
                <a:schemeClr val="tx1"/>
              </a:buClr>
            </a:pPr>
            <a:r>
              <a:rPr lang="zh-CN" altLang="en-US" b="1"/>
              <a:t>外围机</a:t>
            </a:r>
          </a:p>
        </p:txBody>
      </p:sp>
      <p:sp>
        <p:nvSpPr>
          <p:cNvPr id="167950" name="Rectangle 14"/>
          <p:cNvSpPr>
            <a:spLocks noChangeArrowheads="1"/>
          </p:cNvSpPr>
          <p:nvPr/>
        </p:nvSpPr>
        <p:spPr bwMode="auto">
          <a:xfrm>
            <a:off x="6300788" y="4611688"/>
            <a:ext cx="1439862" cy="473075"/>
          </a:xfrm>
          <a:prstGeom prst="rect">
            <a:avLst/>
          </a:prstGeom>
          <a:noFill/>
          <a:ln w="15875">
            <a:solidFill>
              <a:srgbClr val="0000FF"/>
            </a:solidFill>
            <a:miter lim="800000"/>
          </a:ln>
          <a:effectLst>
            <a:outerShdw dist="17961" dir="2700000" algn="ctr" rotWithShape="0">
              <a:srgbClr val="000099">
                <a:alpha val="50000"/>
              </a:srgbClr>
            </a:outerShdw>
          </a:effectLst>
          <a:extLst>
            <a:ext uri="{909E8E84-426E-40DD-AFC4-6F175D3DCCD1}">
              <a14:hiddenFill xmlns:a14="http://schemas.microsoft.com/office/drawing/2010/main">
                <a:solidFill>
                  <a:srgbClr val="FFFFFF"/>
                </a:solidFill>
              </a14:hiddenFill>
            </a:ext>
          </a:extLst>
        </p:spPr>
        <p:txBody>
          <a:bodyPr>
            <a:spAutoFit/>
          </a:bodyPr>
          <a:lstStyle/>
          <a:p>
            <a:pPr>
              <a:spcBef>
                <a:spcPct val="50000"/>
              </a:spcBef>
              <a:buClr>
                <a:schemeClr val="tx1"/>
              </a:buClr>
            </a:pPr>
            <a:r>
              <a:rPr lang="zh-CN" altLang="en-US" b="1"/>
              <a:t>打印机</a:t>
            </a:r>
          </a:p>
        </p:txBody>
      </p:sp>
      <p:sp>
        <p:nvSpPr>
          <p:cNvPr id="167951" name="Line 15"/>
          <p:cNvSpPr>
            <a:spLocks noChangeShapeType="1"/>
          </p:cNvSpPr>
          <p:nvPr/>
        </p:nvSpPr>
        <p:spPr bwMode="auto">
          <a:xfrm>
            <a:off x="2555875" y="2492375"/>
            <a:ext cx="1295400" cy="0"/>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lgn="ctr" eaLnBrk="0" hangingPunct="0">
              <a:lnSpc>
                <a:spcPct val="115000"/>
              </a:lnSpc>
              <a:spcBef>
                <a:spcPct val="20000"/>
              </a:spcBef>
              <a:defRPr/>
            </a:pPr>
            <a:endParaRPr lang="zh-CN" altLang="en-US"/>
          </a:p>
        </p:txBody>
      </p:sp>
      <p:sp>
        <p:nvSpPr>
          <p:cNvPr id="167952" name="Line 16"/>
          <p:cNvSpPr>
            <a:spLocks noChangeShapeType="1"/>
          </p:cNvSpPr>
          <p:nvPr/>
        </p:nvSpPr>
        <p:spPr bwMode="auto">
          <a:xfrm>
            <a:off x="5219700" y="2492375"/>
            <a:ext cx="936625" cy="0"/>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lgn="ctr" eaLnBrk="0" hangingPunct="0">
              <a:lnSpc>
                <a:spcPct val="115000"/>
              </a:lnSpc>
              <a:spcBef>
                <a:spcPct val="20000"/>
              </a:spcBef>
              <a:defRPr/>
            </a:pPr>
            <a:endParaRPr lang="zh-CN" altLang="en-US"/>
          </a:p>
        </p:txBody>
      </p:sp>
      <p:sp>
        <p:nvSpPr>
          <p:cNvPr id="167953" name="Line 17"/>
          <p:cNvSpPr>
            <a:spLocks noChangeShapeType="1"/>
          </p:cNvSpPr>
          <p:nvPr/>
        </p:nvSpPr>
        <p:spPr bwMode="auto">
          <a:xfrm flipH="1" flipV="1">
            <a:off x="2555875" y="3644900"/>
            <a:ext cx="1295400" cy="0"/>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lgn="ctr" eaLnBrk="0" hangingPunct="0">
              <a:lnSpc>
                <a:spcPct val="115000"/>
              </a:lnSpc>
              <a:spcBef>
                <a:spcPct val="20000"/>
              </a:spcBef>
              <a:defRPr/>
            </a:pPr>
            <a:endParaRPr lang="zh-CN" altLang="en-US"/>
          </a:p>
        </p:txBody>
      </p:sp>
      <p:sp>
        <p:nvSpPr>
          <p:cNvPr id="167954" name="Line 18"/>
          <p:cNvSpPr>
            <a:spLocks noChangeShapeType="1"/>
          </p:cNvSpPr>
          <p:nvPr/>
        </p:nvSpPr>
        <p:spPr bwMode="auto">
          <a:xfrm>
            <a:off x="2555875" y="4868863"/>
            <a:ext cx="1295400" cy="0"/>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lgn="ctr" eaLnBrk="0" hangingPunct="0">
              <a:lnSpc>
                <a:spcPct val="115000"/>
              </a:lnSpc>
              <a:spcBef>
                <a:spcPct val="20000"/>
              </a:spcBef>
              <a:defRPr/>
            </a:pPr>
            <a:endParaRPr lang="zh-CN" altLang="en-US"/>
          </a:p>
        </p:txBody>
      </p:sp>
      <p:sp>
        <p:nvSpPr>
          <p:cNvPr id="167955" name="AutoShape 19"/>
          <p:cNvSpPr>
            <a:spLocks noChangeArrowheads="1"/>
          </p:cNvSpPr>
          <p:nvPr/>
        </p:nvSpPr>
        <p:spPr bwMode="auto">
          <a:xfrm>
            <a:off x="7667625" y="2492375"/>
            <a:ext cx="792163" cy="1441450"/>
          </a:xfrm>
          <a:prstGeom prst="curvedLeftArrow">
            <a:avLst>
              <a:gd name="adj1" fmla="val 36393"/>
              <a:gd name="adj2" fmla="val 72786"/>
              <a:gd name="adj3" fmla="val 33333"/>
            </a:avLst>
          </a:prstGeom>
          <a:noFill/>
          <a:ln w="9525">
            <a:solidFill>
              <a:schemeClr val="tx1"/>
            </a:solidFill>
            <a:miter lim="800000"/>
          </a:ln>
          <a:effectLst>
            <a:outerShdw dist="17961" dir="2700000" algn="ctr" rotWithShape="0">
              <a:schemeClr val="tx1">
                <a:gamma/>
                <a:shade val="60000"/>
                <a:invGamma/>
                <a:alpha val="50000"/>
              </a:schemeClr>
            </a:outerShdw>
          </a:effectLst>
        </p:spPr>
        <p:txBody>
          <a:bodyPr wrap="none" anchor="ctr">
            <a:spAutoFit/>
          </a:bodyPr>
          <a:lstStyle/>
          <a:p>
            <a:pPr algn="ctr" eaLnBrk="0" hangingPunct="0">
              <a:lnSpc>
                <a:spcPct val="115000"/>
              </a:lnSpc>
              <a:spcBef>
                <a:spcPct val="20000"/>
              </a:spcBef>
              <a:defRPr/>
            </a:pPr>
            <a:endParaRPr lang="zh-CN" altLang="en-US"/>
          </a:p>
        </p:txBody>
      </p:sp>
      <p:sp>
        <p:nvSpPr>
          <p:cNvPr id="167956" name="Line 20"/>
          <p:cNvSpPr>
            <a:spLocks noChangeShapeType="1"/>
          </p:cNvSpPr>
          <p:nvPr/>
        </p:nvSpPr>
        <p:spPr bwMode="auto">
          <a:xfrm flipH="1" flipV="1">
            <a:off x="5292725" y="3644900"/>
            <a:ext cx="935038" cy="0"/>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lgn="ctr" eaLnBrk="0" hangingPunct="0">
              <a:lnSpc>
                <a:spcPct val="115000"/>
              </a:lnSpc>
              <a:spcBef>
                <a:spcPct val="20000"/>
              </a:spcBef>
              <a:defRPr/>
            </a:pPr>
            <a:endParaRPr lang="zh-CN" altLang="en-US"/>
          </a:p>
        </p:txBody>
      </p:sp>
      <p:sp>
        <p:nvSpPr>
          <p:cNvPr id="167957" name="AutoShape 21"/>
          <p:cNvSpPr>
            <a:spLocks noChangeArrowheads="1"/>
          </p:cNvSpPr>
          <p:nvPr/>
        </p:nvSpPr>
        <p:spPr bwMode="auto">
          <a:xfrm>
            <a:off x="539750" y="3644900"/>
            <a:ext cx="503238" cy="1512888"/>
          </a:xfrm>
          <a:prstGeom prst="curvedRightArrow">
            <a:avLst>
              <a:gd name="adj1" fmla="val 60126"/>
              <a:gd name="adj2" fmla="val 120252"/>
              <a:gd name="adj3" fmla="val 33333"/>
            </a:avLst>
          </a:prstGeom>
          <a:noFill/>
          <a:ln w="9525">
            <a:solidFill>
              <a:schemeClr val="tx1"/>
            </a:solidFill>
            <a:miter lim="800000"/>
          </a:ln>
          <a:effectLst>
            <a:outerShdw dist="17961" dir="2700000" algn="ctr" rotWithShape="0">
              <a:schemeClr val="tx1">
                <a:gamma/>
                <a:shade val="60000"/>
                <a:invGamma/>
                <a:alpha val="50000"/>
              </a:schemeClr>
            </a:outerShdw>
          </a:effectLst>
        </p:spPr>
        <p:txBody>
          <a:bodyPr wrap="none" anchor="ctr">
            <a:spAutoFit/>
          </a:bodyPr>
          <a:lstStyle/>
          <a:p>
            <a:pPr algn="ctr" eaLnBrk="0" hangingPunct="0">
              <a:lnSpc>
                <a:spcPct val="115000"/>
              </a:lnSpc>
              <a:spcBef>
                <a:spcPct val="20000"/>
              </a:spcBef>
              <a:defRPr/>
            </a:pPr>
            <a:endParaRPr lang="zh-CN" altLang="en-US"/>
          </a:p>
        </p:txBody>
      </p:sp>
      <p:sp>
        <p:nvSpPr>
          <p:cNvPr id="167958" name="Line 22"/>
          <p:cNvSpPr>
            <a:spLocks noChangeShapeType="1"/>
          </p:cNvSpPr>
          <p:nvPr/>
        </p:nvSpPr>
        <p:spPr bwMode="auto">
          <a:xfrm>
            <a:off x="5292725" y="4868863"/>
            <a:ext cx="935038" cy="0"/>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p:spPr>
        <p:txBody>
          <a:bodyPr>
            <a:spAutoFit/>
          </a:bodyPr>
          <a:lstStyle/>
          <a:p>
            <a:pPr algn="ctr" eaLnBrk="0" hangingPunct="0">
              <a:lnSpc>
                <a:spcPct val="115000"/>
              </a:lnSpc>
              <a:spcBef>
                <a:spcPct val="20000"/>
              </a:spcBef>
              <a:defRPr/>
            </a:pPr>
            <a:endParaRPr lang="zh-CN" altLang="en-US"/>
          </a:p>
        </p:txBody>
      </p:sp>
      <p:sp>
        <p:nvSpPr>
          <p:cNvPr id="167959" name="Rectangle 23"/>
          <p:cNvSpPr>
            <a:spLocks noChangeArrowheads="1"/>
          </p:cNvSpPr>
          <p:nvPr/>
        </p:nvSpPr>
        <p:spPr bwMode="auto">
          <a:xfrm>
            <a:off x="468313" y="5776913"/>
            <a:ext cx="81470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990600" indent="-53340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spcBef>
                <a:spcPct val="20000"/>
              </a:spcBef>
            </a:pPr>
            <a:r>
              <a:rPr lang="zh-CN" altLang="en-US" sz="2800" b="1"/>
              <a:t>优点：</a:t>
            </a:r>
            <a:r>
              <a:rPr lang="zh-CN" altLang="en-US" sz="3200"/>
              <a:t> </a:t>
            </a:r>
            <a:r>
              <a:rPr lang="zh-CN" altLang="en-US"/>
              <a:t>减少主机</a:t>
            </a:r>
            <a:r>
              <a:rPr lang="en-US" altLang="zh-CN"/>
              <a:t>CPU</a:t>
            </a:r>
            <a:r>
              <a:rPr lang="zh-CN" altLang="en-US"/>
              <a:t>空闲时间；提高</a:t>
            </a:r>
            <a:r>
              <a:rPr lang="en-US" altLang="zh-CN"/>
              <a:t>I/O</a:t>
            </a:r>
            <a:r>
              <a:rPr lang="zh-CN" altLang="en-US"/>
              <a:t>速度。</a:t>
            </a:r>
          </a:p>
        </p:txBody>
      </p:sp>
      <p:grpSp>
        <p:nvGrpSpPr>
          <p:cNvPr id="2" name="Group 31"/>
          <p:cNvGrpSpPr/>
          <p:nvPr/>
        </p:nvGrpSpPr>
        <p:grpSpPr bwMode="auto">
          <a:xfrm>
            <a:off x="2555875" y="2708275"/>
            <a:ext cx="3744913" cy="1873250"/>
            <a:chOff x="1610" y="1706"/>
            <a:chExt cx="2359" cy="1180"/>
          </a:xfrm>
        </p:grpSpPr>
        <p:sp>
          <p:nvSpPr>
            <p:cNvPr id="36886" name="Line 26"/>
            <p:cNvSpPr>
              <a:spLocks noChangeShapeType="1"/>
            </p:cNvSpPr>
            <p:nvPr/>
          </p:nvSpPr>
          <p:spPr bwMode="auto">
            <a:xfrm>
              <a:off x="3379" y="2478"/>
              <a:ext cx="590" cy="408"/>
            </a:xfrm>
            <a:prstGeom prst="line">
              <a:avLst/>
            </a:prstGeom>
            <a:noFill/>
            <a:ln w="28575">
              <a:solidFill>
                <a:schemeClr val="accent1"/>
              </a:solidFill>
              <a:prstDash val="lg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87" name="Line 25"/>
            <p:cNvSpPr>
              <a:spLocks noChangeShapeType="1"/>
            </p:cNvSpPr>
            <p:nvPr/>
          </p:nvSpPr>
          <p:spPr bwMode="auto">
            <a:xfrm>
              <a:off x="1610" y="1706"/>
              <a:ext cx="816" cy="454"/>
            </a:xfrm>
            <a:prstGeom prst="line">
              <a:avLst/>
            </a:prstGeom>
            <a:noFill/>
            <a:ln w="28575">
              <a:solidFill>
                <a:schemeClr val="accent1"/>
              </a:solidFill>
              <a:prstDash val="lg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88" name="Line 27"/>
            <p:cNvSpPr>
              <a:spLocks noChangeShapeType="1"/>
            </p:cNvSpPr>
            <p:nvPr/>
          </p:nvSpPr>
          <p:spPr bwMode="auto">
            <a:xfrm flipH="1">
              <a:off x="1973" y="1842"/>
              <a:ext cx="136" cy="182"/>
            </a:xfrm>
            <a:prstGeom prst="line">
              <a:avLst/>
            </a:prstGeom>
            <a:noFill/>
            <a:ln w="19050">
              <a:solidFill>
                <a:srgbClr val="008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889" name="Line 28"/>
            <p:cNvSpPr>
              <a:spLocks noChangeShapeType="1"/>
            </p:cNvSpPr>
            <p:nvPr/>
          </p:nvSpPr>
          <p:spPr bwMode="auto">
            <a:xfrm>
              <a:off x="2018" y="1842"/>
              <a:ext cx="91" cy="182"/>
            </a:xfrm>
            <a:prstGeom prst="line">
              <a:avLst/>
            </a:prstGeom>
            <a:noFill/>
            <a:ln w="19050">
              <a:solidFill>
                <a:srgbClr val="33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890" name="Line 29"/>
            <p:cNvSpPr>
              <a:spLocks noChangeShapeType="1"/>
            </p:cNvSpPr>
            <p:nvPr/>
          </p:nvSpPr>
          <p:spPr bwMode="auto">
            <a:xfrm flipH="1">
              <a:off x="3561" y="2568"/>
              <a:ext cx="136" cy="182"/>
            </a:xfrm>
            <a:prstGeom prst="line">
              <a:avLst/>
            </a:prstGeom>
            <a:noFill/>
            <a:ln w="19050">
              <a:solidFill>
                <a:srgbClr val="008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891" name="Line 30"/>
            <p:cNvSpPr>
              <a:spLocks noChangeShapeType="1"/>
            </p:cNvSpPr>
            <p:nvPr/>
          </p:nvSpPr>
          <p:spPr bwMode="auto">
            <a:xfrm>
              <a:off x="3606" y="2568"/>
              <a:ext cx="91" cy="182"/>
            </a:xfrm>
            <a:prstGeom prst="line">
              <a:avLst/>
            </a:prstGeom>
            <a:noFill/>
            <a:ln w="19050">
              <a:solidFill>
                <a:srgbClr val="339966"/>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7940"/>
                                        </p:tgtEl>
                                        <p:attrNameLst>
                                          <p:attrName>style.visibility</p:attrName>
                                        </p:attrNameLst>
                                      </p:cBhvr>
                                      <p:to>
                                        <p:strVal val="visible"/>
                                      </p:to>
                                    </p:set>
                                    <p:animEffect transition="in" filter="box(in)">
                                      <p:cBhvr>
                                        <p:cTn id="7" dur="500"/>
                                        <p:tgtEl>
                                          <p:spTgt spid="16794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67942"/>
                                        </p:tgtEl>
                                        <p:attrNameLst>
                                          <p:attrName>style.visibility</p:attrName>
                                        </p:attrNameLst>
                                      </p:cBhvr>
                                      <p:to>
                                        <p:strVal val="visible"/>
                                      </p:to>
                                    </p:set>
                                    <p:animEffect transition="in" filter="box(in)">
                                      <p:cBhvr>
                                        <p:cTn id="10" dur="500"/>
                                        <p:tgtEl>
                                          <p:spTgt spid="167942"/>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67943"/>
                                        </p:tgtEl>
                                        <p:attrNameLst>
                                          <p:attrName>style.visibility</p:attrName>
                                        </p:attrNameLst>
                                      </p:cBhvr>
                                      <p:to>
                                        <p:strVal val="visible"/>
                                      </p:to>
                                    </p:set>
                                    <p:animEffect transition="in" filter="box(in)">
                                      <p:cBhvr>
                                        <p:cTn id="13" dur="500"/>
                                        <p:tgtEl>
                                          <p:spTgt spid="167943"/>
                                        </p:tgtEl>
                                      </p:cBhvr>
                                    </p:animEffect>
                                  </p:childTnLst>
                                </p:cTn>
                              </p:par>
                              <p:par>
                                <p:cTn id="14" presetID="4" presetClass="entr" presetSubtype="16" fill="hold" nodeType="withEffect">
                                  <p:stCondLst>
                                    <p:cond delay="0"/>
                                  </p:stCondLst>
                                  <p:childTnLst>
                                    <p:set>
                                      <p:cBhvr>
                                        <p:cTn id="15" dur="1" fill="hold">
                                          <p:stCondLst>
                                            <p:cond delay="0"/>
                                          </p:stCondLst>
                                        </p:cTn>
                                        <p:tgtEl>
                                          <p:spTgt spid="167951"/>
                                        </p:tgtEl>
                                        <p:attrNameLst>
                                          <p:attrName>style.visibility</p:attrName>
                                        </p:attrNameLst>
                                      </p:cBhvr>
                                      <p:to>
                                        <p:strVal val="visible"/>
                                      </p:to>
                                    </p:set>
                                    <p:animEffect transition="in" filter="box(in)">
                                      <p:cBhvr>
                                        <p:cTn id="16" dur="500"/>
                                        <p:tgtEl>
                                          <p:spTgt spid="167951"/>
                                        </p:tgtEl>
                                      </p:cBhvr>
                                    </p:animEffect>
                                  </p:childTnLst>
                                </p:cTn>
                              </p:par>
                              <p:par>
                                <p:cTn id="17" presetID="4" presetClass="entr" presetSubtype="16" fill="hold" nodeType="withEffect">
                                  <p:stCondLst>
                                    <p:cond delay="0"/>
                                  </p:stCondLst>
                                  <p:childTnLst>
                                    <p:set>
                                      <p:cBhvr>
                                        <p:cTn id="18" dur="1" fill="hold">
                                          <p:stCondLst>
                                            <p:cond delay="0"/>
                                          </p:stCondLst>
                                        </p:cTn>
                                        <p:tgtEl>
                                          <p:spTgt spid="167952"/>
                                        </p:tgtEl>
                                        <p:attrNameLst>
                                          <p:attrName>style.visibility</p:attrName>
                                        </p:attrNameLst>
                                      </p:cBhvr>
                                      <p:to>
                                        <p:strVal val="visible"/>
                                      </p:to>
                                    </p:set>
                                    <p:animEffect transition="in" filter="box(in)">
                                      <p:cBhvr>
                                        <p:cTn id="19" dur="500"/>
                                        <p:tgtEl>
                                          <p:spTgt spid="167952"/>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67945"/>
                                        </p:tgtEl>
                                        <p:attrNameLst>
                                          <p:attrName>style.visibility</p:attrName>
                                        </p:attrNameLst>
                                      </p:cBhvr>
                                      <p:to>
                                        <p:strVal val="visible"/>
                                      </p:to>
                                    </p:set>
                                    <p:animEffect transition="in" filter="box(in)">
                                      <p:cBhvr>
                                        <p:cTn id="24" dur="500"/>
                                        <p:tgtEl>
                                          <p:spTgt spid="167945"/>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67946"/>
                                        </p:tgtEl>
                                        <p:attrNameLst>
                                          <p:attrName>style.visibility</p:attrName>
                                        </p:attrNameLst>
                                      </p:cBhvr>
                                      <p:to>
                                        <p:strVal val="visible"/>
                                      </p:to>
                                    </p:set>
                                    <p:animEffect transition="in" filter="box(in)">
                                      <p:cBhvr>
                                        <p:cTn id="27" dur="500"/>
                                        <p:tgtEl>
                                          <p:spTgt spid="167946"/>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67947"/>
                                        </p:tgtEl>
                                        <p:attrNameLst>
                                          <p:attrName>style.visibility</p:attrName>
                                        </p:attrNameLst>
                                      </p:cBhvr>
                                      <p:to>
                                        <p:strVal val="visible"/>
                                      </p:to>
                                    </p:set>
                                    <p:animEffect transition="in" filter="box(in)">
                                      <p:cBhvr>
                                        <p:cTn id="30" dur="500"/>
                                        <p:tgtEl>
                                          <p:spTgt spid="167947"/>
                                        </p:tgtEl>
                                      </p:cBhvr>
                                    </p:animEffect>
                                  </p:childTnLst>
                                </p:cTn>
                              </p:par>
                              <p:par>
                                <p:cTn id="31" presetID="4" presetClass="entr" presetSubtype="16" fill="hold" nodeType="withEffect">
                                  <p:stCondLst>
                                    <p:cond delay="0"/>
                                  </p:stCondLst>
                                  <p:childTnLst>
                                    <p:set>
                                      <p:cBhvr>
                                        <p:cTn id="32" dur="1" fill="hold">
                                          <p:stCondLst>
                                            <p:cond delay="0"/>
                                          </p:stCondLst>
                                        </p:cTn>
                                        <p:tgtEl>
                                          <p:spTgt spid="167951"/>
                                        </p:tgtEl>
                                        <p:attrNameLst>
                                          <p:attrName>style.visibility</p:attrName>
                                        </p:attrNameLst>
                                      </p:cBhvr>
                                      <p:to>
                                        <p:strVal val="visible"/>
                                      </p:to>
                                    </p:set>
                                    <p:animEffect transition="in" filter="box(in)">
                                      <p:cBhvr>
                                        <p:cTn id="33" dur="500"/>
                                        <p:tgtEl>
                                          <p:spTgt spid="167951"/>
                                        </p:tgtEl>
                                      </p:cBhvr>
                                    </p:animEffect>
                                  </p:childTnLst>
                                </p:cTn>
                              </p:par>
                              <p:par>
                                <p:cTn id="34" presetID="4" presetClass="entr" presetSubtype="16" fill="hold" nodeType="withEffect">
                                  <p:stCondLst>
                                    <p:cond delay="0"/>
                                  </p:stCondLst>
                                  <p:childTnLst>
                                    <p:set>
                                      <p:cBhvr>
                                        <p:cTn id="35" dur="1" fill="hold">
                                          <p:stCondLst>
                                            <p:cond delay="0"/>
                                          </p:stCondLst>
                                        </p:cTn>
                                        <p:tgtEl>
                                          <p:spTgt spid="167952"/>
                                        </p:tgtEl>
                                        <p:attrNameLst>
                                          <p:attrName>style.visibility</p:attrName>
                                        </p:attrNameLst>
                                      </p:cBhvr>
                                      <p:to>
                                        <p:strVal val="visible"/>
                                      </p:to>
                                    </p:set>
                                    <p:animEffect transition="in" filter="box(in)">
                                      <p:cBhvr>
                                        <p:cTn id="36" dur="500"/>
                                        <p:tgtEl>
                                          <p:spTgt spid="167952"/>
                                        </p:tgtEl>
                                      </p:cBhvr>
                                    </p:animEffect>
                                  </p:childTnLst>
                                </p:cTn>
                              </p:par>
                              <p:par>
                                <p:cTn id="37" presetID="4" presetClass="entr" presetSubtype="16" fill="hold" nodeType="withEffect">
                                  <p:stCondLst>
                                    <p:cond delay="0"/>
                                  </p:stCondLst>
                                  <p:childTnLst>
                                    <p:set>
                                      <p:cBhvr>
                                        <p:cTn id="38" dur="1" fill="hold">
                                          <p:stCondLst>
                                            <p:cond delay="0"/>
                                          </p:stCondLst>
                                        </p:cTn>
                                        <p:tgtEl>
                                          <p:spTgt spid="167953"/>
                                        </p:tgtEl>
                                        <p:attrNameLst>
                                          <p:attrName>style.visibility</p:attrName>
                                        </p:attrNameLst>
                                      </p:cBhvr>
                                      <p:to>
                                        <p:strVal val="visible"/>
                                      </p:to>
                                    </p:set>
                                    <p:animEffect transition="in" filter="box(in)">
                                      <p:cBhvr>
                                        <p:cTn id="39" dur="500"/>
                                        <p:tgtEl>
                                          <p:spTgt spid="167953"/>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167955"/>
                                        </p:tgtEl>
                                        <p:attrNameLst>
                                          <p:attrName>style.visibility</p:attrName>
                                        </p:attrNameLst>
                                      </p:cBhvr>
                                      <p:to>
                                        <p:strVal val="visible"/>
                                      </p:to>
                                    </p:set>
                                    <p:animEffect transition="in" filter="box(in)">
                                      <p:cBhvr>
                                        <p:cTn id="42" dur="500"/>
                                        <p:tgtEl>
                                          <p:spTgt spid="167955"/>
                                        </p:tgtEl>
                                      </p:cBhvr>
                                    </p:animEffect>
                                  </p:childTnLst>
                                </p:cTn>
                              </p:par>
                              <p:par>
                                <p:cTn id="43" presetID="4" presetClass="entr" presetSubtype="16" fill="hold" nodeType="withEffect">
                                  <p:stCondLst>
                                    <p:cond delay="0"/>
                                  </p:stCondLst>
                                  <p:childTnLst>
                                    <p:set>
                                      <p:cBhvr>
                                        <p:cTn id="44" dur="1" fill="hold">
                                          <p:stCondLst>
                                            <p:cond delay="0"/>
                                          </p:stCondLst>
                                        </p:cTn>
                                        <p:tgtEl>
                                          <p:spTgt spid="167956"/>
                                        </p:tgtEl>
                                        <p:attrNameLst>
                                          <p:attrName>style.visibility</p:attrName>
                                        </p:attrNameLst>
                                      </p:cBhvr>
                                      <p:to>
                                        <p:strVal val="visible"/>
                                      </p:to>
                                    </p:set>
                                    <p:animEffect transition="in" filter="box(in)">
                                      <p:cBhvr>
                                        <p:cTn id="45" dur="500"/>
                                        <p:tgtEl>
                                          <p:spTgt spid="167956"/>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167957"/>
                                        </p:tgtEl>
                                        <p:attrNameLst>
                                          <p:attrName>style.visibility</p:attrName>
                                        </p:attrNameLst>
                                      </p:cBhvr>
                                      <p:to>
                                        <p:strVal val="visible"/>
                                      </p:to>
                                    </p:set>
                                    <p:animEffect transition="in" filter="box(in)">
                                      <p:cBhvr>
                                        <p:cTn id="48" dur="500"/>
                                        <p:tgtEl>
                                          <p:spTgt spid="167957"/>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167948"/>
                                        </p:tgtEl>
                                        <p:attrNameLst>
                                          <p:attrName>style.visibility</p:attrName>
                                        </p:attrNameLst>
                                      </p:cBhvr>
                                      <p:to>
                                        <p:strVal val="visible"/>
                                      </p:to>
                                    </p:set>
                                    <p:animEffect transition="in" filter="box(in)">
                                      <p:cBhvr>
                                        <p:cTn id="53" dur="500"/>
                                        <p:tgtEl>
                                          <p:spTgt spid="167948"/>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167949"/>
                                        </p:tgtEl>
                                        <p:attrNameLst>
                                          <p:attrName>style.visibility</p:attrName>
                                        </p:attrNameLst>
                                      </p:cBhvr>
                                      <p:to>
                                        <p:strVal val="visible"/>
                                      </p:to>
                                    </p:set>
                                    <p:animEffect transition="in" filter="box(in)">
                                      <p:cBhvr>
                                        <p:cTn id="56" dur="500"/>
                                        <p:tgtEl>
                                          <p:spTgt spid="167949"/>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167950"/>
                                        </p:tgtEl>
                                        <p:attrNameLst>
                                          <p:attrName>style.visibility</p:attrName>
                                        </p:attrNameLst>
                                      </p:cBhvr>
                                      <p:to>
                                        <p:strVal val="visible"/>
                                      </p:to>
                                    </p:set>
                                    <p:animEffect transition="in" filter="box(in)">
                                      <p:cBhvr>
                                        <p:cTn id="59" dur="500"/>
                                        <p:tgtEl>
                                          <p:spTgt spid="167950"/>
                                        </p:tgtEl>
                                      </p:cBhvr>
                                    </p:animEffect>
                                  </p:childTnLst>
                                </p:cTn>
                              </p:par>
                              <p:par>
                                <p:cTn id="60" presetID="4" presetClass="entr" presetSubtype="16" fill="hold" nodeType="withEffect">
                                  <p:stCondLst>
                                    <p:cond delay="0"/>
                                  </p:stCondLst>
                                  <p:childTnLst>
                                    <p:set>
                                      <p:cBhvr>
                                        <p:cTn id="61" dur="1" fill="hold">
                                          <p:stCondLst>
                                            <p:cond delay="0"/>
                                          </p:stCondLst>
                                        </p:cTn>
                                        <p:tgtEl>
                                          <p:spTgt spid="167953"/>
                                        </p:tgtEl>
                                        <p:attrNameLst>
                                          <p:attrName>style.visibility</p:attrName>
                                        </p:attrNameLst>
                                      </p:cBhvr>
                                      <p:to>
                                        <p:strVal val="visible"/>
                                      </p:to>
                                    </p:set>
                                    <p:animEffect transition="in" filter="box(in)">
                                      <p:cBhvr>
                                        <p:cTn id="62" dur="500"/>
                                        <p:tgtEl>
                                          <p:spTgt spid="167953"/>
                                        </p:tgtEl>
                                      </p:cBhvr>
                                    </p:animEffect>
                                  </p:childTnLst>
                                </p:cTn>
                              </p:par>
                              <p:par>
                                <p:cTn id="63" presetID="4" presetClass="entr" presetSubtype="16" fill="hold" nodeType="withEffect">
                                  <p:stCondLst>
                                    <p:cond delay="0"/>
                                  </p:stCondLst>
                                  <p:childTnLst>
                                    <p:set>
                                      <p:cBhvr>
                                        <p:cTn id="64" dur="1" fill="hold">
                                          <p:stCondLst>
                                            <p:cond delay="0"/>
                                          </p:stCondLst>
                                        </p:cTn>
                                        <p:tgtEl>
                                          <p:spTgt spid="167954"/>
                                        </p:tgtEl>
                                        <p:attrNameLst>
                                          <p:attrName>style.visibility</p:attrName>
                                        </p:attrNameLst>
                                      </p:cBhvr>
                                      <p:to>
                                        <p:strVal val="visible"/>
                                      </p:to>
                                    </p:set>
                                    <p:animEffect transition="in" filter="box(in)">
                                      <p:cBhvr>
                                        <p:cTn id="65" dur="500"/>
                                        <p:tgtEl>
                                          <p:spTgt spid="167954"/>
                                        </p:tgtEl>
                                      </p:cBhvr>
                                    </p:animEffect>
                                  </p:childTnLst>
                                </p:cTn>
                              </p:par>
                              <p:par>
                                <p:cTn id="66" presetID="4" presetClass="entr" presetSubtype="16" fill="hold" nodeType="withEffect">
                                  <p:stCondLst>
                                    <p:cond delay="0"/>
                                  </p:stCondLst>
                                  <p:childTnLst>
                                    <p:set>
                                      <p:cBhvr>
                                        <p:cTn id="67" dur="1" fill="hold">
                                          <p:stCondLst>
                                            <p:cond delay="0"/>
                                          </p:stCondLst>
                                        </p:cTn>
                                        <p:tgtEl>
                                          <p:spTgt spid="167956"/>
                                        </p:tgtEl>
                                        <p:attrNameLst>
                                          <p:attrName>style.visibility</p:attrName>
                                        </p:attrNameLst>
                                      </p:cBhvr>
                                      <p:to>
                                        <p:strVal val="visible"/>
                                      </p:to>
                                    </p:set>
                                    <p:animEffect transition="in" filter="box(in)">
                                      <p:cBhvr>
                                        <p:cTn id="68" dur="500"/>
                                        <p:tgtEl>
                                          <p:spTgt spid="167956"/>
                                        </p:tgtEl>
                                      </p:cBhvr>
                                    </p:animEffect>
                                  </p:childTnLst>
                                </p:cTn>
                              </p:par>
                              <p:par>
                                <p:cTn id="69" presetID="4" presetClass="entr" presetSubtype="16" fill="hold" nodeType="withEffect">
                                  <p:stCondLst>
                                    <p:cond delay="0"/>
                                  </p:stCondLst>
                                  <p:childTnLst>
                                    <p:set>
                                      <p:cBhvr>
                                        <p:cTn id="70" dur="1" fill="hold">
                                          <p:stCondLst>
                                            <p:cond delay="0"/>
                                          </p:stCondLst>
                                        </p:cTn>
                                        <p:tgtEl>
                                          <p:spTgt spid="167958"/>
                                        </p:tgtEl>
                                        <p:attrNameLst>
                                          <p:attrName>style.visibility</p:attrName>
                                        </p:attrNameLst>
                                      </p:cBhvr>
                                      <p:to>
                                        <p:strVal val="visible"/>
                                      </p:to>
                                    </p:set>
                                    <p:animEffect transition="in" filter="box(in)">
                                      <p:cBhvr>
                                        <p:cTn id="71" dur="500"/>
                                        <p:tgtEl>
                                          <p:spTgt spid="167958"/>
                                        </p:tgtEl>
                                      </p:cBhvr>
                                    </p:animEffect>
                                  </p:childTnLst>
                                </p:cTn>
                              </p:par>
                            </p:childTnLst>
                          </p:cTn>
                        </p:par>
                      </p:childTnLst>
                    </p:cTn>
                  </p:par>
                  <p:par>
                    <p:cTn id="72" fill="hold">
                      <p:stCondLst>
                        <p:cond delay="indefinite"/>
                      </p:stCondLst>
                      <p:childTnLst>
                        <p:par>
                          <p:cTn id="73" fill="hold">
                            <p:stCondLst>
                              <p:cond delay="0"/>
                            </p:stCondLst>
                            <p:childTnLst>
                              <p:par>
                                <p:cTn id="74" presetID="4" presetClass="entr" presetSubtype="16"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box(in)">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4" presetClass="entr" presetSubtype="16" fill="hold" grpId="0" nodeType="clickEffect">
                                  <p:stCondLst>
                                    <p:cond delay="0"/>
                                  </p:stCondLst>
                                  <p:childTnLst>
                                    <p:set>
                                      <p:cBhvr>
                                        <p:cTn id="80" dur="1" fill="hold">
                                          <p:stCondLst>
                                            <p:cond delay="0"/>
                                          </p:stCondLst>
                                        </p:cTn>
                                        <p:tgtEl>
                                          <p:spTgt spid="167959"/>
                                        </p:tgtEl>
                                        <p:attrNameLst>
                                          <p:attrName>style.visibility</p:attrName>
                                        </p:attrNameLst>
                                      </p:cBhvr>
                                      <p:to>
                                        <p:strVal val="visible"/>
                                      </p:to>
                                    </p:set>
                                    <p:animEffect transition="in" filter="box(in)">
                                      <p:cBhvr>
                                        <p:cTn id="81" dur="500"/>
                                        <p:tgtEl>
                                          <p:spTgt spid="167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0" grpId="0" animBg="1"/>
      <p:bldP spid="167942" grpId="0" animBg="1"/>
      <p:bldP spid="167943" grpId="0" animBg="1"/>
      <p:bldP spid="167945" grpId="0" animBg="1"/>
      <p:bldP spid="167946" grpId="0" animBg="1"/>
      <p:bldP spid="167947" grpId="0" animBg="1"/>
      <p:bldP spid="167948" grpId="0" animBg="1"/>
      <p:bldP spid="167949" grpId="0" animBg="1"/>
      <p:bldP spid="167950" grpId="0" animBg="1"/>
      <p:bldP spid="167955" grpId="0" animBg="1"/>
      <p:bldP spid="167957" grpId="0" animBg="1"/>
      <p:bldP spid="1679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457200" y="325438"/>
            <a:ext cx="8229600" cy="511175"/>
          </a:xfrm>
        </p:spPr>
        <p:txBody>
          <a:bodyPr/>
          <a:lstStyle/>
          <a:p>
            <a:r>
              <a:rPr lang="zh-CN" altLang="en-US" sz="4400" smtClean="0"/>
              <a:t>第二节：操作系统的发展过程</a:t>
            </a:r>
          </a:p>
        </p:txBody>
      </p:sp>
      <p:sp>
        <p:nvSpPr>
          <p:cNvPr id="99331" name="Rectangle 3"/>
          <p:cNvSpPr>
            <a:spLocks noGrp="1" noChangeArrowheads="1"/>
          </p:cNvSpPr>
          <p:nvPr>
            <p:ph idx="1"/>
          </p:nvPr>
        </p:nvSpPr>
        <p:spPr>
          <a:xfrm>
            <a:off x="250825" y="1052513"/>
            <a:ext cx="8686800" cy="935037"/>
          </a:xfrm>
        </p:spPr>
        <p:txBody>
          <a:bodyPr/>
          <a:lstStyle/>
          <a:p>
            <a:pPr>
              <a:buFontTx/>
              <a:buNone/>
            </a:pPr>
            <a:r>
              <a:rPr lang="zh-CN" altLang="en-US" b="1" smtClean="0">
                <a:solidFill>
                  <a:srgbClr val="3333FF"/>
                </a:solidFill>
              </a:rPr>
              <a:t>二</a:t>
            </a:r>
            <a:r>
              <a:rPr lang="en-US" altLang="zh-CN" b="1" smtClean="0">
                <a:solidFill>
                  <a:srgbClr val="3333FF"/>
                </a:solidFill>
              </a:rPr>
              <a:t>. </a:t>
            </a:r>
            <a:r>
              <a:rPr lang="zh-CN" altLang="en-US" b="1" smtClean="0">
                <a:solidFill>
                  <a:srgbClr val="3333FF"/>
                </a:solidFill>
              </a:rPr>
              <a:t>单道批处理系统</a:t>
            </a:r>
          </a:p>
        </p:txBody>
      </p:sp>
      <p:sp>
        <p:nvSpPr>
          <p:cNvPr id="99333" name="Rectangle 5"/>
          <p:cNvSpPr>
            <a:spLocks noChangeArrowheads="1"/>
          </p:cNvSpPr>
          <p:nvPr/>
        </p:nvSpPr>
        <p:spPr bwMode="auto">
          <a:xfrm>
            <a:off x="-36513" y="1773238"/>
            <a:ext cx="8856663"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spcBef>
                <a:spcPct val="20000"/>
              </a:spcBef>
            </a:pPr>
            <a:r>
              <a:rPr lang="en-US" altLang="zh-CN" sz="2800" b="1">
                <a:solidFill>
                  <a:schemeClr val="accent1"/>
                </a:solidFill>
              </a:rPr>
              <a:t>1.</a:t>
            </a:r>
            <a:r>
              <a:rPr lang="zh-CN" altLang="en-US" sz="2800" b="1">
                <a:solidFill>
                  <a:schemeClr val="accent1"/>
                </a:solidFill>
              </a:rPr>
              <a:t>作业的概念：</a:t>
            </a:r>
          </a:p>
          <a:p>
            <a:pPr lvl="2">
              <a:spcBef>
                <a:spcPct val="20000"/>
              </a:spcBef>
              <a:buFontTx/>
              <a:buChar char="•"/>
            </a:pPr>
            <a:r>
              <a:rPr lang="zh-CN" altLang="en-US" b="1"/>
              <a:t>是用户定义的、由计算机完成的一个工作单位。作业由不同的顺序相连的作业步组成。</a:t>
            </a:r>
          </a:p>
          <a:p>
            <a:pPr lvl="2">
              <a:spcBef>
                <a:spcPct val="20000"/>
              </a:spcBef>
              <a:buFontTx/>
              <a:buChar char="•"/>
            </a:pPr>
            <a:r>
              <a:rPr lang="zh-CN" altLang="en-US" sz="2800" b="1"/>
              <a:t>组成：</a:t>
            </a:r>
            <a:r>
              <a:rPr lang="zh-CN" altLang="en-US" sz="2800" b="1">
                <a:solidFill>
                  <a:srgbClr val="CC00CC"/>
                </a:solidFill>
              </a:rPr>
              <a:t>  作业</a:t>
            </a:r>
            <a:r>
              <a:rPr lang="en-US" altLang="zh-CN" sz="2800" b="1">
                <a:solidFill>
                  <a:srgbClr val="CC00CC"/>
                </a:solidFill>
              </a:rPr>
              <a:t>=</a:t>
            </a:r>
            <a:r>
              <a:rPr lang="zh-CN" altLang="en-US" sz="2800" b="1">
                <a:solidFill>
                  <a:srgbClr val="CC00CC"/>
                </a:solidFill>
              </a:rPr>
              <a:t>程序</a:t>
            </a:r>
            <a:r>
              <a:rPr lang="en-US" altLang="zh-CN" sz="2800" b="1">
                <a:solidFill>
                  <a:srgbClr val="CC00CC"/>
                </a:solidFill>
              </a:rPr>
              <a:t>+</a:t>
            </a:r>
            <a:r>
              <a:rPr lang="zh-CN" altLang="en-US" sz="2800" b="1">
                <a:solidFill>
                  <a:srgbClr val="CC00CC"/>
                </a:solidFill>
              </a:rPr>
              <a:t>数据</a:t>
            </a:r>
            <a:r>
              <a:rPr lang="en-US" altLang="zh-CN" sz="2800" b="1">
                <a:solidFill>
                  <a:srgbClr val="CC00CC"/>
                </a:solidFill>
              </a:rPr>
              <a:t>+</a:t>
            </a:r>
            <a:r>
              <a:rPr lang="zh-CN" altLang="en-US" sz="2800" b="1">
                <a:solidFill>
                  <a:srgbClr val="CC00CC"/>
                </a:solidFill>
              </a:rPr>
              <a:t>作业说明书</a:t>
            </a:r>
          </a:p>
          <a:p>
            <a:pPr lvl="2">
              <a:spcBef>
                <a:spcPct val="20000"/>
              </a:spcBef>
              <a:buFontTx/>
              <a:buChar char="•"/>
            </a:pPr>
            <a:r>
              <a:rPr lang="zh-CN" altLang="en-US" sz="2800" b="1"/>
              <a:t>应用：</a:t>
            </a:r>
            <a:r>
              <a:rPr lang="zh-CN" altLang="en-US"/>
              <a:t>作业概念一般用于</a:t>
            </a:r>
            <a:r>
              <a:rPr lang="zh-CN" altLang="en-US" b="1"/>
              <a:t>早期批处理系统</a:t>
            </a:r>
            <a:r>
              <a:rPr lang="zh-CN" altLang="en-US"/>
              <a:t>和现在的</a:t>
            </a:r>
            <a:r>
              <a:rPr lang="zh-CN" altLang="en-US" b="1"/>
              <a:t>大型机、巨型机系统中。</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box(in)">
                                      <p:cBhvr>
                                        <p:cTn id="7" dur="500"/>
                                        <p:tgtEl>
                                          <p:spTgt spid="99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9333">
                                            <p:txEl>
                                              <p:pRg st="0" end="0"/>
                                            </p:txEl>
                                          </p:spTgt>
                                        </p:tgtEl>
                                        <p:attrNameLst>
                                          <p:attrName>style.visibility</p:attrName>
                                        </p:attrNameLst>
                                      </p:cBhvr>
                                      <p:to>
                                        <p:strVal val="visible"/>
                                      </p:to>
                                    </p:set>
                                    <p:animEffect transition="in" filter="box(in)">
                                      <p:cBhvr>
                                        <p:cTn id="12" dur="500"/>
                                        <p:tgtEl>
                                          <p:spTgt spid="99333">
                                            <p:txEl>
                                              <p:pRg st="0" end="0"/>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99333">
                                            <p:txEl>
                                              <p:pRg st="1" end="1"/>
                                            </p:txEl>
                                          </p:spTgt>
                                        </p:tgtEl>
                                        <p:attrNameLst>
                                          <p:attrName>style.visibility</p:attrName>
                                        </p:attrNameLst>
                                      </p:cBhvr>
                                      <p:to>
                                        <p:strVal val="visible"/>
                                      </p:to>
                                    </p:set>
                                    <p:animEffect transition="in" filter="box(in)">
                                      <p:cBhvr>
                                        <p:cTn id="15" dur="500"/>
                                        <p:tgtEl>
                                          <p:spTgt spid="9933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99333">
                                            <p:txEl>
                                              <p:pRg st="2" end="2"/>
                                            </p:txEl>
                                          </p:spTgt>
                                        </p:tgtEl>
                                        <p:attrNameLst>
                                          <p:attrName>style.visibility</p:attrName>
                                        </p:attrNameLst>
                                      </p:cBhvr>
                                      <p:to>
                                        <p:strVal val="visible"/>
                                      </p:to>
                                    </p:set>
                                    <p:animEffect transition="in" filter="box(in)">
                                      <p:cBhvr>
                                        <p:cTn id="20" dur="500"/>
                                        <p:tgtEl>
                                          <p:spTgt spid="9933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99333">
                                            <p:txEl>
                                              <p:pRg st="3" end="3"/>
                                            </p:txEl>
                                          </p:spTgt>
                                        </p:tgtEl>
                                        <p:attrNameLst>
                                          <p:attrName>style.visibility</p:attrName>
                                        </p:attrNameLst>
                                      </p:cBhvr>
                                      <p:to>
                                        <p:strVal val="visible"/>
                                      </p:to>
                                    </p:set>
                                    <p:animEffect transition="in" filter="box(in)">
                                      <p:cBhvr>
                                        <p:cTn id="25" dur="500"/>
                                        <p:tgtEl>
                                          <p:spTgt spid="993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468313" y="0"/>
            <a:ext cx="8229600" cy="511175"/>
          </a:xfrm>
        </p:spPr>
        <p:txBody>
          <a:bodyPr/>
          <a:lstStyle/>
          <a:p>
            <a:r>
              <a:rPr lang="zh-CN" altLang="en-US" sz="3600" smtClean="0"/>
              <a:t>第二节：操作系统的发展过程</a:t>
            </a:r>
          </a:p>
        </p:txBody>
      </p:sp>
      <p:sp>
        <p:nvSpPr>
          <p:cNvPr id="208899" name="Rectangle 3"/>
          <p:cNvSpPr>
            <a:spLocks noGrp="1" noChangeArrowheads="1"/>
          </p:cNvSpPr>
          <p:nvPr>
            <p:ph idx="1"/>
          </p:nvPr>
        </p:nvSpPr>
        <p:spPr>
          <a:xfrm>
            <a:off x="287338" y="909638"/>
            <a:ext cx="5773737" cy="863600"/>
          </a:xfrm>
        </p:spPr>
        <p:txBody>
          <a:bodyPr/>
          <a:lstStyle/>
          <a:p>
            <a:pPr>
              <a:buFontTx/>
              <a:buNone/>
            </a:pPr>
            <a:r>
              <a:rPr lang="zh-CN" altLang="en-US" b="1" smtClean="0">
                <a:solidFill>
                  <a:srgbClr val="3333FF"/>
                </a:solidFill>
              </a:rPr>
              <a:t>二</a:t>
            </a:r>
            <a:r>
              <a:rPr lang="en-US" altLang="zh-CN" b="1" smtClean="0">
                <a:solidFill>
                  <a:srgbClr val="3333FF"/>
                </a:solidFill>
              </a:rPr>
              <a:t>. </a:t>
            </a:r>
            <a:r>
              <a:rPr lang="zh-CN" altLang="en-US" b="1" smtClean="0">
                <a:solidFill>
                  <a:srgbClr val="3333FF"/>
                </a:solidFill>
              </a:rPr>
              <a:t>单道批处理系统</a:t>
            </a:r>
          </a:p>
        </p:txBody>
      </p:sp>
      <p:grpSp>
        <p:nvGrpSpPr>
          <p:cNvPr id="2" name="Group 4"/>
          <p:cNvGrpSpPr/>
          <p:nvPr/>
        </p:nvGrpSpPr>
        <p:grpSpPr bwMode="auto">
          <a:xfrm>
            <a:off x="-396875" y="2133600"/>
            <a:ext cx="6121400" cy="938213"/>
            <a:chOff x="-250" y="1434"/>
            <a:chExt cx="3856" cy="591"/>
          </a:xfrm>
        </p:grpSpPr>
        <p:grpSp>
          <p:nvGrpSpPr>
            <p:cNvPr id="38916" name="Group 5"/>
            <p:cNvGrpSpPr/>
            <p:nvPr/>
          </p:nvGrpSpPr>
          <p:grpSpPr bwMode="auto">
            <a:xfrm>
              <a:off x="-250" y="1616"/>
              <a:ext cx="3856" cy="409"/>
              <a:chOff x="-250" y="1616"/>
              <a:chExt cx="3856" cy="409"/>
            </a:xfrm>
          </p:grpSpPr>
          <p:grpSp>
            <p:nvGrpSpPr>
              <p:cNvPr id="38917" name="Group 6"/>
              <p:cNvGrpSpPr/>
              <p:nvPr/>
            </p:nvGrpSpPr>
            <p:grpSpPr bwMode="auto">
              <a:xfrm>
                <a:off x="1746" y="1616"/>
                <a:ext cx="1860" cy="409"/>
                <a:chOff x="567" y="2614"/>
                <a:chExt cx="1860" cy="409"/>
              </a:xfrm>
            </p:grpSpPr>
            <p:sp>
              <p:nvSpPr>
                <p:cNvPr id="38918" name="Oval 7"/>
                <p:cNvSpPr>
                  <a:spLocks noChangeArrowheads="1"/>
                </p:cNvSpPr>
                <p:nvPr/>
              </p:nvSpPr>
              <p:spPr bwMode="auto">
                <a:xfrm>
                  <a:off x="1156" y="2660"/>
                  <a:ext cx="1089" cy="316"/>
                </a:xfrm>
                <a:prstGeom prst="ellipse">
                  <a:avLst/>
                </a:prstGeom>
                <a:solidFill>
                  <a:schemeClr val="hlink"/>
                </a:solidFill>
                <a:ln w="9525">
                  <a:solidFill>
                    <a:srgbClr val="FF0000"/>
                  </a:solidFill>
                  <a:round/>
                </a:ln>
              </p:spPr>
              <p:txBody>
                <a:bodyPr wrap="none" anchor="ctr"/>
                <a:lstStyle/>
                <a:p>
                  <a:pPr algn="ctr" eaLnBrk="0" hangingPunct="0">
                    <a:lnSpc>
                      <a:spcPct val="115000"/>
                    </a:lnSpc>
                    <a:spcBef>
                      <a:spcPct val="20000"/>
                    </a:spcBef>
                  </a:pPr>
                  <a:endParaRPr lang="zh-CN" altLang="en-US"/>
                </a:p>
              </p:txBody>
            </p:sp>
            <p:sp>
              <p:nvSpPr>
                <p:cNvPr id="38919" name="Rectangle 8"/>
                <p:cNvSpPr>
                  <a:spLocks noChangeArrowheads="1"/>
                </p:cNvSpPr>
                <p:nvPr/>
              </p:nvSpPr>
              <p:spPr bwMode="auto">
                <a:xfrm>
                  <a:off x="567" y="2614"/>
                  <a:ext cx="186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r>
                    <a:rPr lang="zh-CN" altLang="en-US" b="1"/>
                    <a:t> 系统管理员</a:t>
                  </a:r>
                </a:p>
              </p:txBody>
            </p:sp>
          </p:grpSp>
          <p:grpSp>
            <p:nvGrpSpPr>
              <p:cNvPr id="38920" name="Group 9"/>
              <p:cNvGrpSpPr/>
              <p:nvPr/>
            </p:nvGrpSpPr>
            <p:grpSpPr bwMode="auto">
              <a:xfrm>
                <a:off x="-250" y="1616"/>
                <a:ext cx="1860" cy="409"/>
                <a:chOff x="567" y="2614"/>
                <a:chExt cx="1860" cy="409"/>
              </a:xfrm>
            </p:grpSpPr>
            <p:sp>
              <p:nvSpPr>
                <p:cNvPr id="38921" name="Oval 10"/>
                <p:cNvSpPr>
                  <a:spLocks noChangeArrowheads="1"/>
                </p:cNvSpPr>
                <p:nvPr/>
              </p:nvSpPr>
              <p:spPr bwMode="auto">
                <a:xfrm>
                  <a:off x="1156" y="2660"/>
                  <a:ext cx="1089" cy="316"/>
                </a:xfrm>
                <a:prstGeom prst="ellipse">
                  <a:avLst/>
                </a:prstGeom>
                <a:solidFill>
                  <a:schemeClr val="hlink"/>
                </a:solidFill>
                <a:ln w="9525">
                  <a:solidFill>
                    <a:srgbClr val="FF0000"/>
                  </a:solidFill>
                  <a:round/>
                </a:ln>
              </p:spPr>
              <p:txBody>
                <a:bodyPr wrap="none" anchor="ctr"/>
                <a:lstStyle/>
                <a:p>
                  <a:pPr algn="ctr" eaLnBrk="0" hangingPunct="0">
                    <a:lnSpc>
                      <a:spcPct val="115000"/>
                    </a:lnSpc>
                    <a:spcBef>
                      <a:spcPct val="20000"/>
                    </a:spcBef>
                  </a:pPr>
                  <a:endParaRPr lang="zh-CN" altLang="en-US"/>
                </a:p>
              </p:txBody>
            </p:sp>
            <p:sp>
              <p:nvSpPr>
                <p:cNvPr id="38922" name="Rectangle 11"/>
                <p:cNvSpPr>
                  <a:spLocks noChangeArrowheads="1"/>
                </p:cNvSpPr>
                <p:nvPr/>
              </p:nvSpPr>
              <p:spPr bwMode="auto">
                <a:xfrm>
                  <a:off x="567" y="2614"/>
                  <a:ext cx="1860"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r>
                    <a:rPr lang="zh-CN" altLang="en-US" b="1"/>
                    <a:t>  用户作业</a:t>
                  </a:r>
                </a:p>
              </p:txBody>
            </p:sp>
          </p:grpSp>
          <p:sp>
            <p:nvSpPr>
              <p:cNvPr id="38923" name="Line 12"/>
              <p:cNvSpPr>
                <a:spLocks noChangeShapeType="1"/>
              </p:cNvSpPr>
              <p:nvPr/>
            </p:nvSpPr>
            <p:spPr bwMode="auto">
              <a:xfrm>
                <a:off x="1429" y="1827"/>
                <a:ext cx="907"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8924" name="Text Box 13"/>
            <p:cNvSpPr txBox="1">
              <a:spLocks noChangeArrowheads="1"/>
            </p:cNvSpPr>
            <p:nvPr/>
          </p:nvSpPr>
          <p:spPr bwMode="auto">
            <a:xfrm>
              <a:off x="1202" y="1434"/>
              <a:ext cx="1043"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t>提交</a:t>
              </a:r>
            </a:p>
          </p:txBody>
        </p:sp>
      </p:grpSp>
      <p:grpSp>
        <p:nvGrpSpPr>
          <p:cNvPr id="7" name="Group 14"/>
          <p:cNvGrpSpPr/>
          <p:nvPr/>
        </p:nvGrpSpPr>
        <p:grpSpPr bwMode="auto">
          <a:xfrm>
            <a:off x="4859338" y="2133600"/>
            <a:ext cx="3097212" cy="1081088"/>
            <a:chOff x="3061" y="1434"/>
            <a:chExt cx="1951" cy="681"/>
          </a:xfrm>
        </p:grpSpPr>
        <p:grpSp>
          <p:nvGrpSpPr>
            <p:cNvPr id="38926" name="Group 15"/>
            <p:cNvGrpSpPr/>
            <p:nvPr/>
          </p:nvGrpSpPr>
          <p:grpSpPr bwMode="auto">
            <a:xfrm>
              <a:off x="4105" y="1480"/>
              <a:ext cx="907" cy="635"/>
              <a:chOff x="3878" y="1192"/>
              <a:chExt cx="907" cy="635"/>
            </a:xfrm>
          </p:grpSpPr>
          <p:sp>
            <p:nvSpPr>
              <p:cNvPr id="38927" name="AutoShape 16"/>
              <p:cNvSpPr>
                <a:spLocks noChangeArrowheads="1"/>
              </p:cNvSpPr>
              <p:nvPr/>
            </p:nvSpPr>
            <p:spPr bwMode="auto">
              <a:xfrm>
                <a:off x="4195" y="1192"/>
                <a:ext cx="544" cy="635"/>
              </a:xfrm>
              <a:prstGeom prst="can">
                <a:avLst>
                  <a:gd name="adj" fmla="val 29182"/>
                </a:avLst>
              </a:prstGeom>
              <a:solidFill>
                <a:schemeClr val="accent2"/>
              </a:solidFill>
              <a:ln w="9525">
                <a:solidFill>
                  <a:schemeClr val="tx1"/>
                </a:solidFill>
                <a:round/>
              </a:ln>
            </p:spPr>
            <p:txBody>
              <a:bodyPr wrap="none" lIns="0" tIns="0" rIns="0" bIns="0"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p>
            </p:txBody>
          </p:sp>
          <p:sp>
            <p:nvSpPr>
              <p:cNvPr id="38928" name="Text Box 17"/>
              <p:cNvSpPr txBox="1">
                <a:spLocks noChangeArrowheads="1"/>
              </p:cNvSpPr>
              <p:nvPr/>
            </p:nvSpPr>
            <p:spPr bwMode="auto">
              <a:xfrm>
                <a:off x="3878" y="1344"/>
                <a:ext cx="907"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t>磁盘</a:t>
                </a:r>
              </a:p>
            </p:txBody>
          </p:sp>
        </p:grpSp>
        <p:sp>
          <p:nvSpPr>
            <p:cNvPr id="38929" name="Line 18"/>
            <p:cNvSpPr>
              <a:spLocks noChangeShapeType="1"/>
            </p:cNvSpPr>
            <p:nvPr/>
          </p:nvSpPr>
          <p:spPr bwMode="auto">
            <a:xfrm>
              <a:off x="3424" y="1812"/>
              <a:ext cx="998" cy="0"/>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30" name="Text Box 19"/>
            <p:cNvSpPr txBox="1">
              <a:spLocks noChangeArrowheads="1"/>
            </p:cNvSpPr>
            <p:nvPr/>
          </p:nvSpPr>
          <p:spPr bwMode="auto">
            <a:xfrm>
              <a:off x="3061" y="1434"/>
              <a:ext cx="131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t>脱机输入</a:t>
              </a:r>
            </a:p>
          </p:txBody>
        </p:sp>
      </p:grpSp>
      <p:sp>
        <p:nvSpPr>
          <p:cNvPr id="208916" name="Rectangle 20"/>
          <p:cNvSpPr>
            <a:spLocks noChangeArrowheads="1"/>
          </p:cNvSpPr>
          <p:nvPr/>
        </p:nvSpPr>
        <p:spPr bwMode="auto">
          <a:xfrm>
            <a:off x="0" y="1557338"/>
            <a:ext cx="9001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spcBef>
                <a:spcPct val="20000"/>
              </a:spcBef>
            </a:pPr>
            <a:r>
              <a:rPr lang="en-US" altLang="zh-CN" sz="2800" b="1">
                <a:solidFill>
                  <a:schemeClr val="accent1"/>
                </a:solidFill>
              </a:rPr>
              <a:t>   2.</a:t>
            </a:r>
            <a:r>
              <a:rPr lang="zh-CN" altLang="en-US" sz="2800" b="1">
                <a:solidFill>
                  <a:schemeClr val="accent1"/>
                </a:solidFill>
              </a:rPr>
              <a:t>单道批处理</a:t>
            </a:r>
            <a:r>
              <a:rPr lang="zh-CN" altLang="en-US" b="1"/>
              <a:t>（</a:t>
            </a:r>
            <a:r>
              <a:rPr lang="en-US" altLang="zh-CN" b="1"/>
              <a:t>50</a:t>
            </a:r>
            <a:r>
              <a:rPr lang="zh-CN" altLang="en-US" b="1"/>
              <a:t>年代中期：晶体管计算机）</a:t>
            </a:r>
          </a:p>
          <a:p>
            <a:pPr lvl="2">
              <a:spcBef>
                <a:spcPct val="70000"/>
              </a:spcBef>
            </a:pPr>
            <a:r>
              <a:rPr lang="zh-CN" altLang="en-US" sz="2200" b="1">
                <a:latin typeface="黑体" panose="02010609060101010101" pitchFamily="49" charset="-122"/>
                <a:ea typeface="黑体" panose="02010609060101010101" pitchFamily="49" charset="-122"/>
              </a:rPr>
              <a:t> </a:t>
            </a:r>
            <a:endParaRPr lang="zh-CN" altLang="en-US" sz="2800" b="1"/>
          </a:p>
        </p:txBody>
      </p:sp>
      <p:grpSp>
        <p:nvGrpSpPr>
          <p:cNvPr id="9" name="Group 21"/>
          <p:cNvGrpSpPr/>
          <p:nvPr/>
        </p:nvGrpSpPr>
        <p:grpSpPr bwMode="auto">
          <a:xfrm>
            <a:off x="611188" y="3716338"/>
            <a:ext cx="4032250" cy="1087437"/>
            <a:chOff x="340" y="2700"/>
            <a:chExt cx="2540" cy="685"/>
          </a:xfrm>
        </p:grpSpPr>
        <p:grpSp>
          <p:nvGrpSpPr>
            <p:cNvPr id="38933" name="Group 22"/>
            <p:cNvGrpSpPr/>
            <p:nvPr/>
          </p:nvGrpSpPr>
          <p:grpSpPr bwMode="auto">
            <a:xfrm>
              <a:off x="340" y="2700"/>
              <a:ext cx="2540" cy="499"/>
              <a:chOff x="340" y="2700"/>
              <a:chExt cx="2540" cy="499"/>
            </a:xfrm>
          </p:grpSpPr>
          <p:grpSp>
            <p:nvGrpSpPr>
              <p:cNvPr id="38934" name="Group 23"/>
              <p:cNvGrpSpPr/>
              <p:nvPr/>
            </p:nvGrpSpPr>
            <p:grpSpPr bwMode="auto">
              <a:xfrm>
                <a:off x="386" y="2791"/>
                <a:ext cx="2494" cy="317"/>
                <a:chOff x="68" y="2750"/>
                <a:chExt cx="2494" cy="317"/>
              </a:xfrm>
            </p:grpSpPr>
            <p:sp>
              <p:nvSpPr>
                <p:cNvPr id="38935" name="Rectangle 24"/>
                <p:cNvSpPr>
                  <a:spLocks noChangeArrowheads="1"/>
                </p:cNvSpPr>
                <p:nvPr/>
              </p:nvSpPr>
              <p:spPr bwMode="auto">
                <a:xfrm>
                  <a:off x="1474" y="2750"/>
                  <a:ext cx="544" cy="317"/>
                </a:xfrm>
                <a:prstGeom prst="rect">
                  <a:avLst/>
                </a:prstGeom>
                <a:solidFill>
                  <a:schemeClr val="accent2"/>
                </a:solidFill>
                <a:ln w="9525">
                  <a:solidFill>
                    <a:schemeClr val="tx1"/>
                  </a:solidFill>
                  <a:miter lim="800000"/>
                </a:ln>
              </p:spPr>
              <p:txBody>
                <a:bodyPr wrap="none" anchor="ctr"/>
                <a:lstStyle/>
                <a:p>
                  <a:pPr algn="ctr"/>
                  <a:r>
                    <a:rPr lang="zh-CN" altLang="en-US" sz="2000" b="1">
                      <a:latin typeface="Times New Roman" panose="02020603050405020304" pitchFamily="18" charset="0"/>
                    </a:rPr>
                    <a:t>作业</a:t>
                  </a:r>
                  <a:r>
                    <a:rPr lang="en-US" altLang="zh-CN" sz="2000" b="1">
                      <a:latin typeface="Times New Roman" panose="02020603050405020304" pitchFamily="18" charset="0"/>
                    </a:rPr>
                    <a:t>2</a:t>
                  </a:r>
                </a:p>
              </p:txBody>
            </p:sp>
            <p:sp>
              <p:nvSpPr>
                <p:cNvPr id="38936" name="Rectangle 25"/>
                <p:cNvSpPr>
                  <a:spLocks noChangeArrowheads="1"/>
                </p:cNvSpPr>
                <p:nvPr/>
              </p:nvSpPr>
              <p:spPr bwMode="auto">
                <a:xfrm>
                  <a:off x="930" y="2750"/>
                  <a:ext cx="544" cy="317"/>
                </a:xfrm>
                <a:prstGeom prst="rect">
                  <a:avLst/>
                </a:prstGeom>
                <a:solidFill>
                  <a:schemeClr val="accent2"/>
                </a:solidFill>
                <a:ln w="9525">
                  <a:solidFill>
                    <a:schemeClr val="tx1"/>
                  </a:solidFill>
                  <a:miter lim="800000"/>
                </a:ln>
              </p:spPr>
              <p:txBody>
                <a:bodyPr wrap="none" anchor="ctr"/>
                <a:lstStyle/>
                <a:p>
                  <a:pPr algn="ctr"/>
                  <a:r>
                    <a:rPr lang="zh-CN" altLang="en-US" sz="2000" b="1">
                      <a:latin typeface="Times New Roman" panose="02020603050405020304" pitchFamily="18" charset="0"/>
                    </a:rPr>
                    <a:t>作业</a:t>
                  </a:r>
                  <a:r>
                    <a:rPr lang="en-US" altLang="zh-CN" sz="2000" b="1">
                      <a:latin typeface="Times New Roman" panose="02020603050405020304" pitchFamily="18" charset="0"/>
                    </a:rPr>
                    <a:t>3</a:t>
                  </a:r>
                </a:p>
              </p:txBody>
            </p:sp>
            <p:sp>
              <p:nvSpPr>
                <p:cNvPr id="38937" name="Rectangle 26"/>
                <p:cNvSpPr>
                  <a:spLocks noChangeArrowheads="1"/>
                </p:cNvSpPr>
                <p:nvPr/>
              </p:nvSpPr>
              <p:spPr bwMode="auto">
                <a:xfrm>
                  <a:off x="2018" y="2750"/>
                  <a:ext cx="544" cy="317"/>
                </a:xfrm>
                <a:prstGeom prst="rect">
                  <a:avLst/>
                </a:prstGeom>
                <a:solidFill>
                  <a:schemeClr val="accent2"/>
                </a:solidFill>
                <a:ln w="9525">
                  <a:solidFill>
                    <a:schemeClr val="tx1"/>
                  </a:solidFill>
                  <a:miter lim="800000"/>
                </a:ln>
              </p:spPr>
              <p:txBody>
                <a:bodyPr wrap="none" anchor="ctr"/>
                <a:lstStyle/>
                <a:p>
                  <a:pPr algn="ctr"/>
                  <a:r>
                    <a:rPr lang="zh-CN" altLang="en-US" sz="2000" b="1">
                      <a:latin typeface="Times New Roman" panose="02020603050405020304" pitchFamily="18" charset="0"/>
                    </a:rPr>
                    <a:t>作业</a:t>
                  </a:r>
                  <a:r>
                    <a:rPr lang="en-US" altLang="zh-CN" sz="2000" b="1">
                      <a:latin typeface="Times New Roman" panose="02020603050405020304" pitchFamily="18" charset="0"/>
                    </a:rPr>
                    <a:t>1</a:t>
                  </a:r>
                </a:p>
              </p:txBody>
            </p:sp>
            <p:sp>
              <p:nvSpPr>
                <p:cNvPr id="38938" name="Rectangle 27"/>
                <p:cNvSpPr>
                  <a:spLocks noChangeArrowheads="1"/>
                </p:cNvSpPr>
                <p:nvPr/>
              </p:nvSpPr>
              <p:spPr bwMode="auto">
                <a:xfrm>
                  <a:off x="68" y="2750"/>
                  <a:ext cx="862" cy="317"/>
                </a:xfrm>
                <a:prstGeom prst="rect">
                  <a:avLst/>
                </a:prstGeom>
                <a:solidFill>
                  <a:schemeClr val="accent2"/>
                </a:solidFill>
                <a:ln w="9525">
                  <a:solidFill>
                    <a:schemeClr val="tx1"/>
                  </a:solidFill>
                  <a:miter lim="800000"/>
                </a:ln>
              </p:spPr>
              <p:txBody>
                <a:bodyPr wrap="none" anchor="ctr"/>
                <a:lstStyle/>
                <a:p>
                  <a:pPr algn="ctr"/>
                  <a:r>
                    <a:rPr lang="en-US" altLang="zh-CN" sz="2000" b="1">
                      <a:latin typeface="Times New Roman" panose="02020603050405020304" pitchFamily="18" charset="0"/>
                    </a:rPr>
                    <a:t>     ……</a:t>
                  </a:r>
                  <a:endParaRPr lang="zh-CN" altLang="en-US" sz="2000" b="1">
                    <a:latin typeface="Times New Roman" panose="02020603050405020304" pitchFamily="18" charset="0"/>
                  </a:endParaRPr>
                </a:p>
              </p:txBody>
            </p:sp>
          </p:grpSp>
          <p:sp>
            <p:nvSpPr>
              <p:cNvPr id="38939" name="Rectangle 28"/>
              <p:cNvSpPr>
                <a:spLocks noChangeArrowheads="1"/>
              </p:cNvSpPr>
              <p:nvPr/>
            </p:nvSpPr>
            <p:spPr bwMode="auto">
              <a:xfrm>
                <a:off x="340" y="2700"/>
                <a:ext cx="91" cy="4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15000"/>
                  </a:lnSpc>
                  <a:spcBef>
                    <a:spcPct val="20000"/>
                  </a:spcBef>
                </a:pPr>
                <a:endParaRPr lang="zh-CN" altLang="en-US"/>
              </a:p>
            </p:txBody>
          </p:sp>
        </p:grpSp>
        <p:sp>
          <p:nvSpPr>
            <p:cNvPr id="38940" name="Text Box 29"/>
            <p:cNvSpPr txBox="1">
              <a:spLocks noChangeArrowheads="1"/>
            </p:cNvSpPr>
            <p:nvPr/>
          </p:nvSpPr>
          <p:spPr bwMode="auto">
            <a:xfrm>
              <a:off x="1111" y="3062"/>
              <a:ext cx="95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t>磁盘</a:t>
              </a:r>
            </a:p>
          </p:txBody>
        </p:sp>
      </p:grpSp>
      <p:grpSp>
        <p:nvGrpSpPr>
          <p:cNvPr id="12" name="Group 30"/>
          <p:cNvGrpSpPr/>
          <p:nvPr/>
        </p:nvGrpSpPr>
        <p:grpSpPr bwMode="auto">
          <a:xfrm>
            <a:off x="6011863" y="3429000"/>
            <a:ext cx="2447925" cy="2214563"/>
            <a:chOff x="3696" y="2386"/>
            <a:chExt cx="1542" cy="1395"/>
          </a:xfrm>
        </p:grpSpPr>
        <p:grpSp>
          <p:nvGrpSpPr>
            <p:cNvPr id="38942" name="Group 31"/>
            <p:cNvGrpSpPr/>
            <p:nvPr/>
          </p:nvGrpSpPr>
          <p:grpSpPr bwMode="auto">
            <a:xfrm>
              <a:off x="3696" y="2386"/>
              <a:ext cx="1542" cy="1180"/>
              <a:chOff x="3696" y="2386"/>
              <a:chExt cx="1542" cy="1180"/>
            </a:xfrm>
          </p:grpSpPr>
          <p:grpSp>
            <p:nvGrpSpPr>
              <p:cNvPr id="38943" name="Group 32"/>
              <p:cNvGrpSpPr/>
              <p:nvPr/>
            </p:nvGrpSpPr>
            <p:grpSpPr bwMode="auto">
              <a:xfrm>
                <a:off x="3696" y="2386"/>
                <a:ext cx="1542" cy="454"/>
                <a:chOff x="3696" y="2296"/>
                <a:chExt cx="1542" cy="454"/>
              </a:xfrm>
            </p:grpSpPr>
            <p:sp>
              <p:nvSpPr>
                <p:cNvPr id="38944" name="Rectangle 33"/>
                <p:cNvSpPr>
                  <a:spLocks noChangeArrowheads="1"/>
                </p:cNvSpPr>
                <p:nvPr/>
              </p:nvSpPr>
              <p:spPr bwMode="auto">
                <a:xfrm>
                  <a:off x="4241" y="2296"/>
                  <a:ext cx="726" cy="454"/>
                </a:xfrm>
                <a:prstGeom prst="rect">
                  <a:avLst/>
                </a:prstGeom>
                <a:solidFill>
                  <a:schemeClr val="hlink"/>
                </a:solidFill>
                <a:ln w="9525">
                  <a:solidFill>
                    <a:schemeClr val="tx1"/>
                  </a:solidFill>
                  <a:miter lim="800000"/>
                </a:ln>
              </p:spPr>
              <p:txBody>
                <a:bodyPr wrap="none"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p>
              </p:txBody>
            </p:sp>
            <p:sp>
              <p:nvSpPr>
                <p:cNvPr id="38945" name="Text Box 34"/>
                <p:cNvSpPr txBox="1">
                  <a:spLocks noChangeArrowheads="1"/>
                </p:cNvSpPr>
                <p:nvPr/>
              </p:nvSpPr>
              <p:spPr bwMode="auto">
                <a:xfrm>
                  <a:off x="3696" y="2296"/>
                  <a:ext cx="1542"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t>监督程序</a:t>
                  </a:r>
                </a:p>
              </p:txBody>
            </p:sp>
          </p:grpSp>
          <p:sp>
            <p:nvSpPr>
              <p:cNvPr id="38946" name="Rectangle 35"/>
              <p:cNvSpPr>
                <a:spLocks noChangeArrowheads="1"/>
              </p:cNvSpPr>
              <p:nvPr/>
            </p:nvSpPr>
            <p:spPr bwMode="auto">
              <a:xfrm>
                <a:off x="4241" y="2704"/>
                <a:ext cx="725" cy="862"/>
              </a:xfrm>
              <a:prstGeom prst="rect">
                <a:avLst/>
              </a:prstGeom>
              <a:solidFill>
                <a:schemeClr val="hlink"/>
              </a:solidFill>
              <a:ln w="9525">
                <a:solidFill>
                  <a:schemeClr val="tx1"/>
                </a:solidFill>
                <a:miter lim="800000"/>
              </a:ln>
            </p:spPr>
            <p:txBody>
              <a:bodyPr wrap="none"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p>
            </p:txBody>
          </p:sp>
        </p:grpSp>
        <p:sp>
          <p:nvSpPr>
            <p:cNvPr id="38947" name="Text Box 36"/>
            <p:cNvSpPr txBox="1">
              <a:spLocks noChangeArrowheads="1"/>
            </p:cNvSpPr>
            <p:nvPr/>
          </p:nvSpPr>
          <p:spPr bwMode="auto">
            <a:xfrm>
              <a:off x="3787" y="3521"/>
              <a:ext cx="13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t>主机</a:t>
              </a:r>
            </a:p>
          </p:txBody>
        </p:sp>
      </p:grpSp>
      <p:grpSp>
        <p:nvGrpSpPr>
          <p:cNvPr id="15" name="Group 37"/>
          <p:cNvGrpSpPr/>
          <p:nvPr/>
        </p:nvGrpSpPr>
        <p:grpSpPr bwMode="auto">
          <a:xfrm>
            <a:off x="4572000" y="4041775"/>
            <a:ext cx="3671888" cy="611188"/>
            <a:chOff x="2835" y="2825"/>
            <a:chExt cx="2313" cy="385"/>
          </a:xfrm>
        </p:grpSpPr>
        <p:sp>
          <p:nvSpPr>
            <p:cNvPr id="38949" name="Freeform 38"/>
            <p:cNvSpPr>
              <a:spLocks noChangeArrowheads="1"/>
            </p:cNvSpPr>
            <p:nvPr/>
          </p:nvSpPr>
          <p:spPr bwMode="auto">
            <a:xfrm>
              <a:off x="2835" y="2825"/>
              <a:ext cx="1497" cy="151"/>
            </a:xfrm>
            <a:custGeom>
              <a:avLst/>
              <a:gdLst>
                <a:gd name="T0" fmla="*/ 0 w 1769"/>
                <a:gd name="T1" fmla="*/ 151 h 151"/>
                <a:gd name="T2" fmla="*/ 816 w 1769"/>
                <a:gd name="T3" fmla="*/ 15 h 151"/>
                <a:gd name="T4" fmla="*/ 1769 w 1769"/>
                <a:gd name="T5" fmla="*/ 60 h 151"/>
              </a:gdLst>
              <a:ahLst/>
              <a:cxnLst>
                <a:cxn ang="0">
                  <a:pos x="T0" y="T1"/>
                </a:cxn>
                <a:cxn ang="0">
                  <a:pos x="T2" y="T3"/>
                </a:cxn>
                <a:cxn ang="0">
                  <a:pos x="T4" y="T5"/>
                </a:cxn>
              </a:cxnLst>
              <a:rect l="0" t="0" r="r" b="b"/>
              <a:pathLst>
                <a:path w="1769" h="151">
                  <a:moveTo>
                    <a:pt x="0" y="151"/>
                  </a:moveTo>
                  <a:cubicBezTo>
                    <a:pt x="260" y="90"/>
                    <a:pt x="521" y="30"/>
                    <a:pt x="816" y="15"/>
                  </a:cubicBezTo>
                  <a:cubicBezTo>
                    <a:pt x="1111" y="0"/>
                    <a:pt x="1610" y="53"/>
                    <a:pt x="1769" y="60"/>
                  </a:cubicBez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8950" name="Text Box 39"/>
            <p:cNvSpPr txBox="1">
              <a:spLocks noChangeArrowheads="1"/>
            </p:cNvSpPr>
            <p:nvPr/>
          </p:nvSpPr>
          <p:spPr bwMode="auto">
            <a:xfrm>
              <a:off x="3832" y="2931"/>
              <a:ext cx="1316"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t>作业</a:t>
              </a:r>
              <a:r>
                <a:rPr lang="en-US" altLang="zh-CN" sz="2000" b="1"/>
                <a:t>1</a:t>
              </a:r>
            </a:p>
          </p:txBody>
        </p:sp>
      </p:grpSp>
      <p:grpSp>
        <p:nvGrpSpPr>
          <p:cNvPr id="16" name="Group 40"/>
          <p:cNvGrpSpPr/>
          <p:nvPr/>
        </p:nvGrpSpPr>
        <p:grpSpPr bwMode="auto">
          <a:xfrm>
            <a:off x="3276600" y="4149725"/>
            <a:ext cx="4945063" cy="765175"/>
            <a:chOff x="2064" y="2926"/>
            <a:chExt cx="3115" cy="482"/>
          </a:xfrm>
        </p:grpSpPr>
        <p:sp>
          <p:nvSpPr>
            <p:cNvPr id="38952" name="Freeform 41"/>
            <p:cNvSpPr>
              <a:spLocks noChangeArrowheads="1"/>
            </p:cNvSpPr>
            <p:nvPr/>
          </p:nvSpPr>
          <p:spPr bwMode="auto">
            <a:xfrm>
              <a:off x="2064" y="3022"/>
              <a:ext cx="2313" cy="386"/>
            </a:xfrm>
            <a:custGeom>
              <a:avLst/>
              <a:gdLst>
                <a:gd name="T0" fmla="*/ 0 w 2313"/>
                <a:gd name="T1" fmla="*/ 0 h 386"/>
                <a:gd name="T2" fmla="*/ 861 w 2313"/>
                <a:gd name="T3" fmla="*/ 363 h 386"/>
                <a:gd name="T4" fmla="*/ 2313 w 2313"/>
                <a:gd name="T5" fmla="*/ 136 h 386"/>
              </a:gdLst>
              <a:ahLst/>
              <a:cxnLst>
                <a:cxn ang="0">
                  <a:pos x="T0" y="T1"/>
                </a:cxn>
                <a:cxn ang="0">
                  <a:pos x="T2" y="T3"/>
                </a:cxn>
                <a:cxn ang="0">
                  <a:pos x="T4" y="T5"/>
                </a:cxn>
              </a:cxnLst>
              <a:rect l="0" t="0" r="r" b="b"/>
              <a:pathLst>
                <a:path w="2313" h="386">
                  <a:moveTo>
                    <a:pt x="0" y="0"/>
                  </a:moveTo>
                  <a:cubicBezTo>
                    <a:pt x="238" y="170"/>
                    <a:pt x="476" y="340"/>
                    <a:pt x="861" y="363"/>
                  </a:cubicBezTo>
                  <a:cubicBezTo>
                    <a:pt x="1246" y="386"/>
                    <a:pt x="2071" y="174"/>
                    <a:pt x="2313" y="136"/>
                  </a:cubicBez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8953" name="Text Box 42"/>
            <p:cNvSpPr txBox="1">
              <a:spLocks noChangeArrowheads="1"/>
            </p:cNvSpPr>
            <p:nvPr/>
          </p:nvSpPr>
          <p:spPr bwMode="auto">
            <a:xfrm>
              <a:off x="3818" y="2926"/>
              <a:ext cx="1361"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t>作业</a:t>
              </a:r>
              <a:r>
                <a:rPr lang="en-US" altLang="zh-CN" sz="2000" b="1"/>
                <a:t>2</a:t>
              </a:r>
            </a:p>
          </p:txBody>
        </p:sp>
      </p:grpSp>
      <p:grpSp>
        <p:nvGrpSpPr>
          <p:cNvPr id="17" name="Group 43"/>
          <p:cNvGrpSpPr/>
          <p:nvPr/>
        </p:nvGrpSpPr>
        <p:grpSpPr bwMode="auto">
          <a:xfrm>
            <a:off x="2411413" y="3681413"/>
            <a:ext cx="6192837" cy="900112"/>
            <a:chOff x="1519" y="2644"/>
            <a:chExt cx="3901" cy="567"/>
          </a:xfrm>
        </p:grpSpPr>
        <p:sp>
          <p:nvSpPr>
            <p:cNvPr id="38955" name="Freeform 44"/>
            <p:cNvSpPr>
              <a:spLocks noChangeArrowheads="1"/>
            </p:cNvSpPr>
            <p:nvPr/>
          </p:nvSpPr>
          <p:spPr bwMode="auto">
            <a:xfrm>
              <a:off x="1519" y="2644"/>
              <a:ext cx="2858" cy="287"/>
            </a:xfrm>
            <a:custGeom>
              <a:avLst/>
              <a:gdLst>
                <a:gd name="T0" fmla="*/ 0 w 2858"/>
                <a:gd name="T1" fmla="*/ 196 h 287"/>
                <a:gd name="T2" fmla="*/ 1180 w 2858"/>
                <a:gd name="T3" fmla="*/ 15 h 287"/>
                <a:gd name="T4" fmla="*/ 2858 w 2858"/>
                <a:gd name="T5" fmla="*/ 287 h 287"/>
              </a:gdLst>
              <a:ahLst/>
              <a:cxnLst>
                <a:cxn ang="0">
                  <a:pos x="T0" y="T1"/>
                </a:cxn>
                <a:cxn ang="0">
                  <a:pos x="T2" y="T3"/>
                </a:cxn>
                <a:cxn ang="0">
                  <a:pos x="T4" y="T5"/>
                </a:cxn>
              </a:cxnLst>
              <a:rect l="0" t="0" r="r" b="b"/>
              <a:pathLst>
                <a:path w="2858" h="287">
                  <a:moveTo>
                    <a:pt x="0" y="196"/>
                  </a:moveTo>
                  <a:cubicBezTo>
                    <a:pt x="352" y="98"/>
                    <a:pt x="704" y="0"/>
                    <a:pt x="1180" y="15"/>
                  </a:cubicBezTo>
                  <a:cubicBezTo>
                    <a:pt x="1656" y="30"/>
                    <a:pt x="2578" y="242"/>
                    <a:pt x="2858" y="287"/>
                  </a:cubicBez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8956" name="Text Box 45"/>
            <p:cNvSpPr txBox="1">
              <a:spLocks noChangeArrowheads="1"/>
            </p:cNvSpPr>
            <p:nvPr/>
          </p:nvSpPr>
          <p:spPr bwMode="auto">
            <a:xfrm>
              <a:off x="3560" y="2932"/>
              <a:ext cx="186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t>作业</a:t>
              </a:r>
              <a:r>
                <a:rPr lang="en-US" altLang="zh-CN" sz="2000" b="1"/>
                <a:t>3</a:t>
              </a:r>
            </a:p>
          </p:txBody>
        </p:sp>
      </p:grpSp>
      <p:sp>
        <p:nvSpPr>
          <p:cNvPr id="208942" name="Text Box 46"/>
          <p:cNvSpPr txBox="1">
            <a:spLocks noChangeArrowheads="1"/>
          </p:cNvSpPr>
          <p:nvPr/>
        </p:nvSpPr>
        <p:spPr bwMode="auto">
          <a:xfrm>
            <a:off x="755650" y="5364163"/>
            <a:ext cx="489743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solidFill>
                  <a:srgbClr val="CC3300"/>
                </a:solidFill>
                <a:latin typeface="黑体" panose="02010609060101010101" pitchFamily="49" charset="-122"/>
                <a:ea typeface="黑体" panose="02010609060101010101" pitchFamily="49" charset="-122"/>
              </a:rPr>
              <a:t>关键技术：脱机</a:t>
            </a:r>
            <a:r>
              <a:rPr lang="en-US" altLang="zh-CN" b="1">
                <a:solidFill>
                  <a:srgbClr val="CC3300"/>
                </a:solidFill>
                <a:latin typeface="黑体" panose="02010609060101010101" pitchFamily="49" charset="-122"/>
                <a:ea typeface="黑体" panose="02010609060101010101" pitchFamily="49" charset="-122"/>
              </a:rPr>
              <a:t>+</a:t>
            </a:r>
            <a:r>
              <a:rPr lang="zh-CN" altLang="en-US" b="1">
                <a:solidFill>
                  <a:srgbClr val="CC3300"/>
                </a:solidFill>
                <a:latin typeface="黑体" panose="02010609060101010101" pitchFamily="49" charset="-122"/>
                <a:ea typeface="黑体" panose="02010609060101010101" pitchFamily="49" charset="-122"/>
              </a:rPr>
              <a:t>作业自动过渡</a:t>
            </a:r>
          </a:p>
        </p:txBody>
      </p:sp>
      <p:sp>
        <p:nvSpPr>
          <p:cNvPr id="208943" name="Text Box 47"/>
          <p:cNvSpPr txBox="1">
            <a:spLocks noChangeArrowheads="1"/>
          </p:cNvSpPr>
          <p:nvPr/>
        </p:nvSpPr>
        <p:spPr bwMode="auto">
          <a:xfrm>
            <a:off x="-468313" y="4972050"/>
            <a:ext cx="3743326"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CC3300"/>
                </a:solidFill>
                <a:latin typeface="宋体" panose="02010600030101010101" pitchFamily="2" charset="-122"/>
              </a:rPr>
              <a:t>特点：</a:t>
            </a:r>
          </a:p>
          <a:p>
            <a:pPr lvl="4" algn="ctr">
              <a:buFont typeface="Arial" panose="020B0604020202020204" pitchFamily="34" charset="0"/>
              <a:buChar char="•"/>
            </a:pPr>
            <a:r>
              <a:rPr lang="zh-CN" altLang="en-US" b="1">
                <a:solidFill>
                  <a:srgbClr val="CC3300"/>
                </a:solidFill>
                <a:latin typeface="宋体" panose="02010600030101010101" pitchFamily="2" charset="-122"/>
              </a:rPr>
              <a:t>自动性</a:t>
            </a:r>
          </a:p>
          <a:p>
            <a:pPr lvl="4" algn="ctr">
              <a:buFont typeface="Arial" panose="020B0604020202020204" pitchFamily="34" charset="0"/>
              <a:buChar char="•"/>
            </a:pPr>
            <a:r>
              <a:rPr lang="zh-CN" altLang="en-US" b="1">
                <a:solidFill>
                  <a:srgbClr val="CC3300"/>
                </a:solidFill>
                <a:latin typeface="宋体" panose="02010600030101010101" pitchFamily="2" charset="-122"/>
              </a:rPr>
              <a:t>顺序性</a:t>
            </a:r>
          </a:p>
          <a:p>
            <a:pPr lvl="4" algn="ctr">
              <a:buFont typeface="Arial" panose="020B0604020202020204" pitchFamily="34" charset="0"/>
              <a:buChar char="•"/>
            </a:pPr>
            <a:r>
              <a:rPr lang="zh-CN" altLang="en-US" b="1">
                <a:solidFill>
                  <a:srgbClr val="CC3300"/>
                </a:solidFill>
                <a:latin typeface="宋体" panose="02010600030101010101" pitchFamily="2" charset="-122"/>
              </a:rPr>
              <a:t>单道性</a:t>
            </a:r>
          </a:p>
        </p:txBody>
      </p:sp>
      <p:sp>
        <p:nvSpPr>
          <p:cNvPr id="208944" name="Text Box 48"/>
          <p:cNvSpPr txBox="1">
            <a:spLocks noChangeArrowheads="1"/>
          </p:cNvSpPr>
          <p:nvPr/>
        </p:nvSpPr>
        <p:spPr bwMode="auto">
          <a:xfrm>
            <a:off x="7667625" y="3500438"/>
            <a:ext cx="12239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en-US" altLang="zh-CN" sz="2000" b="1">
                <a:solidFill>
                  <a:schemeClr val="tx2"/>
                </a:solidFill>
                <a:latin typeface="楷体_GB2312" panose="02010609030101010101" charset="-122"/>
                <a:ea typeface="楷体_GB2312" panose="02010609030101010101" charset="-122"/>
                <a:cs typeface="楷体_GB2312" panose="02010609030101010101" charset="-122"/>
              </a:rPr>
              <a:t>OS</a:t>
            </a:r>
            <a:r>
              <a:rPr lang="zh-CN" altLang="en-US" sz="2000" b="1">
                <a:solidFill>
                  <a:schemeClr val="tx2"/>
                </a:solidFill>
                <a:latin typeface="楷体_GB2312" panose="02010609030101010101" charset="-122"/>
                <a:ea typeface="楷体_GB2312" panose="02010609030101010101" charset="-122"/>
                <a:cs typeface="楷体_GB2312" panose="02010609030101010101" charset="-122"/>
              </a:rPr>
              <a:t>雏形</a:t>
            </a:r>
          </a:p>
        </p:txBody>
      </p:sp>
      <p:pic>
        <p:nvPicPr>
          <p:cNvPr id="208945" name="Picture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404813"/>
            <a:ext cx="5461000" cy="645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标注 2"/>
          <p:cNvSpPr>
            <a:spLocks noChangeArrowheads="1"/>
          </p:cNvSpPr>
          <p:nvPr/>
        </p:nvSpPr>
        <p:spPr bwMode="auto">
          <a:xfrm>
            <a:off x="4643438" y="4545013"/>
            <a:ext cx="1751012" cy="900112"/>
          </a:xfrm>
          <a:prstGeom prst="wedgeRoundRectCallout">
            <a:avLst>
              <a:gd name="adj1" fmla="val 116338"/>
              <a:gd name="adj2" fmla="val -53093"/>
              <a:gd name="adj3" fmla="val 16667"/>
            </a:avLst>
          </a:prstGeom>
          <a:solidFill>
            <a:srgbClr val="FFB7B7"/>
          </a:solidFill>
          <a:ln w="9525">
            <a:solidFill>
              <a:schemeClr val="tx1"/>
            </a:solidFill>
            <a:round/>
          </a:ln>
        </p:spPr>
        <p:txBody>
          <a:bodyPr lIns="0"/>
          <a:lstStyle>
            <a:lvl1pPr marL="107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r>
              <a:rPr lang="zh-CN" altLang="en-US" sz="2000" b="1"/>
              <a:t>程序</a:t>
            </a:r>
            <a:r>
              <a:rPr lang="en-US" altLang="zh-CN" sz="2000" b="1"/>
              <a:t>+</a:t>
            </a:r>
            <a:r>
              <a:rPr lang="zh-CN" altLang="en-US" sz="2000" b="1"/>
              <a:t>数据</a:t>
            </a:r>
            <a:r>
              <a:rPr lang="en-US" altLang="zh-CN" sz="2000" b="1"/>
              <a:t>+</a:t>
            </a:r>
            <a:r>
              <a:rPr lang="zh-CN" altLang="en-US" sz="2000" b="1"/>
              <a:t>作业说明书</a:t>
            </a:r>
          </a:p>
        </p:txBody>
      </p:sp>
      <p:grpSp>
        <p:nvGrpSpPr>
          <p:cNvPr id="18" name="组合 39"/>
          <p:cNvGrpSpPr/>
          <p:nvPr/>
        </p:nvGrpSpPr>
        <p:grpSpPr bwMode="auto">
          <a:xfrm>
            <a:off x="6732588" y="5661025"/>
            <a:ext cx="1439862" cy="863600"/>
            <a:chOff x="611189" y="1326540"/>
            <a:chExt cx="1800572" cy="1205978"/>
          </a:xfrm>
        </p:grpSpPr>
        <p:sp>
          <p:nvSpPr>
            <p:cNvPr id="38963" name="AutoShape 6"/>
            <p:cNvSpPr>
              <a:spLocks noChangeArrowheads="1"/>
            </p:cNvSpPr>
            <p:nvPr/>
          </p:nvSpPr>
          <p:spPr bwMode="auto">
            <a:xfrm>
              <a:off x="611189" y="1374001"/>
              <a:ext cx="1800572" cy="1158517"/>
            </a:xfrm>
            <a:prstGeom prst="can">
              <a:avLst>
                <a:gd name="adj" fmla="val 25000"/>
              </a:avLst>
            </a:prstGeom>
            <a:solidFill>
              <a:schemeClr val="accent2"/>
            </a:solidFill>
            <a:ln w="9525">
              <a:solidFill>
                <a:schemeClr val="tx1"/>
              </a:solidFill>
              <a:round/>
            </a:ln>
          </p:spPr>
          <p:txBody>
            <a:bodyPr wrap="none" anchor="ctr"/>
            <a:lstStyle/>
            <a:p>
              <a:pPr algn="ctr" eaLnBrk="0" hangingPunct="0">
                <a:lnSpc>
                  <a:spcPct val="115000"/>
                </a:lnSpc>
                <a:spcBef>
                  <a:spcPct val="20000"/>
                </a:spcBef>
              </a:pPr>
              <a:endParaRPr lang="zh-CN" altLang="en-US"/>
            </a:p>
          </p:txBody>
        </p:sp>
        <p:sp>
          <p:nvSpPr>
            <p:cNvPr id="38964" name="TextBox 41"/>
            <p:cNvSpPr txBox="1">
              <a:spLocks noChangeArrowheads="1"/>
            </p:cNvSpPr>
            <p:nvPr/>
          </p:nvSpPr>
          <p:spPr bwMode="auto">
            <a:xfrm>
              <a:off x="611560" y="1844824"/>
              <a:ext cx="1800200" cy="36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15000"/>
                </a:lnSpc>
                <a:spcBef>
                  <a:spcPct val="20000"/>
                </a:spcBef>
              </a:pPr>
              <a:r>
                <a:rPr lang="zh-CN" altLang="en-US" sz="1600" b="1"/>
                <a:t>作业运行结果</a:t>
              </a:r>
            </a:p>
          </p:txBody>
        </p:sp>
        <p:sp>
          <p:nvSpPr>
            <p:cNvPr id="38965" name="TextBox 43"/>
            <p:cNvSpPr txBox="1">
              <a:spLocks noChangeArrowheads="1"/>
            </p:cNvSpPr>
            <p:nvPr/>
          </p:nvSpPr>
          <p:spPr bwMode="auto">
            <a:xfrm>
              <a:off x="971600" y="1326540"/>
              <a:ext cx="1152128" cy="365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15000"/>
                </a:lnSpc>
                <a:spcBef>
                  <a:spcPct val="20000"/>
                </a:spcBef>
              </a:pPr>
              <a:r>
                <a:rPr lang="zh-CN" altLang="en-US" sz="1600" b="1"/>
                <a:t>磁盘</a:t>
              </a:r>
            </a:p>
          </p:txBody>
        </p:sp>
      </p:grpSp>
      <p:cxnSp>
        <p:nvCxnSpPr>
          <p:cNvPr id="67" name="形状 66"/>
          <p:cNvCxnSpPr>
            <a:cxnSpLocks noChangeShapeType="1"/>
            <a:endCxn id="38964" idx="3"/>
          </p:cNvCxnSpPr>
          <p:nvPr/>
        </p:nvCxnSpPr>
        <p:spPr bwMode="auto">
          <a:xfrm rot="16200000" flipH="1">
            <a:off x="7235826" y="5229225"/>
            <a:ext cx="1727200" cy="142875"/>
          </a:xfrm>
          <a:prstGeom prst="bentConnector4">
            <a:avLst>
              <a:gd name="adj1" fmla="val 2375"/>
              <a:gd name="adj2" fmla="val 258676"/>
            </a:avLst>
          </a:prstGeom>
          <a:noFill/>
          <a:ln w="38100">
            <a:solidFill>
              <a:srgbClr val="FF0000"/>
            </a:solidFill>
            <a:round/>
            <a:tailEnd type="arrow" w="med" len="med"/>
          </a:ln>
          <a:extLst>
            <a:ext uri="{909E8E84-426E-40DD-AFC4-6F175D3DCCD1}">
              <a14:hiddenFill xmlns:a14="http://schemas.microsoft.com/office/drawing/2010/main">
                <a:noFill/>
              </a14:hiddenFill>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8899">
                                            <p:txEl>
                                              <p:pRg st="0" end="0"/>
                                            </p:txEl>
                                          </p:spTgt>
                                        </p:tgtEl>
                                        <p:attrNameLst>
                                          <p:attrName>style.visibility</p:attrName>
                                        </p:attrNameLst>
                                      </p:cBhvr>
                                      <p:to>
                                        <p:strVal val="visible"/>
                                      </p:to>
                                    </p:set>
                                    <p:animEffect transition="in" filter="box(in)">
                                      <p:cBhvr>
                                        <p:cTn id="7" dur="500"/>
                                        <p:tgtEl>
                                          <p:spTgt spid="208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8916"/>
                                        </p:tgtEl>
                                        <p:attrNameLst>
                                          <p:attrName>style.visibility</p:attrName>
                                        </p:attrNameLst>
                                      </p:cBhvr>
                                      <p:to>
                                        <p:strVal val="visible"/>
                                      </p:to>
                                    </p:set>
                                    <p:animEffect transition="in" filter="box(in)">
                                      <p:cBhvr>
                                        <p:cTn id="12" dur="500"/>
                                        <p:tgtEl>
                                          <p:spTgt spid="2089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ox(i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08945"/>
                                        </p:tgtEl>
                                        <p:attrNameLst>
                                          <p:attrName>style.visibility</p:attrName>
                                        </p:attrNameLst>
                                      </p:cBhvr>
                                      <p:to>
                                        <p:strVal val="visible"/>
                                      </p:to>
                                    </p:set>
                                    <p:animEffect transition="in" filter="box(in)">
                                      <p:cBhvr>
                                        <p:cTn id="37" dur="500"/>
                                        <p:tgtEl>
                                          <p:spTgt spid="20894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nodeType="clickEffect">
                                  <p:stCondLst>
                                    <p:cond delay="0"/>
                                  </p:stCondLst>
                                  <p:childTnLst>
                                    <p:anim calcmode="lin" valueType="num">
                                      <p:cBhvr additive="base">
                                        <p:cTn id="41" dur="500"/>
                                        <p:tgtEl>
                                          <p:spTgt spid="208945"/>
                                        </p:tgtEl>
                                        <p:attrNameLst>
                                          <p:attrName>ppt_x</p:attrName>
                                        </p:attrNameLst>
                                      </p:cBhvr>
                                      <p:tavLst>
                                        <p:tav tm="0">
                                          <p:val>
                                            <p:strVal val="ppt_x"/>
                                          </p:val>
                                        </p:tav>
                                        <p:tav tm="100000">
                                          <p:val>
                                            <p:strVal val="ppt_x"/>
                                          </p:val>
                                        </p:tav>
                                      </p:tavLst>
                                    </p:anim>
                                    <p:anim calcmode="lin" valueType="num">
                                      <p:cBhvr additive="base">
                                        <p:cTn id="42" dur="500"/>
                                        <p:tgtEl>
                                          <p:spTgt spid="208945"/>
                                        </p:tgtEl>
                                        <p:attrNameLst>
                                          <p:attrName>ppt_y</p:attrName>
                                        </p:attrNameLst>
                                      </p:cBhvr>
                                      <p:tavLst>
                                        <p:tav tm="0">
                                          <p:val>
                                            <p:strVal val="ppt_y"/>
                                          </p:val>
                                        </p:tav>
                                        <p:tav tm="100000">
                                          <p:val>
                                            <p:strVal val="1+ppt_h/2"/>
                                          </p:val>
                                        </p:tav>
                                      </p:tavLst>
                                    </p:anim>
                                    <p:set>
                                      <p:cBhvr>
                                        <p:cTn id="43" dur="1" fill="hold">
                                          <p:stCondLst>
                                            <p:cond delay="499"/>
                                          </p:stCondLst>
                                        </p:cTn>
                                        <p:tgtEl>
                                          <p:spTgt spid="20894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ox(in)">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barn(inVertical)">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ox(in)">
                                      <p:cBhvr>
                                        <p:cTn id="58" dur="500"/>
                                        <p:tgtEl>
                                          <p:spTgt spid="18"/>
                                        </p:tgtEl>
                                      </p:cBhvr>
                                    </p:animEffect>
                                  </p:childTnLst>
                                </p:cTn>
                              </p:par>
                              <p:par>
                                <p:cTn id="59" presetID="4" presetClass="entr" presetSubtype="16"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box(in)">
                                      <p:cBhvr>
                                        <p:cTn id="61" dur="500"/>
                                        <p:tgtEl>
                                          <p:spTgt spid="6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5"/>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box(in)">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4" presetClass="entr" presetSubtype="16"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box(in)">
                                      <p:cBhvr>
                                        <p:cTn id="79" dur="500"/>
                                        <p:tgtEl>
                                          <p:spTgt spid="17"/>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xit" presetSubtype="4" fill="hold" grpId="1" nodeType="clickEffect">
                                  <p:stCondLst>
                                    <p:cond delay="0"/>
                                  </p:stCondLst>
                                  <p:childTnLst>
                                    <p:anim calcmode="lin" valueType="num">
                                      <p:cBhvr additive="base">
                                        <p:cTn id="83" dur="500"/>
                                        <p:tgtEl>
                                          <p:spTgt spid="3"/>
                                        </p:tgtEl>
                                        <p:attrNameLst>
                                          <p:attrName>ppt_x</p:attrName>
                                        </p:attrNameLst>
                                      </p:cBhvr>
                                      <p:tavLst>
                                        <p:tav tm="0">
                                          <p:val>
                                            <p:strVal val="ppt_x"/>
                                          </p:val>
                                        </p:tav>
                                        <p:tav tm="100000">
                                          <p:val>
                                            <p:strVal val="ppt_x"/>
                                          </p:val>
                                        </p:tav>
                                      </p:tavLst>
                                    </p:anim>
                                    <p:anim calcmode="lin" valueType="num">
                                      <p:cBhvr additive="base">
                                        <p:cTn id="84" dur="500"/>
                                        <p:tgtEl>
                                          <p:spTgt spid="3"/>
                                        </p:tgtEl>
                                        <p:attrNameLst>
                                          <p:attrName>ppt_y</p:attrName>
                                        </p:attrNameLst>
                                      </p:cBhvr>
                                      <p:tavLst>
                                        <p:tav tm="0">
                                          <p:val>
                                            <p:strVal val="ppt_y"/>
                                          </p:val>
                                        </p:tav>
                                        <p:tav tm="100000">
                                          <p:val>
                                            <p:strVal val="1+ppt_h/2"/>
                                          </p:val>
                                        </p:tav>
                                      </p:tavLst>
                                    </p:anim>
                                    <p:set>
                                      <p:cBhvr>
                                        <p:cTn id="85" dur="1" fill="hold">
                                          <p:stCondLst>
                                            <p:cond delay="499"/>
                                          </p:stCondLst>
                                        </p:cTn>
                                        <p:tgtEl>
                                          <p:spTgt spid="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17"/>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4" presetClass="entr" presetSubtype="16" repeatCount="3000" fill="hold" grpId="0" nodeType="clickEffect">
                                  <p:stCondLst>
                                    <p:cond delay="0"/>
                                  </p:stCondLst>
                                  <p:childTnLst>
                                    <p:set>
                                      <p:cBhvr>
                                        <p:cTn id="93" dur="1" fill="hold">
                                          <p:stCondLst>
                                            <p:cond delay="0"/>
                                          </p:stCondLst>
                                        </p:cTn>
                                        <p:tgtEl>
                                          <p:spTgt spid="208944">
                                            <p:txEl>
                                              <p:pRg st="0" end="0"/>
                                            </p:txEl>
                                          </p:spTgt>
                                        </p:tgtEl>
                                        <p:attrNameLst>
                                          <p:attrName>style.visibility</p:attrName>
                                        </p:attrNameLst>
                                      </p:cBhvr>
                                      <p:to>
                                        <p:strVal val="visible"/>
                                      </p:to>
                                    </p:set>
                                    <p:animEffect transition="in" filter="box(in)">
                                      <p:cBhvr>
                                        <p:cTn id="94" dur="1000"/>
                                        <p:tgtEl>
                                          <p:spTgt spid="20894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4" presetClass="entr" presetSubtype="16" fill="hold" grpId="0" nodeType="clickEffect">
                                  <p:stCondLst>
                                    <p:cond delay="0"/>
                                  </p:stCondLst>
                                  <p:iterate type="lt">
                                    <p:tmAbs val="0"/>
                                  </p:iterate>
                                  <p:childTnLst>
                                    <p:set>
                                      <p:cBhvr>
                                        <p:cTn id="98" dur="1" fill="hold">
                                          <p:stCondLst>
                                            <p:cond delay="0"/>
                                          </p:stCondLst>
                                        </p:cTn>
                                        <p:tgtEl>
                                          <p:spTgt spid="208942"/>
                                        </p:tgtEl>
                                        <p:attrNameLst>
                                          <p:attrName>style.visibility</p:attrName>
                                        </p:attrNameLst>
                                      </p:cBhvr>
                                      <p:to>
                                        <p:strVal val="visible"/>
                                      </p:to>
                                    </p:set>
                                    <p:animEffect transition="in" filter="box(in)">
                                      <p:cBhvr>
                                        <p:cTn id="99" dur="500"/>
                                        <p:tgtEl>
                                          <p:spTgt spid="208942"/>
                                        </p:tgtEl>
                                      </p:cBhvr>
                                    </p:animEffect>
                                  </p:childTnLst>
                                </p:cTn>
                              </p:par>
                            </p:childTnLst>
                          </p:cTn>
                        </p:par>
                      </p:childTnLst>
                    </p:cTn>
                  </p:par>
                  <p:par>
                    <p:cTn id="100" fill="hold">
                      <p:stCondLst>
                        <p:cond delay="indefinite"/>
                      </p:stCondLst>
                      <p:childTnLst>
                        <p:par>
                          <p:cTn id="101" fill="hold">
                            <p:stCondLst>
                              <p:cond delay="0"/>
                            </p:stCondLst>
                            <p:childTnLst>
                              <p:par>
                                <p:cTn id="102" presetID="18" presetClass="emph" presetSubtype="0" fill="hold" grpId="1" nodeType="clickEffect">
                                  <p:stCondLst>
                                    <p:cond delay="0"/>
                                  </p:stCondLst>
                                  <p:iterate type="lt">
                                    <p:tmPct val="4000"/>
                                  </p:iterate>
                                  <p:childTnLst>
                                    <p:set>
                                      <p:cBhvr override="childStyle">
                                        <p:cTn id="103" dur="500" fill="hold"/>
                                        <p:tgtEl>
                                          <p:spTgt spid="208942"/>
                                        </p:tgtEl>
                                        <p:attrNameLst>
                                          <p:attrName>style.textDecorationUnderline</p:attrName>
                                        </p:attrNameLst>
                                      </p:cBhvr>
                                      <p:to>
                                        <p:strVal val="tru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2" nodeType="clickEffect">
                                  <p:stCondLst>
                                    <p:cond delay="0"/>
                                  </p:stCondLst>
                                  <p:iterate type="lt">
                                    <p:tmAbs val="0"/>
                                  </p:iterate>
                                  <p:childTnLst>
                                    <p:set>
                                      <p:cBhvr>
                                        <p:cTn id="107" dur="1" fill="hold">
                                          <p:stCondLst>
                                            <p:cond delay="0"/>
                                          </p:stCondLst>
                                        </p:cTn>
                                        <p:tgtEl>
                                          <p:spTgt spid="20894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 presetClass="entr" presetSubtype="16" fill="hold" grpId="0" nodeType="clickEffect">
                                  <p:stCondLst>
                                    <p:cond delay="0"/>
                                  </p:stCondLst>
                                  <p:iterate type="lt">
                                    <p:tmAbs val="0"/>
                                  </p:iterate>
                                  <p:childTnLst>
                                    <p:set>
                                      <p:cBhvr>
                                        <p:cTn id="111" dur="1" fill="hold">
                                          <p:stCondLst>
                                            <p:cond delay="0"/>
                                          </p:stCondLst>
                                        </p:cTn>
                                        <p:tgtEl>
                                          <p:spTgt spid="208943"/>
                                        </p:tgtEl>
                                        <p:attrNameLst>
                                          <p:attrName>style.visibility</p:attrName>
                                        </p:attrNameLst>
                                      </p:cBhvr>
                                      <p:to>
                                        <p:strVal val="visible"/>
                                      </p:to>
                                    </p:set>
                                    <p:animEffect transition="in" filter="box(in)">
                                      <p:cBhvr>
                                        <p:cTn id="112" dur="500"/>
                                        <p:tgtEl>
                                          <p:spTgt spid="208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p:bldP spid="208916" grpId="0"/>
      <p:bldP spid="208942" grpId="0"/>
      <p:bldP spid="208942" grpId="1"/>
      <p:bldP spid="208942" grpId="2"/>
      <p:bldP spid="208943" grpId="0"/>
      <p:bldP spid="208944" grpId="0" build="allAtOnce"/>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250825" y="115888"/>
            <a:ext cx="8229600" cy="727075"/>
          </a:xfrm>
        </p:spPr>
        <p:txBody>
          <a:bodyPr/>
          <a:lstStyle/>
          <a:p>
            <a:r>
              <a:rPr lang="zh-CN" altLang="en-US" sz="3600" smtClean="0">
                <a:solidFill>
                  <a:srgbClr val="3333FF"/>
                </a:solidFill>
              </a:rPr>
              <a:t>二</a:t>
            </a:r>
            <a:r>
              <a:rPr lang="en-US" altLang="zh-CN" sz="3600" smtClean="0">
                <a:solidFill>
                  <a:srgbClr val="3333FF"/>
                </a:solidFill>
              </a:rPr>
              <a:t>.</a:t>
            </a:r>
            <a:r>
              <a:rPr lang="zh-CN" altLang="en-US" sz="3600" smtClean="0">
                <a:solidFill>
                  <a:srgbClr val="3333FF"/>
                </a:solidFill>
              </a:rPr>
              <a:t>单道批处理系统</a:t>
            </a:r>
          </a:p>
        </p:txBody>
      </p:sp>
      <p:sp>
        <p:nvSpPr>
          <p:cNvPr id="39938" name="Rectangle 3"/>
          <p:cNvSpPr>
            <a:spLocks noGrp="1" noChangeArrowheads="1"/>
          </p:cNvSpPr>
          <p:nvPr>
            <p:ph idx="1"/>
          </p:nvPr>
        </p:nvSpPr>
        <p:spPr>
          <a:xfrm>
            <a:off x="250825" y="908050"/>
            <a:ext cx="8229600" cy="792163"/>
          </a:xfrm>
        </p:spPr>
        <p:txBody>
          <a:bodyPr/>
          <a:lstStyle/>
          <a:p>
            <a:pPr>
              <a:buFontTx/>
              <a:buNone/>
            </a:pPr>
            <a:r>
              <a:rPr lang="en-US" altLang="zh-CN" sz="2800" b="1" smtClean="0">
                <a:solidFill>
                  <a:schemeClr val="accent1"/>
                </a:solidFill>
              </a:rPr>
              <a:t>3.</a:t>
            </a:r>
            <a:r>
              <a:rPr lang="zh-CN" altLang="en-US" sz="2800" b="1" smtClean="0">
                <a:solidFill>
                  <a:schemeClr val="accent1"/>
                </a:solidFill>
              </a:rPr>
              <a:t>单道批处理程序的情况及问题</a:t>
            </a:r>
          </a:p>
        </p:txBody>
      </p:sp>
      <p:sp>
        <p:nvSpPr>
          <p:cNvPr id="104454" name="Line 6"/>
          <p:cNvSpPr>
            <a:spLocks noChangeShapeType="1"/>
          </p:cNvSpPr>
          <p:nvPr/>
        </p:nvSpPr>
        <p:spPr bwMode="auto">
          <a:xfrm>
            <a:off x="1835150" y="2998788"/>
            <a:ext cx="16573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455" name="Rectangle 7"/>
          <p:cNvSpPr>
            <a:spLocks noChangeArrowheads="1"/>
          </p:cNvSpPr>
          <p:nvPr/>
        </p:nvSpPr>
        <p:spPr bwMode="auto">
          <a:xfrm>
            <a:off x="971550" y="2709863"/>
            <a:ext cx="7207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b="1">
                <a:solidFill>
                  <a:schemeClr val="accent1"/>
                </a:solidFill>
                <a:latin typeface="Times New Roman" panose="02020603050405020304" pitchFamily="18" charset="0"/>
              </a:rPr>
              <a:t>CPU</a:t>
            </a:r>
          </a:p>
        </p:txBody>
      </p:sp>
      <p:sp>
        <p:nvSpPr>
          <p:cNvPr id="104456" name="Line 8"/>
          <p:cNvSpPr>
            <a:spLocks noChangeShapeType="1"/>
          </p:cNvSpPr>
          <p:nvPr/>
        </p:nvSpPr>
        <p:spPr bwMode="auto">
          <a:xfrm>
            <a:off x="3490913" y="2998788"/>
            <a:ext cx="0" cy="935037"/>
          </a:xfrm>
          <a:prstGeom prst="line">
            <a:avLst/>
          </a:prstGeom>
          <a:noFill/>
          <a:ln w="381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04457" name="Line 9"/>
          <p:cNvSpPr>
            <a:spLocks noChangeShapeType="1"/>
          </p:cNvSpPr>
          <p:nvPr/>
        </p:nvSpPr>
        <p:spPr bwMode="auto">
          <a:xfrm>
            <a:off x="3492500" y="3933825"/>
            <a:ext cx="23764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458" name="Line 10"/>
          <p:cNvSpPr>
            <a:spLocks noChangeShapeType="1"/>
          </p:cNvSpPr>
          <p:nvPr/>
        </p:nvSpPr>
        <p:spPr bwMode="auto">
          <a:xfrm>
            <a:off x="5867400" y="2998788"/>
            <a:ext cx="0" cy="935037"/>
          </a:xfrm>
          <a:prstGeom prst="line">
            <a:avLst/>
          </a:prstGeom>
          <a:noFill/>
          <a:ln w="381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04459" name="Line 11"/>
          <p:cNvSpPr>
            <a:spLocks noChangeShapeType="1"/>
          </p:cNvSpPr>
          <p:nvPr/>
        </p:nvSpPr>
        <p:spPr bwMode="auto">
          <a:xfrm>
            <a:off x="5867400" y="2997200"/>
            <a:ext cx="13684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460" name="Rectangle 12"/>
          <p:cNvSpPr>
            <a:spLocks noChangeArrowheads="1"/>
          </p:cNvSpPr>
          <p:nvPr/>
        </p:nvSpPr>
        <p:spPr bwMode="auto">
          <a:xfrm>
            <a:off x="2051050" y="2422525"/>
            <a:ext cx="12239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b="1">
                <a:latin typeface="Times New Roman" panose="02020603050405020304" pitchFamily="18" charset="0"/>
              </a:rPr>
              <a:t>作业</a:t>
            </a:r>
            <a:r>
              <a:rPr lang="en-US" altLang="zh-CN" b="1">
                <a:latin typeface="Times New Roman" panose="02020603050405020304" pitchFamily="18" charset="0"/>
              </a:rPr>
              <a:t>A</a:t>
            </a:r>
            <a:r>
              <a:rPr lang="zh-CN" altLang="en-US" b="1">
                <a:latin typeface="Times New Roman" panose="02020603050405020304" pitchFamily="18" charset="0"/>
              </a:rPr>
              <a:t>运行</a:t>
            </a:r>
          </a:p>
        </p:txBody>
      </p:sp>
      <p:sp>
        <p:nvSpPr>
          <p:cNvPr id="104461" name="Rectangle 13"/>
          <p:cNvSpPr>
            <a:spLocks noChangeArrowheads="1"/>
          </p:cNvSpPr>
          <p:nvPr/>
        </p:nvSpPr>
        <p:spPr bwMode="auto">
          <a:xfrm>
            <a:off x="3995738" y="3430588"/>
            <a:ext cx="12239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b="1">
                <a:latin typeface="Times New Roman" panose="02020603050405020304" pitchFamily="18" charset="0"/>
              </a:rPr>
              <a:t>I/O</a:t>
            </a:r>
            <a:r>
              <a:rPr lang="zh-CN" altLang="en-US" b="1">
                <a:latin typeface="Times New Roman" panose="02020603050405020304" pitchFamily="18" charset="0"/>
              </a:rPr>
              <a:t>操作</a:t>
            </a:r>
          </a:p>
        </p:txBody>
      </p:sp>
      <p:sp>
        <p:nvSpPr>
          <p:cNvPr id="104462" name="Rectangle 14"/>
          <p:cNvSpPr>
            <a:spLocks noChangeArrowheads="1"/>
          </p:cNvSpPr>
          <p:nvPr/>
        </p:nvSpPr>
        <p:spPr bwMode="auto">
          <a:xfrm>
            <a:off x="6011863" y="2422525"/>
            <a:ext cx="12239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b="1">
                <a:latin typeface="Times New Roman" panose="02020603050405020304" pitchFamily="18" charset="0"/>
              </a:rPr>
              <a:t>作业</a:t>
            </a:r>
            <a:r>
              <a:rPr lang="en-US" altLang="zh-CN" b="1">
                <a:latin typeface="Times New Roman" panose="02020603050405020304" pitchFamily="18" charset="0"/>
              </a:rPr>
              <a:t>A</a:t>
            </a:r>
            <a:r>
              <a:rPr lang="zh-CN" altLang="en-US" b="1">
                <a:latin typeface="Times New Roman" panose="02020603050405020304" pitchFamily="18" charset="0"/>
              </a:rPr>
              <a:t>运行</a:t>
            </a:r>
          </a:p>
        </p:txBody>
      </p:sp>
      <p:sp>
        <p:nvSpPr>
          <p:cNvPr id="104463" name="Rectangle 15"/>
          <p:cNvSpPr>
            <a:spLocks noChangeArrowheads="1"/>
          </p:cNvSpPr>
          <p:nvPr/>
        </p:nvSpPr>
        <p:spPr bwMode="auto">
          <a:xfrm>
            <a:off x="900113" y="3717925"/>
            <a:ext cx="10795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b="1">
                <a:solidFill>
                  <a:schemeClr val="accent1"/>
                </a:solidFill>
                <a:latin typeface="Times New Roman" panose="02020603050405020304" pitchFamily="18" charset="0"/>
              </a:rPr>
              <a:t>外设</a:t>
            </a:r>
          </a:p>
        </p:txBody>
      </p:sp>
      <p:sp>
        <p:nvSpPr>
          <p:cNvPr id="104474" name="Rectangle 26"/>
          <p:cNvSpPr>
            <a:spLocks noChangeArrowheads="1"/>
          </p:cNvSpPr>
          <p:nvPr/>
        </p:nvSpPr>
        <p:spPr bwMode="auto">
          <a:xfrm>
            <a:off x="468313" y="4192588"/>
            <a:ext cx="640715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25000"/>
              </a:lnSpc>
              <a:spcBef>
                <a:spcPct val="40000"/>
              </a:spcBef>
              <a:buFontTx/>
              <a:buChar char="–"/>
            </a:pPr>
            <a:r>
              <a:rPr lang="en-US" altLang="zh-CN" sz="2800" b="1">
                <a:latin typeface="黑体" panose="02010609060101010101" pitchFamily="49" charset="-122"/>
              </a:rPr>
              <a:t>CPU</a:t>
            </a:r>
            <a:r>
              <a:rPr lang="zh-CN" altLang="en-US" sz="2800" b="1">
                <a:latin typeface="黑体" panose="02010609060101010101" pitchFamily="49" charset="-122"/>
              </a:rPr>
              <a:t>和</a:t>
            </a:r>
            <a:r>
              <a:rPr lang="en-US" altLang="zh-CN" sz="2800" b="1">
                <a:latin typeface="黑体" panose="02010609060101010101" pitchFamily="49" charset="-122"/>
              </a:rPr>
              <a:t>I/O</a:t>
            </a:r>
            <a:r>
              <a:rPr lang="zh-CN" altLang="en-US" sz="2800" b="1">
                <a:latin typeface="黑体" panose="02010609060101010101" pitchFamily="49" charset="-122"/>
              </a:rPr>
              <a:t>设备串行工作</a:t>
            </a:r>
            <a:endParaRPr lang="zh-CN" altLang="en-US"/>
          </a:p>
        </p:txBody>
      </p:sp>
      <p:grpSp>
        <p:nvGrpSpPr>
          <p:cNvPr id="2" name="Group 39"/>
          <p:cNvGrpSpPr/>
          <p:nvPr/>
        </p:nvGrpSpPr>
        <p:grpSpPr bwMode="auto">
          <a:xfrm>
            <a:off x="611188" y="1484313"/>
            <a:ext cx="6262687" cy="800100"/>
            <a:chOff x="431" y="1842"/>
            <a:chExt cx="3945" cy="504"/>
          </a:xfrm>
        </p:grpSpPr>
        <p:sp>
          <p:nvSpPr>
            <p:cNvPr id="39951" name="Text Box 40"/>
            <p:cNvSpPr txBox="1">
              <a:spLocks noChangeArrowheads="1"/>
            </p:cNvSpPr>
            <p:nvPr/>
          </p:nvSpPr>
          <p:spPr bwMode="auto">
            <a:xfrm>
              <a:off x="431" y="2034"/>
              <a:ext cx="85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latin typeface="Times New Roman" panose="02020603050405020304" pitchFamily="18" charset="0"/>
                </a:rPr>
                <a:t>作业</a:t>
              </a:r>
              <a:r>
                <a:rPr lang="en-US" altLang="zh-CN" b="1">
                  <a:latin typeface="Times New Roman" panose="02020603050405020304" pitchFamily="18" charset="0"/>
                </a:rPr>
                <a:t>A</a:t>
              </a:r>
            </a:p>
          </p:txBody>
        </p:sp>
        <p:sp>
          <p:nvSpPr>
            <p:cNvPr id="39952" name="Line 41"/>
            <p:cNvSpPr>
              <a:spLocks noChangeShapeType="1"/>
            </p:cNvSpPr>
            <p:nvPr/>
          </p:nvSpPr>
          <p:spPr bwMode="auto">
            <a:xfrm>
              <a:off x="1382" y="2205"/>
              <a:ext cx="95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3" name="Line 42"/>
            <p:cNvSpPr>
              <a:spLocks noChangeShapeType="1"/>
            </p:cNvSpPr>
            <p:nvPr/>
          </p:nvSpPr>
          <p:spPr bwMode="auto">
            <a:xfrm flipH="1">
              <a:off x="1382" y="2119"/>
              <a:ext cx="5" cy="159"/>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4" name="Line 43"/>
            <p:cNvSpPr>
              <a:spLocks noChangeShapeType="1"/>
            </p:cNvSpPr>
            <p:nvPr/>
          </p:nvSpPr>
          <p:spPr bwMode="auto">
            <a:xfrm flipH="1">
              <a:off x="2330" y="2119"/>
              <a:ext cx="5" cy="159"/>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5" name="Line 44"/>
            <p:cNvSpPr>
              <a:spLocks noChangeShapeType="1"/>
            </p:cNvSpPr>
            <p:nvPr/>
          </p:nvSpPr>
          <p:spPr bwMode="auto">
            <a:xfrm>
              <a:off x="2290" y="2205"/>
              <a:ext cx="1043"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6" name="Line 45"/>
            <p:cNvSpPr>
              <a:spLocks noChangeShapeType="1"/>
            </p:cNvSpPr>
            <p:nvPr/>
          </p:nvSpPr>
          <p:spPr bwMode="auto">
            <a:xfrm flipH="1">
              <a:off x="3328" y="2119"/>
              <a:ext cx="5" cy="159"/>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7" name="Line 46"/>
            <p:cNvSpPr>
              <a:spLocks noChangeShapeType="1"/>
            </p:cNvSpPr>
            <p:nvPr/>
          </p:nvSpPr>
          <p:spPr bwMode="auto">
            <a:xfrm>
              <a:off x="3343" y="2205"/>
              <a:ext cx="103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8" name="Line 47"/>
            <p:cNvSpPr>
              <a:spLocks noChangeShapeType="1"/>
            </p:cNvSpPr>
            <p:nvPr/>
          </p:nvSpPr>
          <p:spPr bwMode="auto">
            <a:xfrm flipH="1">
              <a:off x="4371" y="2115"/>
              <a:ext cx="5" cy="159"/>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959" name="Text Box 48"/>
            <p:cNvSpPr txBox="1">
              <a:spLocks noChangeArrowheads="1"/>
            </p:cNvSpPr>
            <p:nvPr/>
          </p:nvSpPr>
          <p:spPr bwMode="auto">
            <a:xfrm>
              <a:off x="1564" y="1842"/>
              <a:ext cx="63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latin typeface="Times New Roman" panose="02020603050405020304" pitchFamily="18" charset="0"/>
                </a:rPr>
                <a:t>计算</a:t>
              </a:r>
              <a:endParaRPr lang="en-US" altLang="zh-CN" b="1">
                <a:latin typeface="Times New Roman" panose="02020603050405020304" pitchFamily="18" charset="0"/>
              </a:endParaRPr>
            </a:p>
          </p:txBody>
        </p:sp>
        <p:sp>
          <p:nvSpPr>
            <p:cNvPr id="39960" name="Text Box 49"/>
            <p:cNvSpPr txBox="1">
              <a:spLocks noChangeArrowheads="1"/>
            </p:cNvSpPr>
            <p:nvPr/>
          </p:nvSpPr>
          <p:spPr bwMode="auto">
            <a:xfrm>
              <a:off x="3609" y="1848"/>
              <a:ext cx="63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latin typeface="Times New Roman" panose="02020603050405020304" pitchFamily="18" charset="0"/>
                </a:rPr>
                <a:t>计算</a:t>
              </a:r>
              <a:endParaRPr lang="en-US" altLang="zh-CN" b="1">
                <a:latin typeface="Times New Roman" panose="02020603050405020304" pitchFamily="18" charset="0"/>
              </a:endParaRPr>
            </a:p>
          </p:txBody>
        </p:sp>
        <p:sp>
          <p:nvSpPr>
            <p:cNvPr id="39961" name="Text Box 50"/>
            <p:cNvSpPr txBox="1">
              <a:spLocks noChangeArrowheads="1"/>
            </p:cNvSpPr>
            <p:nvPr/>
          </p:nvSpPr>
          <p:spPr bwMode="auto">
            <a:xfrm>
              <a:off x="2562" y="1842"/>
              <a:ext cx="63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solidFill>
                    <a:schemeClr val="tx2"/>
                  </a:solidFill>
                  <a:latin typeface="Times New Roman" panose="02020603050405020304" pitchFamily="18" charset="0"/>
                </a:rPr>
                <a:t>输入</a:t>
              </a:r>
              <a:endParaRPr lang="en-US" altLang="zh-CN" b="1">
                <a:solidFill>
                  <a:schemeClr val="tx2"/>
                </a:solidFill>
                <a:latin typeface="Times New Roman" panose="02020603050405020304" pitchFamily="18"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4455"/>
                                        </p:tgtEl>
                                        <p:attrNameLst>
                                          <p:attrName>style.visibility</p:attrName>
                                        </p:attrNameLst>
                                      </p:cBhvr>
                                      <p:to>
                                        <p:strVal val="visible"/>
                                      </p:to>
                                    </p:set>
                                    <p:animEffect transition="in" filter="box(in)">
                                      <p:cBhvr>
                                        <p:cTn id="12" dur="500"/>
                                        <p:tgtEl>
                                          <p:spTgt spid="104455"/>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04463"/>
                                        </p:tgtEl>
                                        <p:attrNameLst>
                                          <p:attrName>style.visibility</p:attrName>
                                        </p:attrNameLst>
                                      </p:cBhvr>
                                      <p:to>
                                        <p:strVal val="visible"/>
                                      </p:to>
                                    </p:set>
                                    <p:animEffect transition="in" filter="box(in)">
                                      <p:cBhvr>
                                        <p:cTn id="15" dur="500"/>
                                        <p:tgtEl>
                                          <p:spTgt spid="10446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04454"/>
                                        </p:tgtEl>
                                        <p:attrNameLst>
                                          <p:attrName>style.visibility</p:attrName>
                                        </p:attrNameLst>
                                      </p:cBhvr>
                                      <p:to>
                                        <p:strVal val="visible"/>
                                      </p:to>
                                    </p:set>
                                    <p:animEffect transition="in" filter="box(in)">
                                      <p:cBhvr>
                                        <p:cTn id="20" dur="500"/>
                                        <p:tgtEl>
                                          <p:spTgt spid="104454"/>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04460"/>
                                        </p:tgtEl>
                                        <p:attrNameLst>
                                          <p:attrName>style.visibility</p:attrName>
                                        </p:attrNameLst>
                                      </p:cBhvr>
                                      <p:to>
                                        <p:strVal val="visible"/>
                                      </p:to>
                                    </p:set>
                                    <p:animEffect transition="in" filter="box(in)">
                                      <p:cBhvr>
                                        <p:cTn id="23" dur="500"/>
                                        <p:tgtEl>
                                          <p:spTgt spid="10446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4456"/>
                                        </p:tgtEl>
                                        <p:attrNameLst>
                                          <p:attrName>style.visibility</p:attrName>
                                        </p:attrNameLst>
                                      </p:cBhvr>
                                      <p:to>
                                        <p:strVal val="visible"/>
                                      </p:to>
                                    </p:set>
                                    <p:anim calcmode="lin" valueType="num">
                                      <p:cBhvr additive="base">
                                        <p:cTn id="28" dur="500" fill="hold"/>
                                        <p:tgtEl>
                                          <p:spTgt spid="104456"/>
                                        </p:tgtEl>
                                        <p:attrNameLst>
                                          <p:attrName>ppt_x</p:attrName>
                                        </p:attrNameLst>
                                      </p:cBhvr>
                                      <p:tavLst>
                                        <p:tav tm="0">
                                          <p:val>
                                            <p:strVal val="#ppt_x"/>
                                          </p:val>
                                        </p:tav>
                                        <p:tav tm="100000">
                                          <p:val>
                                            <p:strVal val="#ppt_x"/>
                                          </p:val>
                                        </p:tav>
                                      </p:tavLst>
                                    </p:anim>
                                    <p:anim calcmode="lin" valueType="num">
                                      <p:cBhvr additive="base">
                                        <p:cTn id="29" dur="500" fill="hold"/>
                                        <p:tgtEl>
                                          <p:spTgt spid="10445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04457"/>
                                        </p:tgtEl>
                                        <p:attrNameLst>
                                          <p:attrName>style.visibility</p:attrName>
                                        </p:attrNameLst>
                                      </p:cBhvr>
                                      <p:to>
                                        <p:strVal val="visible"/>
                                      </p:to>
                                    </p:set>
                                    <p:anim calcmode="lin" valueType="num">
                                      <p:cBhvr additive="base">
                                        <p:cTn id="32" dur="500" fill="hold"/>
                                        <p:tgtEl>
                                          <p:spTgt spid="104457"/>
                                        </p:tgtEl>
                                        <p:attrNameLst>
                                          <p:attrName>ppt_x</p:attrName>
                                        </p:attrNameLst>
                                      </p:cBhvr>
                                      <p:tavLst>
                                        <p:tav tm="0">
                                          <p:val>
                                            <p:strVal val="#ppt_x"/>
                                          </p:val>
                                        </p:tav>
                                        <p:tav tm="100000">
                                          <p:val>
                                            <p:strVal val="#ppt_x"/>
                                          </p:val>
                                        </p:tav>
                                      </p:tavLst>
                                    </p:anim>
                                    <p:anim calcmode="lin" valueType="num">
                                      <p:cBhvr additive="base">
                                        <p:cTn id="33" dur="500" fill="hold"/>
                                        <p:tgtEl>
                                          <p:spTgt spid="10445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4461"/>
                                        </p:tgtEl>
                                        <p:attrNameLst>
                                          <p:attrName>style.visibility</p:attrName>
                                        </p:attrNameLst>
                                      </p:cBhvr>
                                      <p:to>
                                        <p:strVal val="visible"/>
                                      </p:to>
                                    </p:set>
                                    <p:anim calcmode="lin" valueType="num">
                                      <p:cBhvr additive="base">
                                        <p:cTn id="36" dur="500" fill="hold"/>
                                        <p:tgtEl>
                                          <p:spTgt spid="104461"/>
                                        </p:tgtEl>
                                        <p:attrNameLst>
                                          <p:attrName>ppt_x</p:attrName>
                                        </p:attrNameLst>
                                      </p:cBhvr>
                                      <p:tavLst>
                                        <p:tav tm="0">
                                          <p:val>
                                            <p:strVal val="#ppt_x"/>
                                          </p:val>
                                        </p:tav>
                                        <p:tav tm="100000">
                                          <p:val>
                                            <p:strVal val="#ppt_x"/>
                                          </p:val>
                                        </p:tav>
                                      </p:tavLst>
                                    </p:anim>
                                    <p:anim calcmode="lin" valueType="num">
                                      <p:cBhvr additive="base">
                                        <p:cTn id="37" dur="500" fill="hold"/>
                                        <p:tgtEl>
                                          <p:spTgt spid="10446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04458"/>
                                        </p:tgtEl>
                                        <p:attrNameLst>
                                          <p:attrName>style.visibility</p:attrName>
                                        </p:attrNameLst>
                                      </p:cBhvr>
                                      <p:to>
                                        <p:strVal val="visible"/>
                                      </p:to>
                                    </p:set>
                                    <p:animEffect transition="in" filter="box(in)">
                                      <p:cBhvr>
                                        <p:cTn id="42" dur="500"/>
                                        <p:tgtEl>
                                          <p:spTgt spid="104458"/>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104459"/>
                                        </p:tgtEl>
                                        <p:attrNameLst>
                                          <p:attrName>style.visibility</p:attrName>
                                        </p:attrNameLst>
                                      </p:cBhvr>
                                      <p:to>
                                        <p:strVal val="visible"/>
                                      </p:to>
                                    </p:set>
                                    <p:animEffect transition="in" filter="box(in)">
                                      <p:cBhvr>
                                        <p:cTn id="45" dur="500"/>
                                        <p:tgtEl>
                                          <p:spTgt spid="104459"/>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104462"/>
                                        </p:tgtEl>
                                        <p:attrNameLst>
                                          <p:attrName>style.visibility</p:attrName>
                                        </p:attrNameLst>
                                      </p:cBhvr>
                                      <p:to>
                                        <p:strVal val="visible"/>
                                      </p:to>
                                    </p:set>
                                    <p:animEffect transition="in" filter="box(in)">
                                      <p:cBhvr>
                                        <p:cTn id="48" dur="500"/>
                                        <p:tgtEl>
                                          <p:spTgt spid="104462"/>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104474"/>
                                        </p:tgtEl>
                                        <p:attrNameLst>
                                          <p:attrName>style.visibility</p:attrName>
                                        </p:attrNameLst>
                                      </p:cBhvr>
                                      <p:to>
                                        <p:strVal val="visible"/>
                                      </p:to>
                                    </p:set>
                                    <p:animEffect transition="in" filter="box(in)">
                                      <p:cBhvr>
                                        <p:cTn id="53" dur="500"/>
                                        <p:tgtEl>
                                          <p:spTgt spid="104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4" grpId="0" animBg="1"/>
      <p:bldP spid="104455" grpId="0"/>
      <p:bldP spid="104456" grpId="0" animBg="1"/>
      <p:bldP spid="104457" grpId="0" animBg="1"/>
      <p:bldP spid="104458" grpId="0" animBg="1"/>
      <p:bldP spid="104459" grpId="0" animBg="1"/>
      <p:bldP spid="104460" grpId="0"/>
      <p:bldP spid="104461" grpId="0"/>
      <p:bldP spid="104462" grpId="0"/>
      <p:bldP spid="104463" grpId="0"/>
      <p:bldP spid="1044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41"/>
          <p:cNvSpPr>
            <a:spLocks noRot="1" noChangeArrowheads="1"/>
          </p:cNvSpPr>
          <p:nvPr/>
        </p:nvSpPr>
        <p:spPr bwMode="auto">
          <a:xfrm>
            <a:off x="55563" y="501650"/>
            <a:ext cx="3817937"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lnSpc>
                <a:spcPct val="115000"/>
              </a:lnSpc>
              <a:spcBef>
                <a:spcPct val="80000"/>
              </a:spcBef>
            </a:pPr>
            <a:r>
              <a:rPr lang="zh-CN" altLang="en-US" sz="2800" b="1">
                <a:solidFill>
                  <a:srgbClr val="FF0000"/>
                </a:solidFill>
              </a:rPr>
              <a:t>教材：</a:t>
            </a:r>
            <a:endParaRPr lang="en-US" altLang="zh-CN" sz="2800" b="1">
              <a:solidFill>
                <a:srgbClr val="FF0000"/>
              </a:solidFill>
            </a:endParaRPr>
          </a:p>
          <a:p>
            <a:pPr algn="ctr" eaLnBrk="0" hangingPunct="0">
              <a:lnSpc>
                <a:spcPct val="115000"/>
              </a:lnSpc>
              <a:spcBef>
                <a:spcPct val="80000"/>
              </a:spcBef>
            </a:pPr>
            <a:r>
              <a:rPr lang="zh-CN" altLang="en-US" sz="2800" b="1">
                <a:solidFill>
                  <a:srgbClr val="0000FF"/>
                </a:solidFill>
              </a:rPr>
              <a:t>计算机操作系统</a:t>
            </a:r>
            <a:endParaRPr lang="en-US" altLang="zh-CN" sz="2800" b="1">
              <a:solidFill>
                <a:srgbClr val="0000FF"/>
              </a:solidFill>
            </a:endParaRPr>
          </a:p>
          <a:p>
            <a:pPr algn="ctr" eaLnBrk="0" hangingPunct="0">
              <a:lnSpc>
                <a:spcPct val="115000"/>
              </a:lnSpc>
              <a:spcBef>
                <a:spcPct val="80000"/>
              </a:spcBef>
            </a:pPr>
            <a:r>
              <a:rPr lang="zh-CN" altLang="en-US" sz="2800" b="1"/>
              <a:t>赵伟华，刘真，周旭，</a:t>
            </a:r>
            <a:endParaRPr lang="en-US" altLang="zh-CN" sz="2800" b="1"/>
          </a:p>
          <a:p>
            <a:pPr algn="ctr" eaLnBrk="0" hangingPunct="0">
              <a:lnSpc>
                <a:spcPct val="115000"/>
              </a:lnSpc>
              <a:spcBef>
                <a:spcPct val="80000"/>
              </a:spcBef>
            </a:pPr>
            <a:r>
              <a:rPr lang="zh-CN" altLang="en-US" sz="2800" b="1"/>
              <a:t>贾刚勇，张梅</a:t>
            </a:r>
            <a:endParaRPr lang="en-US" altLang="zh-CN" sz="2800" b="1"/>
          </a:p>
          <a:p>
            <a:pPr algn="ctr" eaLnBrk="0" hangingPunct="0">
              <a:lnSpc>
                <a:spcPct val="115000"/>
              </a:lnSpc>
              <a:spcBef>
                <a:spcPct val="80000"/>
              </a:spcBef>
            </a:pPr>
            <a:r>
              <a:rPr lang="en-US" altLang="zh-CN" sz="2800" b="1"/>
              <a:t>2018</a:t>
            </a:r>
            <a:r>
              <a:rPr lang="zh-CN" altLang="en-US" sz="2800" b="1"/>
              <a:t>年</a:t>
            </a:r>
            <a:r>
              <a:rPr lang="en-US" altLang="zh-CN" sz="2800" b="1"/>
              <a:t>9</a:t>
            </a:r>
            <a:r>
              <a:rPr lang="zh-CN" altLang="en-US" sz="2800" b="1"/>
              <a:t>月</a:t>
            </a:r>
            <a:endParaRPr lang="zh-CN" altLang="en-US" sz="3200"/>
          </a:p>
        </p:txBody>
      </p:sp>
      <p:pic>
        <p:nvPicPr>
          <p:cNvPr id="717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6975" y="-12206288"/>
            <a:ext cx="5570537"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1341438"/>
            <a:ext cx="523240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457200" y="188913"/>
            <a:ext cx="8229600" cy="927100"/>
          </a:xfrm>
        </p:spPr>
        <p:txBody>
          <a:bodyPr/>
          <a:lstStyle/>
          <a:p>
            <a:r>
              <a:rPr lang="zh-CN" altLang="en-US" b="0" smtClean="0"/>
              <a:t>第二节：</a:t>
            </a:r>
            <a:r>
              <a:rPr lang="zh-CN" altLang="en-US" smtClean="0"/>
              <a:t>操作系统的发展过程</a:t>
            </a:r>
          </a:p>
        </p:txBody>
      </p:sp>
      <p:sp>
        <p:nvSpPr>
          <p:cNvPr id="40962" name="Rectangle 3"/>
          <p:cNvSpPr>
            <a:spLocks noGrp="1" noChangeArrowheads="1"/>
          </p:cNvSpPr>
          <p:nvPr>
            <p:ph idx="1"/>
          </p:nvPr>
        </p:nvSpPr>
        <p:spPr>
          <a:xfrm>
            <a:off x="468313" y="1196975"/>
            <a:ext cx="8229600" cy="2303463"/>
          </a:xfrm>
        </p:spPr>
        <p:txBody>
          <a:bodyPr/>
          <a:lstStyle/>
          <a:p>
            <a:pPr>
              <a:buFontTx/>
              <a:buNone/>
            </a:pPr>
            <a:r>
              <a:rPr lang="zh-CN" altLang="en-US" sz="3600" b="1" smtClean="0">
                <a:solidFill>
                  <a:srgbClr val="3333FF"/>
                </a:solidFill>
              </a:rPr>
              <a:t>三</a:t>
            </a:r>
            <a:r>
              <a:rPr lang="en-US" altLang="zh-CN" sz="3600" b="1" smtClean="0">
                <a:solidFill>
                  <a:srgbClr val="3333FF"/>
                </a:solidFill>
              </a:rPr>
              <a:t>.</a:t>
            </a:r>
            <a:r>
              <a:rPr lang="zh-CN" altLang="en-US" sz="3600" b="1" smtClean="0">
                <a:solidFill>
                  <a:srgbClr val="3333FF"/>
                </a:solidFill>
              </a:rPr>
              <a:t>多道批处理系统</a:t>
            </a:r>
          </a:p>
          <a:p>
            <a:pPr lvl="1">
              <a:lnSpc>
                <a:spcPct val="130000"/>
              </a:lnSpc>
              <a:spcBef>
                <a:spcPct val="50000"/>
              </a:spcBef>
            </a:pPr>
            <a:r>
              <a:rPr lang="zh-CN" altLang="en-US" sz="2400" b="1" smtClean="0">
                <a:latin typeface="宋体" panose="02010600030101010101" pitchFamily="2" charset="-122"/>
              </a:rPr>
              <a:t>从磁带或磁盘上同时装入多个用户作业到内存中，使这多个作业同时处于运行状态。</a:t>
            </a:r>
            <a:endParaRPr lang="zh-CN" altLang="en-US" sz="2400" b="1" smtClean="0"/>
          </a:p>
        </p:txBody>
      </p:sp>
      <p:sp>
        <p:nvSpPr>
          <p:cNvPr id="103428" name="Rectangle 4"/>
          <p:cNvSpPr>
            <a:spLocks noChangeArrowheads="1"/>
          </p:cNvSpPr>
          <p:nvPr/>
        </p:nvSpPr>
        <p:spPr bwMode="auto">
          <a:xfrm>
            <a:off x="374650" y="3141663"/>
            <a:ext cx="822960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20000"/>
              </a:spcBef>
              <a:buFontTx/>
              <a:buAutoNum type="arabicPeriod"/>
            </a:pPr>
            <a:r>
              <a:rPr lang="zh-CN" altLang="en-US" sz="2800" b="1">
                <a:solidFill>
                  <a:schemeClr val="accent1"/>
                </a:solidFill>
              </a:rPr>
              <a:t>多道程序设计技术</a:t>
            </a:r>
            <a:r>
              <a:rPr lang="zh-CN" altLang="en-US" sz="2800">
                <a:latin typeface="宋体" panose="02010600030101010101" pitchFamily="2" charset="-122"/>
              </a:rPr>
              <a:t> </a:t>
            </a:r>
          </a:p>
          <a:p>
            <a:pPr>
              <a:spcBef>
                <a:spcPct val="20000"/>
              </a:spcBef>
            </a:pPr>
            <a:r>
              <a:rPr lang="zh-CN" altLang="en-US" sz="2800">
                <a:latin typeface="宋体" panose="02010600030101010101" pitchFamily="2" charset="-122"/>
              </a:rPr>
              <a:t>   </a:t>
            </a:r>
            <a:r>
              <a:rPr lang="zh-CN" altLang="en-US" b="1">
                <a:latin typeface="宋体" panose="02010600030101010101" pitchFamily="2" charset="-122"/>
              </a:rPr>
              <a:t>内存中同时驻留多个相互独立的程序，它们在操作系统的控制下共享系统资源，相互穿插地运行。</a:t>
            </a:r>
            <a:endParaRPr lang="zh-CN" altLang="en-US" b="1"/>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box(in)">
                                      <p:cBhvr>
                                        <p:cTn id="7" dur="5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481263" y="3698875"/>
            <a:ext cx="1403350" cy="2738438"/>
            <a:chOff x="1429" y="2387"/>
            <a:chExt cx="884" cy="1725"/>
          </a:xfrm>
        </p:grpSpPr>
        <p:sp>
          <p:nvSpPr>
            <p:cNvPr id="41986" name="Line 3"/>
            <p:cNvSpPr>
              <a:spLocks noChangeShapeType="1"/>
            </p:cNvSpPr>
            <p:nvPr/>
          </p:nvSpPr>
          <p:spPr bwMode="auto">
            <a:xfrm>
              <a:off x="1469" y="2659"/>
              <a:ext cx="0" cy="1180"/>
            </a:xfrm>
            <a:prstGeom prst="line">
              <a:avLst/>
            </a:prstGeom>
            <a:noFill/>
            <a:ln w="381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1987" name="Line 4"/>
            <p:cNvSpPr>
              <a:spLocks noChangeShapeType="1"/>
            </p:cNvSpPr>
            <p:nvPr/>
          </p:nvSpPr>
          <p:spPr bwMode="auto">
            <a:xfrm>
              <a:off x="1429" y="3793"/>
              <a:ext cx="86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88" name="Line 5"/>
            <p:cNvSpPr>
              <a:spLocks noChangeShapeType="1"/>
            </p:cNvSpPr>
            <p:nvPr/>
          </p:nvSpPr>
          <p:spPr bwMode="auto">
            <a:xfrm>
              <a:off x="1474" y="2659"/>
              <a:ext cx="839"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89" name="Text Box 6"/>
            <p:cNvSpPr txBox="1">
              <a:spLocks noChangeArrowheads="1"/>
            </p:cNvSpPr>
            <p:nvPr/>
          </p:nvSpPr>
          <p:spPr bwMode="auto">
            <a:xfrm>
              <a:off x="1610" y="2387"/>
              <a:ext cx="65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algn="just"/>
              <a:r>
                <a:rPr lang="zh-CN" altLang="en-US" sz="2000" b="1">
                  <a:solidFill>
                    <a:schemeClr val="accent1"/>
                  </a:solidFill>
                  <a:latin typeface="Times New Roman" panose="02020603050405020304" pitchFamily="18" charset="0"/>
                </a:rPr>
                <a:t>作业</a:t>
              </a:r>
              <a:r>
                <a:rPr lang="en-US" altLang="zh-CN" sz="2000" b="1">
                  <a:solidFill>
                    <a:schemeClr val="accent1"/>
                  </a:solidFill>
                  <a:latin typeface="Times New Roman" panose="02020603050405020304" pitchFamily="18" charset="0"/>
                </a:rPr>
                <a:t>B</a:t>
              </a:r>
            </a:p>
          </p:txBody>
        </p:sp>
        <p:sp>
          <p:nvSpPr>
            <p:cNvPr id="41990" name="Text Box 7"/>
            <p:cNvSpPr txBox="1">
              <a:spLocks noChangeArrowheads="1"/>
            </p:cNvSpPr>
            <p:nvPr/>
          </p:nvSpPr>
          <p:spPr bwMode="auto">
            <a:xfrm>
              <a:off x="1519" y="3793"/>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algn="just"/>
              <a:r>
                <a:rPr lang="en-US" altLang="zh-CN" sz="2000" b="1">
                  <a:latin typeface="Times New Roman" panose="02020603050405020304" pitchFamily="18" charset="0"/>
                </a:rPr>
                <a:t>A</a:t>
              </a:r>
              <a:r>
                <a:rPr lang="zh-CN" altLang="en-US" sz="2000" b="1">
                  <a:latin typeface="Times New Roman" panose="02020603050405020304" pitchFamily="18" charset="0"/>
                </a:rPr>
                <a:t>输入</a:t>
              </a:r>
            </a:p>
          </p:txBody>
        </p:sp>
      </p:grpSp>
      <p:sp>
        <p:nvSpPr>
          <p:cNvPr id="41991" name="Rectangle 8"/>
          <p:cNvSpPr>
            <a:spLocks noGrp="1" noChangeArrowheads="1"/>
          </p:cNvSpPr>
          <p:nvPr>
            <p:ph type="title"/>
          </p:nvPr>
        </p:nvSpPr>
        <p:spPr>
          <a:xfrm>
            <a:off x="468313" y="188913"/>
            <a:ext cx="8229600" cy="655637"/>
          </a:xfrm>
        </p:spPr>
        <p:txBody>
          <a:bodyPr/>
          <a:lstStyle/>
          <a:p>
            <a:r>
              <a:rPr lang="en-US" altLang="zh-CN" sz="3200" smtClean="0">
                <a:solidFill>
                  <a:srgbClr val="FF0000"/>
                </a:solidFill>
              </a:rPr>
              <a:t>1. </a:t>
            </a:r>
            <a:r>
              <a:rPr lang="zh-CN" altLang="en-US" sz="3200" smtClean="0">
                <a:solidFill>
                  <a:srgbClr val="FF0000"/>
                </a:solidFill>
              </a:rPr>
              <a:t>多道程序设计技术</a:t>
            </a:r>
          </a:p>
        </p:txBody>
      </p:sp>
      <p:grpSp>
        <p:nvGrpSpPr>
          <p:cNvPr id="3" name="Group 10"/>
          <p:cNvGrpSpPr/>
          <p:nvPr/>
        </p:nvGrpSpPr>
        <p:grpSpPr bwMode="auto">
          <a:xfrm>
            <a:off x="323850" y="3738563"/>
            <a:ext cx="1423988" cy="2519362"/>
            <a:chOff x="204" y="1449"/>
            <a:chExt cx="897" cy="1587"/>
          </a:xfrm>
        </p:grpSpPr>
        <p:sp>
          <p:nvSpPr>
            <p:cNvPr id="41993" name="Text Box 11"/>
            <p:cNvSpPr txBox="1">
              <a:spLocks noChangeArrowheads="1"/>
            </p:cNvSpPr>
            <p:nvPr/>
          </p:nvSpPr>
          <p:spPr bwMode="auto">
            <a:xfrm>
              <a:off x="295" y="1449"/>
              <a:ext cx="72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3200" b="1">
                  <a:latin typeface="Times New Roman" panose="02020603050405020304" pitchFamily="18" charset="0"/>
                </a:rPr>
                <a:t>CPU</a:t>
              </a:r>
            </a:p>
          </p:txBody>
        </p:sp>
        <p:sp>
          <p:nvSpPr>
            <p:cNvPr id="41994" name="Text Box 12"/>
            <p:cNvSpPr txBox="1">
              <a:spLocks noChangeArrowheads="1"/>
            </p:cNvSpPr>
            <p:nvPr/>
          </p:nvSpPr>
          <p:spPr bwMode="auto">
            <a:xfrm>
              <a:off x="204" y="2704"/>
              <a:ext cx="89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latin typeface="Times New Roman" panose="02020603050405020304" pitchFamily="18" charset="0"/>
                </a:rPr>
                <a:t>输入设备</a:t>
              </a:r>
            </a:p>
          </p:txBody>
        </p:sp>
        <p:sp>
          <p:nvSpPr>
            <p:cNvPr id="41995" name="Text Box 13"/>
            <p:cNvSpPr txBox="1">
              <a:spLocks noChangeArrowheads="1"/>
            </p:cNvSpPr>
            <p:nvPr/>
          </p:nvSpPr>
          <p:spPr bwMode="auto">
            <a:xfrm>
              <a:off x="204" y="2160"/>
              <a:ext cx="89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latin typeface="Times New Roman" panose="02020603050405020304" pitchFamily="18" charset="0"/>
                </a:rPr>
                <a:t>输出设备</a:t>
              </a:r>
            </a:p>
          </p:txBody>
        </p:sp>
      </p:grpSp>
      <p:grpSp>
        <p:nvGrpSpPr>
          <p:cNvPr id="4" name="Group 14"/>
          <p:cNvGrpSpPr/>
          <p:nvPr/>
        </p:nvGrpSpPr>
        <p:grpSpPr bwMode="auto">
          <a:xfrm>
            <a:off x="4284663" y="3700463"/>
            <a:ext cx="1658937" cy="2592387"/>
            <a:chOff x="2693" y="2704"/>
            <a:chExt cx="1045" cy="1633"/>
          </a:xfrm>
        </p:grpSpPr>
        <p:sp>
          <p:nvSpPr>
            <p:cNvPr id="41997" name="Text Box 15"/>
            <p:cNvSpPr txBox="1">
              <a:spLocks noChangeArrowheads="1"/>
            </p:cNvSpPr>
            <p:nvPr/>
          </p:nvSpPr>
          <p:spPr bwMode="auto">
            <a:xfrm>
              <a:off x="2744" y="4110"/>
              <a:ext cx="59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b="1">
                  <a:latin typeface="Times New Roman" panose="02020603050405020304" pitchFamily="18" charset="0"/>
                </a:rPr>
                <a:t>B</a:t>
              </a:r>
              <a:r>
                <a:rPr lang="zh-CN" altLang="en-US" sz="2000" b="1">
                  <a:latin typeface="Times New Roman" panose="02020603050405020304" pitchFamily="18" charset="0"/>
                </a:rPr>
                <a:t>输入</a:t>
              </a:r>
            </a:p>
          </p:txBody>
        </p:sp>
        <p:sp>
          <p:nvSpPr>
            <p:cNvPr id="41998" name="Line 16"/>
            <p:cNvSpPr>
              <a:spLocks noChangeShapeType="1"/>
            </p:cNvSpPr>
            <p:nvPr/>
          </p:nvSpPr>
          <p:spPr bwMode="auto">
            <a:xfrm>
              <a:off x="2714" y="4110"/>
              <a:ext cx="635"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999" name="Text Box 17"/>
            <p:cNvSpPr txBox="1">
              <a:spLocks noChangeArrowheads="1"/>
            </p:cNvSpPr>
            <p:nvPr/>
          </p:nvSpPr>
          <p:spPr bwMode="auto">
            <a:xfrm>
              <a:off x="3107" y="2704"/>
              <a:ext cx="6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b="1">
                  <a:latin typeface="Times New Roman" panose="02020603050405020304" pitchFamily="18" charset="0"/>
                </a:rPr>
                <a:t>A</a:t>
              </a:r>
            </a:p>
          </p:txBody>
        </p:sp>
        <p:sp>
          <p:nvSpPr>
            <p:cNvPr id="42000" name="Line 18"/>
            <p:cNvSpPr>
              <a:spLocks noChangeShapeType="1"/>
            </p:cNvSpPr>
            <p:nvPr/>
          </p:nvSpPr>
          <p:spPr bwMode="auto">
            <a:xfrm>
              <a:off x="2693" y="2976"/>
              <a:ext cx="63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1" name="Line 19"/>
            <p:cNvSpPr>
              <a:spLocks noChangeShapeType="1"/>
            </p:cNvSpPr>
            <p:nvPr/>
          </p:nvSpPr>
          <p:spPr bwMode="auto">
            <a:xfrm>
              <a:off x="2699" y="2976"/>
              <a:ext cx="0" cy="1148"/>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20"/>
          <p:cNvGrpSpPr/>
          <p:nvPr/>
        </p:nvGrpSpPr>
        <p:grpSpPr bwMode="auto">
          <a:xfrm>
            <a:off x="1250950" y="3197225"/>
            <a:ext cx="2592388" cy="936625"/>
            <a:chOff x="793" y="1071"/>
            <a:chExt cx="1633" cy="590"/>
          </a:xfrm>
        </p:grpSpPr>
        <p:sp>
          <p:nvSpPr>
            <p:cNvPr id="42003" name="Text Box 21"/>
            <p:cNvSpPr txBox="1">
              <a:spLocks noChangeArrowheads="1"/>
            </p:cNvSpPr>
            <p:nvPr/>
          </p:nvSpPr>
          <p:spPr bwMode="auto">
            <a:xfrm>
              <a:off x="793" y="1071"/>
              <a:ext cx="1633"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ea typeface="楷体_GB2312" panose="02010609030101010101" charset="-122"/>
                  <a:cs typeface="楷体_GB2312" panose="02010609030101010101" charset="-122"/>
                </a:rPr>
                <a:t>输入请求</a:t>
              </a:r>
            </a:p>
          </p:txBody>
        </p:sp>
        <p:sp>
          <p:nvSpPr>
            <p:cNvPr id="42004" name="Line 22"/>
            <p:cNvSpPr>
              <a:spLocks noChangeShapeType="1"/>
            </p:cNvSpPr>
            <p:nvPr/>
          </p:nvSpPr>
          <p:spPr bwMode="auto">
            <a:xfrm flipH="1">
              <a:off x="1545" y="1344"/>
              <a:ext cx="91" cy="317"/>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9943" name="Line 23"/>
          <p:cNvSpPr>
            <a:spLocks noChangeShapeType="1"/>
          </p:cNvSpPr>
          <p:nvPr/>
        </p:nvSpPr>
        <p:spPr bwMode="auto">
          <a:xfrm>
            <a:off x="2411413" y="4132263"/>
            <a:ext cx="144462"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 name="Group 24"/>
          <p:cNvGrpSpPr/>
          <p:nvPr/>
        </p:nvGrpSpPr>
        <p:grpSpPr bwMode="auto">
          <a:xfrm>
            <a:off x="2682875" y="3163888"/>
            <a:ext cx="2592388" cy="936625"/>
            <a:chOff x="793" y="1071"/>
            <a:chExt cx="1633" cy="590"/>
          </a:xfrm>
        </p:grpSpPr>
        <p:sp>
          <p:nvSpPr>
            <p:cNvPr id="42007" name="Text Box 25"/>
            <p:cNvSpPr txBox="1">
              <a:spLocks noChangeArrowheads="1"/>
            </p:cNvSpPr>
            <p:nvPr/>
          </p:nvSpPr>
          <p:spPr bwMode="auto">
            <a:xfrm>
              <a:off x="793" y="1071"/>
              <a:ext cx="1633"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solidFill>
                    <a:srgbClr val="CC3300"/>
                  </a:solidFill>
                  <a:ea typeface="楷体_GB2312" panose="02010609030101010101" charset="-122"/>
                  <a:cs typeface="楷体_GB2312" panose="02010609030101010101" charset="-122"/>
                </a:rPr>
                <a:t>输入请求</a:t>
              </a:r>
            </a:p>
          </p:txBody>
        </p:sp>
        <p:sp>
          <p:nvSpPr>
            <p:cNvPr id="42008" name="Line 26"/>
            <p:cNvSpPr>
              <a:spLocks noChangeShapeType="1"/>
            </p:cNvSpPr>
            <p:nvPr/>
          </p:nvSpPr>
          <p:spPr bwMode="auto">
            <a:xfrm flipH="1">
              <a:off x="1545" y="1344"/>
              <a:ext cx="91" cy="317"/>
            </a:xfrm>
            <a:prstGeom prst="line">
              <a:avLst/>
            </a:prstGeom>
            <a:noFill/>
            <a:ln w="9525">
              <a:solidFill>
                <a:srgbClr val="CC33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27"/>
          <p:cNvGrpSpPr/>
          <p:nvPr/>
        </p:nvGrpSpPr>
        <p:grpSpPr bwMode="auto">
          <a:xfrm>
            <a:off x="1619250" y="3725863"/>
            <a:ext cx="1001713" cy="495300"/>
            <a:chOff x="1020" y="1444"/>
            <a:chExt cx="631" cy="312"/>
          </a:xfrm>
        </p:grpSpPr>
        <p:sp>
          <p:nvSpPr>
            <p:cNvPr id="42010" name="Text Box 28"/>
            <p:cNvSpPr txBox="1">
              <a:spLocks noChangeArrowheads="1"/>
            </p:cNvSpPr>
            <p:nvPr/>
          </p:nvSpPr>
          <p:spPr bwMode="auto">
            <a:xfrm>
              <a:off x="1020" y="1444"/>
              <a:ext cx="63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algn="just"/>
              <a:r>
                <a:rPr lang="zh-CN" altLang="en-US" sz="2000" b="1">
                  <a:latin typeface="Times New Roman" panose="02020603050405020304" pitchFamily="18" charset="0"/>
                </a:rPr>
                <a:t>作业</a:t>
              </a:r>
              <a:r>
                <a:rPr lang="en-US" altLang="zh-CN" sz="2000" b="1">
                  <a:latin typeface="Times New Roman" panose="02020603050405020304" pitchFamily="18" charset="0"/>
                </a:rPr>
                <a:t>A</a:t>
              </a:r>
            </a:p>
          </p:txBody>
        </p:sp>
        <p:sp>
          <p:nvSpPr>
            <p:cNvPr id="42011" name="Line 29"/>
            <p:cNvSpPr>
              <a:spLocks noChangeShapeType="1"/>
            </p:cNvSpPr>
            <p:nvPr/>
          </p:nvSpPr>
          <p:spPr bwMode="auto">
            <a:xfrm>
              <a:off x="1020" y="1701"/>
              <a:ext cx="52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30"/>
          <p:cNvGrpSpPr/>
          <p:nvPr/>
        </p:nvGrpSpPr>
        <p:grpSpPr bwMode="auto">
          <a:xfrm>
            <a:off x="4883150" y="3181350"/>
            <a:ext cx="2592388" cy="936625"/>
            <a:chOff x="793" y="1071"/>
            <a:chExt cx="1633" cy="590"/>
          </a:xfrm>
        </p:grpSpPr>
        <p:sp>
          <p:nvSpPr>
            <p:cNvPr id="42013" name="Text Box 31"/>
            <p:cNvSpPr txBox="1">
              <a:spLocks noChangeArrowheads="1"/>
            </p:cNvSpPr>
            <p:nvPr/>
          </p:nvSpPr>
          <p:spPr bwMode="auto">
            <a:xfrm>
              <a:off x="793" y="1071"/>
              <a:ext cx="1633"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ea typeface="楷体_GB2312" panose="02010609030101010101" charset="-122"/>
                  <a:cs typeface="楷体_GB2312" panose="02010609030101010101" charset="-122"/>
                </a:rPr>
                <a:t>输出请求</a:t>
              </a:r>
            </a:p>
          </p:txBody>
        </p:sp>
        <p:sp>
          <p:nvSpPr>
            <p:cNvPr id="42014" name="Line 32"/>
            <p:cNvSpPr>
              <a:spLocks noChangeShapeType="1"/>
            </p:cNvSpPr>
            <p:nvPr/>
          </p:nvSpPr>
          <p:spPr bwMode="auto">
            <a:xfrm flipH="1">
              <a:off x="1545" y="1344"/>
              <a:ext cx="91" cy="317"/>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09953" name="Rectangle 33"/>
          <p:cNvSpPr>
            <a:spLocks noChangeArrowheads="1"/>
          </p:cNvSpPr>
          <p:nvPr/>
        </p:nvSpPr>
        <p:spPr bwMode="auto">
          <a:xfrm>
            <a:off x="395288" y="836613"/>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20000"/>
              </a:spcBef>
              <a:buFont typeface="Wingdings" panose="05000000000000000000" pitchFamily="2" charset="2"/>
              <a:buChar char="Ø"/>
            </a:pPr>
            <a:r>
              <a:rPr lang="zh-CN" altLang="en-US" sz="2600">
                <a:latin typeface="黑体" panose="02010609060101010101" pitchFamily="49" charset="-122"/>
                <a:ea typeface="黑体" panose="02010609060101010101" pitchFamily="49" charset="-122"/>
              </a:rPr>
              <a:t>有</a:t>
            </a:r>
            <a:r>
              <a:rPr lang="en-US" altLang="zh-CN" sz="2600">
                <a:latin typeface="黑体" panose="02010609060101010101" pitchFamily="49" charset="-122"/>
                <a:ea typeface="黑体" panose="02010609060101010101" pitchFamily="49" charset="-122"/>
              </a:rPr>
              <a:t>A</a:t>
            </a:r>
            <a:r>
              <a:rPr lang="zh-CN" altLang="en-US" sz="2600">
                <a:latin typeface="黑体" panose="02010609060101010101" pitchFamily="49" charset="-122"/>
                <a:ea typeface="黑体" panose="02010609060101010101" pitchFamily="49" charset="-122"/>
              </a:rPr>
              <a:t>、</a:t>
            </a:r>
            <a:r>
              <a:rPr lang="en-US" altLang="zh-CN" sz="2600">
                <a:latin typeface="黑体" panose="02010609060101010101" pitchFamily="49" charset="-122"/>
                <a:ea typeface="黑体" panose="02010609060101010101" pitchFamily="49" charset="-122"/>
              </a:rPr>
              <a:t>B</a:t>
            </a:r>
            <a:r>
              <a:rPr lang="zh-CN" altLang="en-US" sz="2600">
                <a:latin typeface="黑体" panose="02010609060101010101" pitchFamily="49" charset="-122"/>
                <a:ea typeface="黑体" panose="02010609060101010101" pitchFamily="49" charset="-122"/>
              </a:rPr>
              <a:t>两道作业</a:t>
            </a:r>
          </a:p>
          <a:p>
            <a:pPr>
              <a:spcBef>
                <a:spcPct val="20000"/>
              </a:spcBef>
            </a:pPr>
            <a:endParaRPr lang="zh-CN" altLang="en-US" sz="2600"/>
          </a:p>
        </p:txBody>
      </p:sp>
      <p:grpSp>
        <p:nvGrpSpPr>
          <p:cNvPr id="9" name="Group 34"/>
          <p:cNvGrpSpPr/>
          <p:nvPr/>
        </p:nvGrpSpPr>
        <p:grpSpPr bwMode="auto">
          <a:xfrm>
            <a:off x="755650" y="1268413"/>
            <a:ext cx="6945313" cy="655637"/>
            <a:chOff x="476" y="955"/>
            <a:chExt cx="4375" cy="413"/>
          </a:xfrm>
        </p:grpSpPr>
        <p:sp>
          <p:nvSpPr>
            <p:cNvPr id="42017" name="Text Box 35"/>
            <p:cNvSpPr txBox="1">
              <a:spLocks noChangeArrowheads="1"/>
            </p:cNvSpPr>
            <p:nvPr/>
          </p:nvSpPr>
          <p:spPr bwMode="auto">
            <a:xfrm>
              <a:off x="476" y="1056"/>
              <a:ext cx="63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latin typeface="Times New Roman" panose="02020603050405020304" pitchFamily="18" charset="0"/>
                </a:rPr>
                <a:t>作业</a:t>
              </a:r>
              <a:r>
                <a:rPr lang="en-US" altLang="zh-CN" sz="2000" b="1">
                  <a:latin typeface="Times New Roman" panose="02020603050405020304" pitchFamily="18" charset="0"/>
                </a:rPr>
                <a:t>A</a:t>
              </a:r>
            </a:p>
          </p:txBody>
        </p:sp>
        <p:grpSp>
          <p:nvGrpSpPr>
            <p:cNvPr id="42018" name="Group 36"/>
            <p:cNvGrpSpPr/>
            <p:nvPr/>
          </p:nvGrpSpPr>
          <p:grpSpPr bwMode="auto">
            <a:xfrm>
              <a:off x="1202" y="955"/>
              <a:ext cx="3649" cy="334"/>
              <a:chOff x="1202" y="955"/>
              <a:chExt cx="3649" cy="334"/>
            </a:xfrm>
          </p:grpSpPr>
          <p:grpSp>
            <p:nvGrpSpPr>
              <p:cNvPr id="42019" name="Group 37"/>
              <p:cNvGrpSpPr/>
              <p:nvPr/>
            </p:nvGrpSpPr>
            <p:grpSpPr bwMode="auto">
              <a:xfrm>
                <a:off x="1247" y="955"/>
                <a:ext cx="3402" cy="334"/>
                <a:chOff x="1247" y="955"/>
                <a:chExt cx="3402" cy="334"/>
              </a:xfrm>
            </p:grpSpPr>
            <p:sp>
              <p:nvSpPr>
                <p:cNvPr id="42020" name="Text Box 38"/>
                <p:cNvSpPr txBox="1">
                  <a:spLocks noChangeArrowheads="1"/>
                </p:cNvSpPr>
                <p:nvPr/>
              </p:nvSpPr>
              <p:spPr bwMode="auto">
                <a:xfrm>
                  <a:off x="2011" y="970"/>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latin typeface="Times New Roman" panose="02020603050405020304" pitchFamily="18" charset="0"/>
                    </a:rPr>
                    <a:t>  输入</a:t>
                  </a:r>
                </a:p>
              </p:txBody>
            </p:sp>
            <p:sp>
              <p:nvSpPr>
                <p:cNvPr id="42021" name="Text Box 39"/>
                <p:cNvSpPr txBox="1">
                  <a:spLocks noChangeArrowheads="1"/>
                </p:cNvSpPr>
                <p:nvPr/>
              </p:nvSpPr>
              <p:spPr bwMode="auto">
                <a:xfrm>
                  <a:off x="1247" y="960"/>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latin typeface="Times New Roman" panose="02020603050405020304" pitchFamily="18" charset="0"/>
                    </a:rPr>
                    <a:t>计算</a:t>
                  </a:r>
                </a:p>
              </p:txBody>
            </p:sp>
            <p:sp>
              <p:nvSpPr>
                <p:cNvPr id="42022" name="Text Box 40"/>
                <p:cNvSpPr txBox="1">
                  <a:spLocks noChangeArrowheads="1"/>
                </p:cNvSpPr>
                <p:nvPr/>
              </p:nvSpPr>
              <p:spPr bwMode="auto">
                <a:xfrm>
                  <a:off x="3040" y="955"/>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latin typeface="Times New Roman" panose="02020603050405020304" pitchFamily="18" charset="0"/>
                    </a:rPr>
                    <a:t>计算</a:t>
                  </a:r>
                </a:p>
              </p:txBody>
            </p:sp>
            <p:sp>
              <p:nvSpPr>
                <p:cNvPr id="42023" name="Text Box 41"/>
                <p:cNvSpPr txBox="1">
                  <a:spLocks noChangeArrowheads="1"/>
                </p:cNvSpPr>
                <p:nvPr/>
              </p:nvSpPr>
              <p:spPr bwMode="auto">
                <a:xfrm>
                  <a:off x="4014" y="961"/>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latin typeface="Times New Roman" panose="02020603050405020304" pitchFamily="18" charset="0"/>
                    </a:rPr>
                    <a:t>  输出</a:t>
                  </a:r>
                </a:p>
              </p:txBody>
            </p:sp>
          </p:grpSp>
          <p:grpSp>
            <p:nvGrpSpPr>
              <p:cNvPr id="42024" name="Group 42"/>
              <p:cNvGrpSpPr/>
              <p:nvPr/>
            </p:nvGrpSpPr>
            <p:grpSpPr bwMode="auto">
              <a:xfrm>
                <a:off x="1202" y="1117"/>
                <a:ext cx="3649" cy="163"/>
                <a:chOff x="1202" y="1117"/>
                <a:chExt cx="3649" cy="163"/>
              </a:xfrm>
            </p:grpSpPr>
            <p:sp>
              <p:nvSpPr>
                <p:cNvPr id="42025" name="Line 43"/>
                <p:cNvSpPr>
                  <a:spLocks noChangeShapeType="1"/>
                </p:cNvSpPr>
                <p:nvPr/>
              </p:nvSpPr>
              <p:spPr bwMode="auto">
                <a:xfrm>
                  <a:off x="1202" y="1207"/>
                  <a:ext cx="52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26" name="Line 44"/>
                <p:cNvSpPr>
                  <a:spLocks noChangeShapeType="1"/>
                </p:cNvSpPr>
                <p:nvPr/>
              </p:nvSpPr>
              <p:spPr bwMode="auto">
                <a:xfrm flipH="1">
                  <a:off x="1202" y="1121"/>
                  <a:ext cx="5" cy="159"/>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27" name="Line 45"/>
                <p:cNvSpPr>
                  <a:spLocks noChangeShapeType="1"/>
                </p:cNvSpPr>
                <p:nvPr/>
              </p:nvSpPr>
              <p:spPr bwMode="auto">
                <a:xfrm flipH="1">
                  <a:off x="1731" y="1121"/>
                  <a:ext cx="5" cy="159"/>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28" name="Line 46"/>
                <p:cNvSpPr>
                  <a:spLocks noChangeShapeType="1"/>
                </p:cNvSpPr>
                <p:nvPr/>
              </p:nvSpPr>
              <p:spPr bwMode="auto">
                <a:xfrm>
                  <a:off x="1741" y="1207"/>
                  <a:ext cx="1043"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29" name="Line 47"/>
                <p:cNvSpPr>
                  <a:spLocks noChangeShapeType="1"/>
                </p:cNvSpPr>
                <p:nvPr/>
              </p:nvSpPr>
              <p:spPr bwMode="auto">
                <a:xfrm flipH="1">
                  <a:off x="2789" y="1121"/>
                  <a:ext cx="5" cy="159"/>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30" name="Line 48"/>
                <p:cNvSpPr>
                  <a:spLocks noChangeShapeType="1"/>
                </p:cNvSpPr>
                <p:nvPr/>
              </p:nvSpPr>
              <p:spPr bwMode="auto">
                <a:xfrm>
                  <a:off x="2800" y="1207"/>
                  <a:ext cx="103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31" name="Line 49"/>
                <p:cNvSpPr>
                  <a:spLocks noChangeShapeType="1"/>
                </p:cNvSpPr>
                <p:nvPr/>
              </p:nvSpPr>
              <p:spPr bwMode="auto">
                <a:xfrm flipH="1">
                  <a:off x="3838" y="1121"/>
                  <a:ext cx="5" cy="159"/>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32" name="Line 50"/>
                <p:cNvSpPr>
                  <a:spLocks noChangeShapeType="1"/>
                </p:cNvSpPr>
                <p:nvPr/>
              </p:nvSpPr>
              <p:spPr bwMode="auto">
                <a:xfrm>
                  <a:off x="3848" y="1207"/>
                  <a:ext cx="998"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33" name="Line 51"/>
                <p:cNvSpPr>
                  <a:spLocks noChangeShapeType="1"/>
                </p:cNvSpPr>
                <p:nvPr/>
              </p:nvSpPr>
              <p:spPr bwMode="auto">
                <a:xfrm flipH="1">
                  <a:off x="4846" y="1117"/>
                  <a:ext cx="5" cy="159"/>
                </a:xfrm>
                <a:prstGeom prst="line">
                  <a:avLst/>
                </a:prstGeom>
                <a:noFill/>
                <a:ln w="63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13" name="Group 52"/>
          <p:cNvGrpSpPr/>
          <p:nvPr/>
        </p:nvGrpSpPr>
        <p:grpSpPr bwMode="auto">
          <a:xfrm>
            <a:off x="755650" y="1905000"/>
            <a:ext cx="5400675" cy="700088"/>
            <a:chOff x="476" y="1356"/>
            <a:chExt cx="3402" cy="441"/>
          </a:xfrm>
        </p:grpSpPr>
        <p:sp>
          <p:nvSpPr>
            <p:cNvPr id="42035" name="Text Box 53"/>
            <p:cNvSpPr txBox="1">
              <a:spLocks noChangeArrowheads="1"/>
            </p:cNvSpPr>
            <p:nvPr/>
          </p:nvSpPr>
          <p:spPr bwMode="auto">
            <a:xfrm>
              <a:off x="476" y="1486"/>
              <a:ext cx="65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solidFill>
                    <a:schemeClr val="accent1"/>
                  </a:solidFill>
                  <a:latin typeface="Times New Roman" panose="02020603050405020304" pitchFamily="18" charset="0"/>
                </a:rPr>
                <a:t>作业</a:t>
              </a:r>
              <a:r>
                <a:rPr lang="en-US" altLang="zh-CN" sz="2000" b="1">
                  <a:solidFill>
                    <a:schemeClr val="accent1"/>
                  </a:solidFill>
                  <a:latin typeface="Times New Roman" panose="02020603050405020304" pitchFamily="18" charset="0"/>
                </a:rPr>
                <a:t>B</a:t>
              </a:r>
            </a:p>
          </p:txBody>
        </p:sp>
        <p:grpSp>
          <p:nvGrpSpPr>
            <p:cNvPr id="42036" name="Group 54"/>
            <p:cNvGrpSpPr/>
            <p:nvPr/>
          </p:nvGrpSpPr>
          <p:grpSpPr bwMode="auto">
            <a:xfrm>
              <a:off x="1338" y="1356"/>
              <a:ext cx="2540" cy="342"/>
              <a:chOff x="1338" y="1356"/>
              <a:chExt cx="2540" cy="342"/>
            </a:xfrm>
          </p:grpSpPr>
          <p:sp>
            <p:nvSpPr>
              <p:cNvPr id="42037" name="Text Box 55"/>
              <p:cNvSpPr txBox="1">
                <a:spLocks noChangeArrowheads="1"/>
              </p:cNvSpPr>
              <p:nvPr/>
            </p:nvSpPr>
            <p:spPr bwMode="auto">
              <a:xfrm>
                <a:off x="1338" y="1379"/>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solidFill>
                      <a:srgbClr val="CC3300"/>
                    </a:solidFill>
                    <a:latin typeface="Times New Roman" panose="02020603050405020304" pitchFamily="18" charset="0"/>
                  </a:rPr>
                  <a:t>计算</a:t>
                </a:r>
              </a:p>
            </p:txBody>
          </p:sp>
          <p:sp>
            <p:nvSpPr>
              <p:cNvPr id="42038" name="Text Box 56"/>
              <p:cNvSpPr txBox="1">
                <a:spLocks noChangeArrowheads="1"/>
              </p:cNvSpPr>
              <p:nvPr/>
            </p:nvSpPr>
            <p:spPr bwMode="auto">
              <a:xfrm>
                <a:off x="2139" y="1369"/>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solidFill>
                      <a:srgbClr val="CC3300"/>
                    </a:solidFill>
                    <a:latin typeface="Times New Roman" panose="02020603050405020304" pitchFamily="18" charset="0"/>
                  </a:rPr>
                  <a:t>输入</a:t>
                </a:r>
              </a:p>
            </p:txBody>
          </p:sp>
          <p:sp>
            <p:nvSpPr>
              <p:cNvPr id="42039" name="Text Box 57"/>
              <p:cNvSpPr txBox="1">
                <a:spLocks noChangeArrowheads="1"/>
              </p:cNvSpPr>
              <p:nvPr/>
            </p:nvSpPr>
            <p:spPr bwMode="auto">
              <a:xfrm>
                <a:off x="2744" y="1369"/>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pPr algn="just"/>
                <a:r>
                  <a:rPr lang="zh-CN" altLang="en-US" sz="2000" b="1">
                    <a:solidFill>
                      <a:srgbClr val="CC3300"/>
                    </a:solidFill>
                    <a:latin typeface="Times New Roman" panose="02020603050405020304" pitchFamily="18" charset="0"/>
                  </a:rPr>
                  <a:t>计算</a:t>
                </a:r>
              </a:p>
            </p:txBody>
          </p:sp>
          <p:sp>
            <p:nvSpPr>
              <p:cNvPr id="42040" name="Text Box 58"/>
              <p:cNvSpPr txBox="1">
                <a:spLocks noChangeArrowheads="1"/>
              </p:cNvSpPr>
              <p:nvPr/>
            </p:nvSpPr>
            <p:spPr bwMode="auto">
              <a:xfrm>
                <a:off x="3243" y="1356"/>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solidFill>
                      <a:srgbClr val="CC3300"/>
                    </a:solidFill>
                    <a:latin typeface="Times New Roman" panose="02020603050405020304" pitchFamily="18" charset="0"/>
                  </a:rPr>
                  <a:t>输出</a:t>
                </a:r>
              </a:p>
            </p:txBody>
          </p:sp>
        </p:grpSp>
        <p:grpSp>
          <p:nvGrpSpPr>
            <p:cNvPr id="42041" name="Group 59"/>
            <p:cNvGrpSpPr/>
            <p:nvPr/>
          </p:nvGrpSpPr>
          <p:grpSpPr bwMode="auto">
            <a:xfrm>
              <a:off x="1202" y="1534"/>
              <a:ext cx="2439" cy="159"/>
              <a:chOff x="1202" y="1534"/>
              <a:chExt cx="2439" cy="159"/>
            </a:xfrm>
          </p:grpSpPr>
          <p:sp>
            <p:nvSpPr>
              <p:cNvPr id="42042" name="Line 60"/>
              <p:cNvSpPr>
                <a:spLocks noChangeShapeType="1"/>
              </p:cNvSpPr>
              <p:nvPr/>
            </p:nvSpPr>
            <p:spPr bwMode="auto">
              <a:xfrm>
                <a:off x="1202" y="1616"/>
                <a:ext cx="839"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43" name="Line 61"/>
              <p:cNvSpPr>
                <a:spLocks noChangeShapeType="1"/>
              </p:cNvSpPr>
              <p:nvPr/>
            </p:nvSpPr>
            <p:spPr bwMode="auto">
              <a:xfrm>
                <a:off x="2044" y="1534"/>
                <a:ext cx="0" cy="159"/>
              </a:xfrm>
              <a:prstGeom prst="line">
                <a:avLst/>
              </a:prstGeom>
              <a:noFill/>
              <a:ln w="63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2044" name="Line 62"/>
              <p:cNvSpPr>
                <a:spLocks noChangeShapeType="1"/>
              </p:cNvSpPr>
              <p:nvPr/>
            </p:nvSpPr>
            <p:spPr bwMode="auto">
              <a:xfrm>
                <a:off x="1202" y="1534"/>
                <a:ext cx="0" cy="159"/>
              </a:xfrm>
              <a:prstGeom prst="line">
                <a:avLst/>
              </a:prstGeom>
              <a:noFill/>
              <a:ln w="63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2045" name="Line 63"/>
              <p:cNvSpPr>
                <a:spLocks noChangeShapeType="1"/>
              </p:cNvSpPr>
              <p:nvPr/>
            </p:nvSpPr>
            <p:spPr bwMode="auto">
              <a:xfrm>
                <a:off x="2049" y="1616"/>
                <a:ext cx="650" cy="0"/>
              </a:xfrm>
              <a:prstGeom prst="line">
                <a:avLst/>
              </a:prstGeom>
              <a:noFill/>
              <a:ln w="158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46" name="Line 64"/>
              <p:cNvSpPr>
                <a:spLocks noChangeShapeType="1"/>
              </p:cNvSpPr>
              <p:nvPr/>
            </p:nvSpPr>
            <p:spPr bwMode="auto">
              <a:xfrm>
                <a:off x="2699" y="1534"/>
                <a:ext cx="0" cy="159"/>
              </a:xfrm>
              <a:prstGeom prst="line">
                <a:avLst/>
              </a:prstGeom>
              <a:noFill/>
              <a:ln w="63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2047" name="Line 65"/>
              <p:cNvSpPr>
                <a:spLocks noChangeShapeType="1"/>
              </p:cNvSpPr>
              <p:nvPr/>
            </p:nvSpPr>
            <p:spPr bwMode="auto">
              <a:xfrm>
                <a:off x="2709" y="1616"/>
                <a:ext cx="541"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48" name="Line 66"/>
              <p:cNvSpPr>
                <a:spLocks noChangeShapeType="1"/>
              </p:cNvSpPr>
              <p:nvPr/>
            </p:nvSpPr>
            <p:spPr bwMode="auto">
              <a:xfrm>
                <a:off x="3243" y="1534"/>
                <a:ext cx="0" cy="159"/>
              </a:xfrm>
              <a:prstGeom prst="line">
                <a:avLst/>
              </a:prstGeom>
              <a:noFill/>
              <a:ln w="63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2049" name="Line 67"/>
              <p:cNvSpPr>
                <a:spLocks noChangeShapeType="1"/>
              </p:cNvSpPr>
              <p:nvPr/>
            </p:nvSpPr>
            <p:spPr bwMode="auto">
              <a:xfrm>
                <a:off x="3243" y="1616"/>
                <a:ext cx="394" cy="0"/>
              </a:xfrm>
              <a:prstGeom prst="line">
                <a:avLst/>
              </a:prstGeom>
              <a:noFill/>
              <a:ln w="158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50" name="Line 68"/>
              <p:cNvSpPr>
                <a:spLocks noChangeShapeType="1"/>
              </p:cNvSpPr>
              <p:nvPr/>
            </p:nvSpPr>
            <p:spPr bwMode="auto">
              <a:xfrm>
                <a:off x="3641" y="1534"/>
                <a:ext cx="0" cy="159"/>
              </a:xfrm>
              <a:prstGeom prst="line">
                <a:avLst/>
              </a:prstGeom>
              <a:noFill/>
              <a:ln w="63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6" name="Group 69"/>
          <p:cNvGrpSpPr/>
          <p:nvPr/>
        </p:nvGrpSpPr>
        <p:grpSpPr bwMode="auto">
          <a:xfrm>
            <a:off x="3609975" y="4133850"/>
            <a:ext cx="458788" cy="1808163"/>
            <a:chOff x="2280" y="2599"/>
            <a:chExt cx="289" cy="1139"/>
          </a:xfrm>
        </p:grpSpPr>
        <p:sp>
          <p:nvSpPr>
            <p:cNvPr id="42052" name="Line 70"/>
            <p:cNvSpPr>
              <a:spLocks noChangeShapeType="1"/>
            </p:cNvSpPr>
            <p:nvPr/>
          </p:nvSpPr>
          <p:spPr bwMode="auto">
            <a:xfrm>
              <a:off x="2426" y="3733"/>
              <a:ext cx="9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53" name="Line 71"/>
            <p:cNvSpPr>
              <a:spLocks noChangeShapeType="1"/>
            </p:cNvSpPr>
            <p:nvPr/>
          </p:nvSpPr>
          <p:spPr bwMode="auto">
            <a:xfrm>
              <a:off x="2506" y="2604"/>
              <a:ext cx="0" cy="1134"/>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2054" name="Text Box 72"/>
            <p:cNvSpPr txBox="1">
              <a:spLocks noChangeArrowheads="1"/>
            </p:cNvSpPr>
            <p:nvPr/>
          </p:nvSpPr>
          <p:spPr bwMode="auto">
            <a:xfrm>
              <a:off x="2280" y="2786"/>
              <a:ext cx="289" cy="680"/>
            </a:xfrm>
            <a:prstGeom prst="rect">
              <a:avLst/>
            </a:prstGeom>
            <a:noFill/>
            <a:ln>
              <a:noFill/>
            </a:ln>
            <a:effectLst>
              <a:outerShdw dist="17961" dir="2700000" algn="ctr" rotWithShape="0">
                <a:srgbClr val="993A3A">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spcBef>
                  <a:spcPct val="50000"/>
                </a:spcBef>
                <a:buClr>
                  <a:schemeClr val="tx1"/>
                </a:buClr>
              </a:pPr>
              <a:r>
                <a:rPr lang="zh-CN" altLang="en-US" sz="1800" b="1">
                  <a:solidFill>
                    <a:srgbClr val="CC3300"/>
                  </a:solidFill>
                </a:rPr>
                <a:t>等待设备</a:t>
              </a:r>
            </a:p>
          </p:txBody>
        </p:sp>
        <p:sp>
          <p:nvSpPr>
            <p:cNvPr id="42055" name="Line 73"/>
            <p:cNvSpPr>
              <a:spLocks noChangeShapeType="1"/>
            </p:cNvSpPr>
            <p:nvPr/>
          </p:nvSpPr>
          <p:spPr bwMode="auto">
            <a:xfrm>
              <a:off x="2436" y="2599"/>
              <a:ext cx="68"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 name="Group 74"/>
          <p:cNvGrpSpPr/>
          <p:nvPr/>
        </p:nvGrpSpPr>
        <p:grpSpPr bwMode="auto">
          <a:xfrm>
            <a:off x="3978275" y="4092575"/>
            <a:ext cx="306388" cy="1873250"/>
            <a:chOff x="2506" y="2578"/>
            <a:chExt cx="193" cy="1180"/>
          </a:xfrm>
        </p:grpSpPr>
        <p:grpSp>
          <p:nvGrpSpPr>
            <p:cNvPr id="42057" name="Group 75"/>
            <p:cNvGrpSpPr/>
            <p:nvPr/>
          </p:nvGrpSpPr>
          <p:grpSpPr bwMode="auto">
            <a:xfrm>
              <a:off x="2608" y="2578"/>
              <a:ext cx="91" cy="1180"/>
              <a:chOff x="2608" y="1681"/>
              <a:chExt cx="91" cy="1180"/>
            </a:xfrm>
          </p:grpSpPr>
          <p:sp>
            <p:nvSpPr>
              <p:cNvPr id="42058" name="Line 76"/>
              <p:cNvSpPr>
                <a:spLocks noChangeShapeType="1"/>
              </p:cNvSpPr>
              <p:nvPr/>
            </p:nvSpPr>
            <p:spPr bwMode="auto">
              <a:xfrm>
                <a:off x="2608" y="1706"/>
                <a:ext cx="91"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59" name="Line 77"/>
              <p:cNvSpPr>
                <a:spLocks noChangeShapeType="1"/>
              </p:cNvSpPr>
              <p:nvPr/>
            </p:nvSpPr>
            <p:spPr bwMode="auto">
              <a:xfrm>
                <a:off x="2608" y="1681"/>
                <a:ext cx="0" cy="1180"/>
              </a:xfrm>
              <a:prstGeom prst="line">
                <a:avLst/>
              </a:prstGeom>
              <a:noFill/>
              <a:ln w="381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sp>
          <p:nvSpPr>
            <p:cNvPr id="42060" name="Line 78"/>
            <p:cNvSpPr>
              <a:spLocks noChangeShapeType="1"/>
            </p:cNvSpPr>
            <p:nvPr/>
          </p:nvSpPr>
          <p:spPr bwMode="auto">
            <a:xfrm>
              <a:off x="2506" y="3737"/>
              <a:ext cx="91"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9" name="Group 79"/>
          <p:cNvGrpSpPr/>
          <p:nvPr/>
        </p:nvGrpSpPr>
        <p:grpSpPr bwMode="auto">
          <a:xfrm>
            <a:off x="5292725" y="4095750"/>
            <a:ext cx="1408113" cy="2190750"/>
            <a:chOff x="3334" y="2579"/>
            <a:chExt cx="887" cy="1380"/>
          </a:xfrm>
        </p:grpSpPr>
        <p:grpSp>
          <p:nvGrpSpPr>
            <p:cNvPr id="42062" name="Group 80"/>
            <p:cNvGrpSpPr/>
            <p:nvPr/>
          </p:nvGrpSpPr>
          <p:grpSpPr bwMode="auto">
            <a:xfrm>
              <a:off x="3364" y="2603"/>
              <a:ext cx="857" cy="1356"/>
              <a:chOff x="3379" y="2754"/>
              <a:chExt cx="857" cy="1356"/>
            </a:xfrm>
          </p:grpSpPr>
          <p:sp>
            <p:nvSpPr>
              <p:cNvPr id="42063" name="Text Box 81"/>
              <p:cNvSpPr txBox="1">
                <a:spLocks noChangeArrowheads="1"/>
              </p:cNvSpPr>
              <p:nvPr/>
            </p:nvSpPr>
            <p:spPr bwMode="auto">
              <a:xfrm>
                <a:off x="3437" y="3883"/>
                <a:ext cx="79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anose="02020603050405020304" pitchFamily="18" charset="0"/>
                  </a:rPr>
                  <a:t>B</a:t>
                </a:r>
                <a:r>
                  <a:rPr lang="zh-CN" altLang="en-US" sz="1800" b="1">
                    <a:latin typeface="Times New Roman" panose="02020603050405020304" pitchFamily="18" charset="0"/>
                  </a:rPr>
                  <a:t>等</a:t>
                </a:r>
                <a:r>
                  <a:rPr lang="en-US" altLang="zh-CN" sz="1800" b="1">
                    <a:latin typeface="Times New Roman" panose="02020603050405020304" pitchFamily="18" charset="0"/>
                  </a:rPr>
                  <a:t>CPU</a:t>
                </a:r>
              </a:p>
            </p:txBody>
          </p:sp>
          <p:sp>
            <p:nvSpPr>
              <p:cNvPr id="42064" name="Line 82"/>
              <p:cNvSpPr>
                <a:spLocks noChangeShapeType="1"/>
              </p:cNvSpPr>
              <p:nvPr/>
            </p:nvSpPr>
            <p:spPr bwMode="auto">
              <a:xfrm flipV="1">
                <a:off x="3379" y="3878"/>
                <a:ext cx="512" cy="6"/>
              </a:xfrm>
              <a:prstGeom prst="line">
                <a:avLst/>
              </a:prstGeom>
              <a:noFill/>
              <a:ln w="19050">
                <a:solidFill>
                  <a:srgbClr val="CC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2065" name="Line 83"/>
              <p:cNvSpPr>
                <a:spLocks noChangeShapeType="1"/>
              </p:cNvSpPr>
              <p:nvPr/>
            </p:nvSpPr>
            <p:spPr bwMode="auto">
              <a:xfrm>
                <a:off x="3437" y="2754"/>
                <a:ext cx="40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2066" name="Group 84"/>
            <p:cNvGrpSpPr/>
            <p:nvPr/>
          </p:nvGrpSpPr>
          <p:grpSpPr bwMode="auto">
            <a:xfrm>
              <a:off x="3334" y="2579"/>
              <a:ext cx="91" cy="1180"/>
              <a:chOff x="3334" y="2579"/>
              <a:chExt cx="91" cy="1180"/>
            </a:xfrm>
          </p:grpSpPr>
          <p:sp>
            <p:nvSpPr>
              <p:cNvPr id="42067" name="Line 85"/>
              <p:cNvSpPr>
                <a:spLocks noChangeShapeType="1"/>
              </p:cNvSpPr>
              <p:nvPr/>
            </p:nvSpPr>
            <p:spPr bwMode="auto">
              <a:xfrm>
                <a:off x="3334" y="2604"/>
                <a:ext cx="91"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68" name="Line 86"/>
              <p:cNvSpPr>
                <a:spLocks noChangeShapeType="1"/>
              </p:cNvSpPr>
              <p:nvPr/>
            </p:nvSpPr>
            <p:spPr bwMode="auto">
              <a:xfrm>
                <a:off x="3334" y="2579"/>
                <a:ext cx="0" cy="1180"/>
              </a:xfrm>
              <a:prstGeom prst="line">
                <a:avLst/>
              </a:prstGeom>
              <a:noFill/>
              <a:ln w="38100">
                <a:solidFill>
                  <a:srgbClr val="CC33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2" name="Group 87"/>
          <p:cNvGrpSpPr/>
          <p:nvPr/>
        </p:nvGrpSpPr>
        <p:grpSpPr bwMode="auto">
          <a:xfrm>
            <a:off x="5795963" y="2757488"/>
            <a:ext cx="3086100" cy="3184525"/>
            <a:chOff x="3651" y="1737"/>
            <a:chExt cx="1944" cy="2006"/>
          </a:xfrm>
        </p:grpSpPr>
        <p:sp>
          <p:nvSpPr>
            <p:cNvPr id="42070" name="Text Box 88"/>
            <p:cNvSpPr txBox="1">
              <a:spLocks noChangeArrowheads="1"/>
            </p:cNvSpPr>
            <p:nvPr/>
          </p:nvSpPr>
          <p:spPr bwMode="auto">
            <a:xfrm>
              <a:off x="3923" y="2337"/>
              <a:ext cx="63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b="1">
                  <a:solidFill>
                    <a:schemeClr val="accent1"/>
                  </a:solidFill>
                  <a:latin typeface="Times New Roman" panose="02020603050405020304" pitchFamily="18" charset="0"/>
                </a:rPr>
                <a:t>B</a:t>
              </a:r>
            </a:p>
          </p:txBody>
        </p:sp>
        <p:sp>
          <p:nvSpPr>
            <p:cNvPr id="42071" name="Text Box 89"/>
            <p:cNvSpPr txBox="1">
              <a:spLocks noChangeArrowheads="1"/>
            </p:cNvSpPr>
            <p:nvPr/>
          </p:nvSpPr>
          <p:spPr bwMode="auto">
            <a:xfrm>
              <a:off x="4334" y="2659"/>
              <a:ext cx="270" cy="544"/>
            </a:xfrm>
            <a:prstGeom prst="rect">
              <a:avLst/>
            </a:prstGeom>
            <a:noFill/>
            <a:ln>
              <a:noFill/>
            </a:ln>
            <a:effectLst>
              <a:outerShdw dist="17961" dir="2700000" algn="ctr" rotWithShape="0">
                <a:srgbClr val="993A3A">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spcBef>
                  <a:spcPct val="50000"/>
                </a:spcBef>
                <a:buClr>
                  <a:schemeClr val="tx1"/>
                </a:buClr>
              </a:pPr>
              <a:r>
                <a:rPr lang="zh-CN" altLang="en-US" sz="1600" b="1">
                  <a:solidFill>
                    <a:srgbClr val="CC3300"/>
                  </a:solidFill>
                </a:rPr>
                <a:t>等设备</a:t>
              </a:r>
            </a:p>
          </p:txBody>
        </p:sp>
        <p:sp>
          <p:nvSpPr>
            <p:cNvPr id="42072" name="Text Box 90"/>
            <p:cNvSpPr txBox="1">
              <a:spLocks noChangeArrowheads="1"/>
            </p:cNvSpPr>
            <p:nvPr/>
          </p:nvSpPr>
          <p:spPr bwMode="auto">
            <a:xfrm>
              <a:off x="4835" y="3141"/>
              <a:ext cx="76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b="1">
                  <a:latin typeface="Times New Roman" panose="02020603050405020304" pitchFamily="18" charset="0"/>
                </a:rPr>
                <a:t>B</a:t>
              </a:r>
              <a:r>
                <a:rPr lang="zh-CN" altLang="en-US" sz="2000" b="1">
                  <a:latin typeface="Times New Roman" panose="02020603050405020304" pitchFamily="18" charset="0"/>
                </a:rPr>
                <a:t>输出</a:t>
              </a:r>
            </a:p>
          </p:txBody>
        </p:sp>
        <p:sp>
          <p:nvSpPr>
            <p:cNvPr id="42073" name="Text Box 91"/>
            <p:cNvSpPr txBox="1">
              <a:spLocks noChangeArrowheads="1"/>
            </p:cNvSpPr>
            <p:nvPr/>
          </p:nvSpPr>
          <p:spPr bwMode="auto">
            <a:xfrm>
              <a:off x="4060" y="3144"/>
              <a:ext cx="7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b="1">
                  <a:latin typeface="Times New Roman" panose="02020603050405020304" pitchFamily="18" charset="0"/>
                </a:rPr>
                <a:t>A</a:t>
              </a:r>
              <a:r>
                <a:rPr lang="zh-CN" altLang="en-US" sz="2000" b="1">
                  <a:latin typeface="Times New Roman" panose="02020603050405020304" pitchFamily="18" charset="0"/>
                </a:rPr>
                <a:t>输出</a:t>
              </a:r>
            </a:p>
          </p:txBody>
        </p:sp>
        <p:grpSp>
          <p:nvGrpSpPr>
            <p:cNvPr id="42074" name="Group 92"/>
            <p:cNvGrpSpPr/>
            <p:nvPr/>
          </p:nvGrpSpPr>
          <p:grpSpPr bwMode="auto">
            <a:xfrm>
              <a:off x="3651" y="1737"/>
              <a:ext cx="1769" cy="862"/>
              <a:chOff x="793" y="1071"/>
              <a:chExt cx="1633" cy="590"/>
            </a:xfrm>
          </p:grpSpPr>
          <p:sp>
            <p:nvSpPr>
              <p:cNvPr id="42075" name="Text Box 93"/>
              <p:cNvSpPr txBox="1">
                <a:spLocks noChangeArrowheads="1"/>
              </p:cNvSpPr>
              <p:nvPr/>
            </p:nvSpPr>
            <p:spPr bwMode="auto">
              <a:xfrm>
                <a:off x="793" y="1071"/>
                <a:ext cx="163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solidFill>
                      <a:srgbClr val="CC3300"/>
                    </a:solidFill>
                    <a:ea typeface="楷体_GB2312" panose="02010609030101010101" charset="-122"/>
                    <a:cs typeface="楷体_GB2312" panose="02010609030101010101" charset="-122"/>
                  </a:rPr>
                  <a:t>输出请求</a:t>
                </a:r>
              </a:p>
            </p:txBody>
          </p:sp>
          <p:sp>
            <p:nvSpPr>
              <p:cNvPr id="42076" name="Line 94"/>
              <p:cNvSpPr>
                <a:spLocks noChangeShapeType="1"/>
              </p:cNvSpPr>
              <p:nvPr/>
            </p:nvSpPr>
            <p:spPr bwMode="auto">
              <a:xfrm flipH="1">
                <a:off x="1545" y="1344"/>
                <a:ext cx="91" cy="317"/>
              </a:xfrm>
              <a:prstGeom prst="line">
                <a:avLst/>
              </a:prstGeom>
              <a:noFill/>
              <a:ln w="9525">
                <a:solidFill>
                  <a:srgbClr val="CC33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2077" name="Group 95"/>
            <p:cNvGrpSpPr/>
            <p:nvPr/>
          </p:nvGrpSpPr>
          <p:grpSpPr bwMode="auto">
            <a:xfrm>
              <a:off x="3828" y="2599"/>
              <a:ext cx="1539" cy="1144"/>
              <a:chOff x="3828" y="2599"/>
              <a:chExt cx="1539" cy="1144"/>
            </a:xfrm>
          </p:grpSpPr>
          <p:sp>
            <p:nvSpPr>
              <p:cNvPr id="42078" name="Line 96"/>
              <p:cNvSpPr>
                <a:spLocks noChangeShapeType="1"/>
              </p:cNvSpPr>
              <p:nvPr/>
            </p:nvSpPr>
            <p:spPr bwMode="auto">
              <a:xfrm>
                <a:off x="4468" y="2604"/>
                <a:ext cx="91"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79" name="Line 97"/>
              <p:cNvSpPr>
                <a:spLocks noChangeShapeType="1"/>
              </p:cNvSpPr>
              <p:nvPr/>
            </p:nvSpPr>
            <p:spPr bwMode="auto">
              <a:xfrm>
                <a:off x="3924" y="2603"/>
                <a:ext cx="541"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80" name="Line 98"/>
              <p:cNvSpPr>
                <a:spLocks noChangeShapeType="1"/>
              </p:cNvSpPr>
              <p:nvPr/>
            </p:nvSpPr>
            <p:spPr bwMode="auto">
              <a:xfrm>
                <a:off x="3878" y="2609"/>
                <a:ext cx="0" cy="558"/>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2081" name="Line 99"/>
              <p:cNvSpPr>
                <a:spLocks noChangeShapeType="1"/>
              </p:cNvSpPr>
              <p:nvPr/>
            </p:nvSpPr>
            <p:spPr bwMode="auto">
              <a:xfrm>
                <a:off x="3879" y="3158"/>
                <a:ext cx="99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82" name="Line 100"/>
              <p:cNvSpPr>
                <a:spLocks noChangeShapeType="1"/>
              </p:cNvSpPr>
              <p:nvPr/>
            </p:nvSpPr>
            <p:spPr bwMode="auto">
              <a:xfrm>
                <a:off x="3924" y="2609"/>
                <a:ext cx="0" cy="1134"/>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2083" name="Line 101"/>
              <p:cNvSpPr>
                <a:spLocks noChangeShapeType="1"/>
              </p:cNvSpPr>
              <p:nvPr/>
            </p:nvSpPr>
            <p:spPr bwMode="auto">
              <a:xfrm>
                <a:off x="4553" y="2609"/>
                <a:ext cx="0" cy="545"/>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2084" name="Line 102"/>
              <p:cNvSpPr>
                <a:spLocks noChangeShapeType="1"/>
              </p:cNvSpPr>
              <p:nvPr/>
            </p:nvSpPr>
            <p:spPr bwMode="auto">
              <a:xfrm>
                <a:off x="4926" y="3159"/>
                <a:ext cx="394" cy="0"/>
              </a:xfrm>
              <a:prstGeom prst="line">
                <a:avLst/>
              </a:prstGeom>
              <a:noFill/>
              <a:ln w="1905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85" name="Line 103"/>
              <p:cNvSpPr>
                <a:spLocks noChangeShapeType="1"/>
              </p:cNvSpPr>
              <p:nvPr/>
            </p:nvSpPr>
            <p:spPr bwMode="auto">
              <a:xfrm>
                <a:off x="3828" y="2599"/>
                <a:ext cx="91"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86" name="Line 104"/>
              <p:cNvSpPr>
                <a:spLocks noChangeShapeType="1"/>
              </p:cNvSpPr>
              <p:nvPr/>
            </p:nvSpPr>
            <p:spPr bwMode="auto">
              <a:xfrm>
                <a:off x="4861" y="2614"/>
                <a:ext cx="68"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87" name="Line 105"/>
              <p:cNvSpPr>
                <a:spLocks noChangeShapeType="1"/>
              </p:cNvSpPr>
              <p:nvPr/>
            </p:nvSpPr>
            <p:spPr bwMode="auto">
              <a:xfrm>
                <a:off x="4860" y="2614"/>
                <a:ext cx="0" cy="545"/>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2088" name="Line 106"/>
              <p:cNvSpPr>
                <a:spLocks noChangeShapeType="1"/>
              </p:cNvSpPr>
              <p:nvPr/>
            </p:nvSpPr>
            <p:spPr bwMode="auto">
              <a:xfrm>
                <a:off x="4921" y="2614"/>
                <a:ext cx="0" cy="545"/>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nvGrpSpPr>
              <p:cNvPr id="42089" name="Group 107"/>
              <p:cNvGrpSpPr/>
              <p:nvPr/>
            </p:nvGrpSpPr>
            <p:grpSpPr bwMode="auto">
              <a:xfrm>
                <a:off x="5299" y="2614"/>
                <a:ext cx="68" cy="545"/>
                <a:chOff x="5274" y="2614"/>
                <a:chExt cx="68" cy="545"/>
              </a:xfrm>
            </p:grpSpPr>
            <p:sp>
              <p:nvSpPr>
                <p:cNvPr id="42090" name="Line 108"/>
                <p:cNvSpPr>
                  <a:spLocks noChangeShapeType="1"/>
                </p:cNvSpPr>
                <p:nvPr/>
              </p:nvSpPr>
              <p:spPr bwMode="auto">
                <a:xfrm>
                  <a:off x="5274" y="2614"/>
                  <a:ext cx="68"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91" name="Line 109"/>
                <p:cNvSpPr>
                  <a:spLocks noChangeShapeType="1"/>
                </p:cNvSpPr>
                <p:nvPr/>
              </p:nvSpPr>
              <p:spPr bwMode="auto">
                <a:xfrm>
                  <a:off x="5284" y="2614"/>
                  <a:ext cx="0" cy="545"/>
                </a:xfrm>
                <a:prstGeom prst="line">
                  <a:avLst/>
                </a:prstGeom>
                <a:noFill/>
                <a:ln w="28575">
                  <a:solidFill>
                    <a:srgbClr val="CC33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42092" name="Line 110"/>
                <p:cNvSpPr>
                  <a:spLocks noChangeShapeType="1"/>
                </p:cNvSpPr>
                <p:nvPr/>
              </p:nvSpPr>
              <p:spPr bwMode="auto">
                <a:xfrm>
                  <a:off x="5329" y="2614"/>
                  <a:ext cx="0" cy="545"/>
                </a:xfrm>
                <a:prstGeom prst="line">
                  <a:avLst/>
                </a:prstGeom>
                <a:noFill/>
                <a:ln w="28575">
                  <a:solidFill>
                    <a:srgbClr val="CC33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26737" name="Text Box 113"/>
          <p:cNvSpPr txBox="1">
            <a:spLocks noChangeArrowheads="1"/>
          </p:cNvSpPr>
          <p:nvPr/>
        </p:nvSpPr>
        <p:spPr bwMode="auto">
          <a:xfrm>
            <a:off x="5651500" y="319088"/>
            <a:ext cx="3168650" cy="246221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solidFill>
                  <a:schemeClr val="accent1"/>
                </a:solidFill>
              </a:rPr>
              <a:t>特征：</a:t>
            </a:r>
          </a:p>
          <a:p>
            <a:pPr>
              <a:spcBef>
                <a:spcPct val="50000"/>
              </a:spcBef>
            </a:pPr>
            <a:r>
              <a:rPr lang="zh-CN" altLang="en-US" b="1"/>
              <a:t>    </a:t>
            </a:r>
            <a:r>
              <a:rPr lang="zh-CN" altLang="en-US" sz="2000" b="1"/>
              <a:t>多道</a:t>
            </a:r>
          </a:p>
          <a:p>
            <a:pPr>
              <a:spcBef>
                <a:spcPct val="50000"/>
              </a:spcBef>
            </a:pPr>
            <a:r>
              <a:rPr lang="zh-CN" altLang="en-US" sz="2000" b="1"/>
              <a:t>    宏观并行</a:t>
            </a:r>
          </a:p>
          <a:p>
            <a:pPr>
              <a:spcBef>
                <a:spcPct val="50000"/>
              </a:spcBef>
            </a:pPr>
            <a:r>
              <a:rPr lang="zh-CN" altLang="en-US" sz="2000" b="1"/>
              <a:t>    微观串行</a:t>
            </a:r>
          </a:p>
          <a:p>
            <a:pPr>
              <a:spcBef>
                <a:spcPct val="50000"/>
              </a:spcBef>
            </a:pPr>
            <a:r>
              <a:rPr lang="zh-CN" altLang="en-US" sz="2000" b="1"/>
              <a:t>    走走停停运行</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par>
                                <p:cTn id="8" presetID="4"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09953">
                                            <p:txEl>
                                              <p:pRg st="0" end="0"/>
                                            </p:txEl>
                                          </p:spTgt>
                                        </p:tgtEl>
                                        <p:attrNameLst>
                                          <p:attrName>style.visibility</p:attrName>
                                        </p:attrNameLst>
                                      </p:cBhvr>
                                      <p:to>
                                        <p:strVal val="visible"/>
                                      </p:to>
                                    </p:set>
                                    <p:animEffect transition="in" filter="box(in)">
                                      <p:cBhvr>
                                        <p:cTn id="13" dur="500"/>
                                        <p:tgtEl>
                                          <p:spTgt spid="20995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ox(i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2000" fill="hold"/>
                                        <p:tgtEl>
                                          <p:spTgt spid="7"/>
                                        </p:tgtEl>
                                        <p:attrNameLst>
                                          <p:attrName>ppt_x</p:attrName>
                                        </p:attrNameLst>
                                      </p:cBhvr>
                                      <p:tavLst>
                                        <p:tav tm="0">
                                          <p:val>
                                            <p:strVal val="#ppt_x-#ppt_w/2"/>
                                          </p:val>
                                        </p:tav>
                                        <p:tav tm="100000">
                                          <p:val>
                                            <p:strVal val="#ppt_x"/>
                                          </p:val>
                                        </p:tav>
                                      </p:tavLst>
                                    </p:anim>
                                    <p:anim calcmode="lin" valueType="num">
                                      <p:cBhvr>
                                        <p:cTn id="24" dur="2000" fill="hold"/>
                                        <p:tgtEl>
                                          <p:spTgt spid="7"/>
                                        </p:tgtEl>
                                        <p:attrNameLst>
                                          <p:attrName>ppt_y</p:attrName>
                                        </p:attrNameLst>
                                      </p:cBhvr>
                                      <p:tavLst>
                                        <p:tav tm="0">
                                          <p:val>
                                            <p:strVal val="#ppt_y"/>
                                          </p:val>
                                        </p:tav>
                                        <p:tav tm="100000">
                                          <p:val>
                                            <p:strVal val="#ppt_y"/>
                                          </p:val>
                                        </p:tav>
                                      </p:tavLst>
                                    </p:anim>
                                    <p:anim calcmode="lin" valueType="num">
                                      <p:cBhvr>
                                        <p:cTn id="25" dur="2000" fill="hold"/>
                                        <p:tgtEl>
                                          <p:spTgt spid="7"/>
                                        </p:tgtEl>
                                        <p:attrNameLst>
                                          <p:attrName>ppt_w</p:attrName>
                                        </p:attrNameLst>
                                      </p:cBhvr>
                                      <p:tavLst>
                                        <p:tav tm="0">
                                          <p:val>
                                            <p:fltVal val="0"/>
                                          </p:val>
                                        </p:tav>
                                        <p:tav tm="100000">
                                          <p:val>
                                            <p:strVal val="#ppt_w"/>
                                          </p:val>
                                        </p:tav>
                                      </p:tavLst>
                                    </p:anim>
                                    <p:anim calcmode="lin" valueType="num">
                                      <p:cBhvr>
                                        <p:cTn id="2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repeatCount="300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ox(in)">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994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7" presetClass="entr" presetSubtype="8"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3000" fill="hold"/>
                                        <p:tgtEl>
                                          <p:spTgt spid="2"/>
                                        </p:tgtEl>
                                        <p:attrNameLst>
                                          <p:attrName>ppt_x</p:attrName>
                                        </p:attrNameLst>
                                      </p:cBhvr>
                                      <p:tavLst>
                                        <p:tav tm="0">
                                          <p:val>
                                            <p:strVal val="#ppt_x-#ppt_w/2"/>
                                          </p:val>
                                        </p:tav>
                                        <p:tav tm="100000">
                                          <p:val>
                                            <p:strVal val="#ppt_x"/>
                                          </p:val>
                                        </p:tav>
                                      </p:tavLst>
                                    </p:anim>
                                    <p:anim calcmode="lin" valueType="num">
                                      <p:cBhvr>
                                        <p:cTn id="41" dur="3000" fill="hold"/>
                                        <p:tgtEl>
                                          <p:spTgt spid="2"/>
                                        </p:tgtEl>
                                        <p:attrNameLst>
                                          <p:attrName>ppt_y</p:attrName>
                                        </p:attrNameLst>
                                      </p:cBhvr>
                                      <p:tavLst>
                                        <p:tav tm="0">
                                          <p:val>
                                            <p:strVal val="#ppt_y"/>
                                          </p:val>
                                        </p:tav>
                                        <p:tav tm="100000">
                                          <p:val>
                                            <p:strVal val="#ppt_y"/>
                                          </p:val>
                                        </p:tav>
                                      </p:tavLst>
                                    </p:anim>
                                    <p:anim calcmode="lin" valueType="num">
                                      <p:cBhvr>
                                        <p:cTn id="42" dur="3000" fill="hold"/>
                                        <p:tgtEl>
                                          <p:spTgt spid="2"/>
                                        </p:tgtEl>
                                        <p:attrNameLst>
                                          <p:attrName>ppt_w</p:attrName>
                                        </p:attrNameLst>
                                      </p:cBhvr>
                                      <p:tavLst>
                                        <p:tav tm="0">
                                          <p:val>
                                            <p:fltVal val="0"/>
                                          </p:val>
                                        </p:tav>
                                        <p:tav tm="100000">
                                          <p:val>
                                            <p:strVal val="#ppt_w"/>
                                          </p:val>
                                        </p:tav>
                                      </p:tavLst>
                                    </p:anim>
                                    <p:anim calcmode="lin" valueType="num">
                                      <p:cBhvr>
                                        <p:cTn id="43" dur="3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 presetClass="entr" presetSubtype="16" repeatCount="3000"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box(i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box(in)">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ox(in)">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p:cTn id="63" dur="3000" fill="hold"/>
                                        <p:tgtEl>
                                          <p:spTgt spid="4"/>
                                        </p:tgtEl>
                                        <p:attrNameLst>
                                          <p:attrName>ppt_x</p:attrName>
                                        </p:attrNameLst>
                                      </p:cBhvr>
                                      <p:tavLst>
                                        <p:tav tm="0">
                                          <p:val>
                                            <p:strVal val="#ppt_x-#ppt_w/2"/>
                                          </p:val>
                                        </p:tav>
                                        <p:tav tm="100000">
                                          <p:val>
                                            <p:strVal val="#ppt_x"/>
                                          </p:val>
                                        </p:tav>
                                      </p:tavLst>
                                    </p:anim>
                                    <p:anim calcmode="lin" valueType="num">
                                      <p:cBhvr>
                                        <p:cTn id="64" dur="3000" fill="hold"/>
                                        <p:tgtEl>
                                          <p:spTgt spid="4"/>
                                        </p:tgtEl>
                                        <p:attrNameLst>
                                          <p:attrName>ppt_y</p:attrName>
                                        </p:attrNameLst>
                                      </p:cBhvr>
                                      <p:tavLst>
                                        <p:tav tm="0">
                                          <p:val>
                                            <p:strVal val="#ppt_y"/>
                                          </p:val>
                                        </p:tav>
                                        <p:tav tm="100000">
                                          <p:val>
                                            <p:strVal val="#ppt_y"/>
                                          </p:val>
                                        </p:tav>
                                      </p:tavLst>
                                    </p:anim>
                                    <p:anim calcmode="lin" valueType="num">
                                      <p:cBhvr>
                                        <p:cTn id="65" dur="3000" fill="hold"/>
                                        <p:tgtEl>
                                          <p:spTgt spid="4"/>
                                        </p:tgtEl>
                                        <p:attrNameLst>
                                          <p:attrName>ppt_w</p:attrName>
                                        </p:attrNameLst>
                                      </p:cBhvr>
                                      <p:tavLst>
                                        <p:tav tm="0">
                                          <p:val>
                                            <p:fltVal val="0"/>
                                          </p:val>
                                        </p:tav>
                                        <p:tav tm="100000">
                                          <p:val>
                                            <p:strVal val="#ppt_w"/>
                                          </p:val>
                                        </p:tav>
                                      </p:tavLst>
                                    </p:anim>
                                    <p:anim calcmode="lin" valueType="num">
                                      <p:cBhvr>
                                        <p:cTn id="66" dur="3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8"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500" fill="hold"/>
                                        <p:tgtEl>
                                          <p:spTgt spid="19"/>
                                        </p:tgtEl>
                                        <p:attrNameLst>
                                          <p:attrName>ppt_x</p:attrName>
                                        </p:attrNameLst>
                                      </p:cBhvr>
                                      <p:tavLst>
                                        <p:tav tm="0">
                                          <p:val>
                                            <p:strVal val="#ppt_x-#ppt_w/2"/>
                                          </p:val>
                                        </p:tav>
                                        <p:tav tm="100000">
                                          <p:val>
                                            <p:strVal val="#ppt_x"/>
                                          </p:val>
                                        </p:tav>
                                      </p:tavLst>
                                    </p:anim>
                                    <p:anim calcmode="lin" valueType="num">
                                      <p:cBhvr>
                                        <p:cTn id="72" dur="500" fill="hold"/>
                                        <p:tgtEl>
                                          <p:spTgt spid="19"/>
                                        </p:tgtEl>
                                        <p:attrNameLst>
                                          <p:attrName>ppt_y</p:attrName>
                                        </p:attrNameLst>
                                      </p:cBhvr>
                                      <p:tavLst>
                                        <p:tav tm="0">
                                          <p:val>
                                            <p:strVal val="#ppt_y"/>
                                          </p:val>
                                        </p:tav>
                                        <p:tav tm="100000">
                                          <p:val>
                                            <p:strVal val="#ppt_y"/>
                                          </p:val>
                                        </p:tav>
                                      </p:tavLst>
                                    </p:anim>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 presetClass="entr" presetSubtype="16" repeatCount="3000" fill="hold"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box(in)">
                                      <p:cBhvr>
                                        <p:cTn id="79" dur="500"/>
                                        <p:tgtEl>
                                          <p:spTgt spid="8"/>
                                        </p:tgtEl>
                                      </p:cBhvr>
                                    </p:animEffect>
                                  </p:childTnLst>
                                </p:cTn>
                              </p:par>
                            </p:childTnLst>
                          </p:cTn>
                        </p:par>
                      </p:childTnLst>
                    </p:cTn>
                  </p:par>
                  <p:par>
                    <p:cTn id="80" fill="hold">
                      <p:stCondLst>
                        <p:cond delay="indefinite"/>
                      </p:stCondLst>
                      <p:childTnLst>
                        <p:par>
                          <p:cTn id="81" fill="hold">
                            <p:stCondLst>
                              <p:cond delay="0"/>
                            </p:stCondLst>
                            <p:childTnLst>
                              <p:par>
                                <p:cTn id="82" presetID="17" presetClass="entr" presetSubtype="8"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500" fill="hold"/>
                                        <p:tgtEl>
                                          <p:spTgt spid="22"/>
                                        </p:tgtEl>
                                        <p:attrNameLst>
                                          <p:attrName>ppt_x</p:attrName>
                                        </p:attrNameLst>
                                      </p:cBhvr>
                                      <p:tavLst>
                                        <p:tav tm="0">
                                          <p:val>
                                            <p:strVal val="#ppt_x-#ppt_w/2"/>
                                          </p:val>
                                        </p:tav>
                                        <p:tav tm="100000">
                                          <p:val>
                                            <p:strVal val="#ppt_x"/>
                                          </p:val>
                                        </p:tav>
                                      </p:tavLst>
                                    </p:anim>
                                    <p:anim calcmode="lin" valueType="num">
                                      <p:cBhvr>
                                        <p:cTn id="85" dur="500" fill="hold"/>
                                        <p:tgtEl>
                                          <p:spTgt spid="22"/>
                                        </p:tgtEl>
                                        <p:attrNameLst>
                                          <p:attrName>ppt_y</p:attrName>
                                        </p:attrNameLst>
                                      </p:cBhvr>
                                      <p:tavLst>
                                        <p:tav tm="0">
                                          <p:val>
                                            <p:strVal val="#ppt_y"/>
                                          </p:val>
                                        </p:tav>
                                        <p:tav tm="100000">
                                          <p:val>
                                            <p:strVal val="#ppt_y"/>
                                          </p:val>
                                        </p:tav>
                                      </p:tavLst>
                                    </p:anim>
                                    <p:anim calcmode="lin" valueType="num">
                                      <p:cBhvr>
                                        <p:cTn id="86" dur="500" fill="hold"/>
                                        <p:tgtEl>
                                          <p:spTgt spid="22"/>
                                        </p:tgtEl>
                                        <p:attrNameLst>
                                          <p:attrName>ppt_w</p:attrName>
                                        </p:attrNameLst>
                                      </p:cBhvr>
                                      <p:tavLst>
                                        <p:tav tm="0">
                                          <p:val>
                                            <p:fltVal val="0"/>
                                          </p:val>
                                        </p:tav>
                                        <p:tav tm="100000">
                                          <p:val>
                                            <p:strVal val="#ppt_w"/>
                                          </p:val>
                                        </p:tav>
                                      </p:tavLst>
                                    </p:anim>
                                    <p:anim calcmode="lin" valueType="num">
                                      <p:cBhvr>
                                        <p:cTn id="87"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grpId="0" nodeType="clickEffect">
                                  <p:stCondLst>
                                    <p:cond delay="0"/>
                                  </p:stCondLst>
                                  <p:childTnLst>
                                    <p:set>
                                      <p:cBhvr>
                                        <p:cTn id="91" dur="1" fill="hold">
                                          <p:stCondLst>
                                            <p:cond delay="0"/>
                                          </p:stCondLst>
                                        </p:cTn>
                                        <p:tgtEl>
                                          <p:spTgt spid="26737"/>
                                        </p:tgtEl>
                                        <p:attrNameLst>
                                          <p:attrName>style.visibility</p:attrName>
                                        </p:attrNameLst>
                                      </p:cBhvr>
                                      <p:to>
                                        <p:strVal val="visible"/>
                                      </p:to>
                                    </p:set>
                                    <p:animEffect transition="in" filter="box(in)">
                                      <p:cBhvr>
                                        <p:cTn id="92" dur="500"/>
                                        <p:tgtEl>
                                          <p:spTgt spid="26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43" grpId="0" animBg="1"/>
      <p:bldP spid="209953" grpId="0" build="allAtOnce"/>
      <p:bldP spid="267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65100" y="115888"/>
            <a:ext cx="8229600" cy="631825"/>
          </a:xfrm>
        </p:spPr>
        <p:txBody>
          <a:bodyPr/>
          <a:lstStyle/>
          <a:p>
            <a:r>
              <a:rPr lang="en-US" altLang="zh-CN" sz="3200" smtClean="0">
                <a:solidFill>
                  <a:srgbClr val="3333FF"/>
                </a:solidFill>
              </a:rPr>
              <a:t>1.</a:t>
            </a:r>
            <a:r>
              <a:rPr lang="zh-CN" altLang="en-US" sz="3200" smtClean="0">
                <a:solidFill>
                  <a:srgbClr val="3333FF"/>
                </a:solidFill>
              </a:rPr>
              <a:t>多道程序设计技术</a:t>
            </a:r>
          </a:p>
        </p:txBody>
      </p:sp>
      <p:sp>
        <p:nvSpPr>
          <p:cNvPr id="43010" name="TextBox 33"/>
          <p:cNvSpPr txBox="1">
            <a:spLocks noChangeArrowheads="1"/>
          </p:cNvSpPr>
          <p:nvPr/>
        </p:nvSpPr>
        <p:spPr bwMode="auto">
          <a:xfrm>
            <a:off x="179388" y="765175"/>
            <a:ext cx="8640762" cy="413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5000"/>
              </a:lnSpc>
              <a:spcBef>
                <a:spcPct val="20000"/>
              </a:spcBef>
            </a:pPr>
            <a:r>
              <a:rPr lang="zh-CN" altLang="en-US" b="1">
                <a:solidFill>
                  <a:srgbClr val="FF0000"/>
                </a:solidFill>
              </a:rPr>
              <a:t>练习</a:t>
            </a:r>
            <a:r>
              <a:rPr lang="zh-CN" altLang="en-US" b="1"/>
              <a:t>：设某计算机系统有一台输入机和一台打印机。现有两道程序同时进入系统，且程序</a:t>
            </a:r>
            <a:r>
              <a:rPr lang="en-US" altLang="zh-CN" b="1"/>
              <a:t>A</a:t>
            </a:r>
            <a:r>
              <a:rPr lang="zh-CN" altLang="en-US" b="1"/>
              <a:t>先开始运行，程序</a:t>
            </a:r>
            <a:r>
              <a:rPr lang="en-US" altLang="zh-CN" b="1"/>
              <a:t>B</a:t>
            </a:r>
            <a:r>
              <a:rPr lang="zh-CN" altLang="en-US" b="1"/>
              <a:t>后运行。程序</a:t>
            </a:r>
            <a:r>
              <a:rPr lang="en-US" altLang="zh-CN" b="1"/>
              <a:t>A</a:t>
            </a:r>
            <a:r>
              <a:rPr lang="zh-CN" altLang="en-US" b="1"/>
              <a:t>的运行轨迹为：计算</a:t>
            </a:r>
            <a:r>
              <a:rPr lang="en-US" altLang="zh-CN" b="1"/>
              <a:t>50ms</a:t>
            </a:r>
            <a:r>
              <a:rPr lang="zh-CN" altLang="en-US" b="1"/>
              <a:t>，打印信息</a:t>
            </a:r>
            <a:r>
              <a:rPr lang="en-US" altLang="zh-CN" b="1"/>
              <a:t>100ms</a:t>
            </a:r>
            <a:r>
              <a:rPr lang="zh-CN" altLang="en-US" b="1"/>
              <a:t>，再计算</a:t>
            </a:r>
            <a:r>
              <a:rPr lang="en-US" altLang="zh-CN" b="1"/>
              <a:t>50ms</a:t>
            </a:r>
            <a:r>
              <a:rPr lang="zh-CN" altLang="en-US" b="1"/>
              <a:t>，打印信息</a:t>
            </a:r>
            <a:r>
              <a:rPr lang="en-US" altLang="zh-CN" b="1"/>
              <a:t>100ms</a:t>
            </a:r>
            <a:r>
              <a:rPr lang="zh-CN" altLang="en-US" b="1"/>
              <a:t>，结束；程序</a:t>
            </a:r>
            <a:r>
              <a:rPr lang="en-US" altLang="zh-CN" b="1"/>
              <a:t>B</a:t>
            </a:r>
            <a:r>
              <a:rPr lang="zh-CN" altLang="en-US" b="1"/>
              <a:t>的运行轨迹为：计算</a:t>
            </a:r>
            <a:r>
              <a:rPr lang="en-US" altLang="zh-CN" b="1"/>
              <a:t>50ms</a:t>
            </a:r>
            <a:r>
              <a:rPr lang="zh-CN" altLang="en-US" b="1"/>
              <a:t>，输入数据</a:t>
            </a:r>
            <a:r>
              <a:rPr lang="en-US" altLang="zh-CN" b="1"/>
              <a:t>80ms</a:t>
            </a:r>
            <a:r>
              <a:rPr lang="zh-CN" altLang="en-US" b="1"/>
              <a:t>，再计算</a:t>
            </a:r>
            <a:r>
              <a:rPr lang="en-US" altLang="zh-CN" b="1"/>
              <a:t>100ms</a:t>
            </a:r>
            <a:r>
              <a:rPr lang="zh-CN" altLang="en-US" b="1"/>
              <a:t>，结束。回答以下问题：</a:t>
            </a:r>
            <a:endParaRPr lang="en-US" altLang="zh-CN" b="1"/>
          </a:p>
          <a:p>
            <a:pPr eaLnBrk="0" hangingPunct="0">
              <a:lnSpc>
                <a:spcPct val="115000"/>
              </a:lnSpc>
              <a:spcBef>
                <a:spcPct val="20000"/>
              </a:spcBef>
            </a:pPr>
            <a:r>
              <a:rPr lang="zh-CN" altLang="en-US" b="1"/>
              <a:t>（</a:t>
            </a:r>
            <a:r>
              <a:rPr lang="en-US" altLang="zh-CN" b="1"/>
              <a:t>1</a:t>
            </a:r>
            <a:r>
              <a:rPr lang="zh-CN" altLang="en-US" b="1"/>
              <a:t>）若</a:t>
            </a:r>
            <a:r>
              <a:rPr lang="en-US" altLang="zh-CN" b="1"/>
              <a:t>A</a:t>
            </a:r>
            <a:r>
              <a:rPr lang="zh-CN" altLang="en-US" b="1"/>
              <a:t>、</a:t>
            </a:r>
            <a:r>
              <a:rPr lang="en-US" altLang="zh-CN" b="1"/>
              <a:t>B</a:t>
            </a:r>
            <a:r>
              <a:rPr lang="zh-CN" altLang="en-US" b="1"/>
              <a:t>顺序运行，总共耗时多少</a:t>
            </a:r>
            <a:r>
              <a:rPr lang="en-US" altLang="zh-CN" b="1"/>
              <a:t>ms</a:t>
            </a:r>
            <a:r>
              <a:rPr lang="zh-CN" altLang="en-US" b="1"/>
              <a:t>？</a:t>
            </a:r>
            <a:endParaRPr lang="en-US" altLang="zh-CN" b="1"/>
          </a:p>
          <a:p>
            <a:pPr eaLnBrk="0" hangingPunct="0">
              <a:lnSpc>
                <a:spcPct val="115000"/>
              </a:lnSpc>
              <a:spcBef>
                <a:spcPct val="20000"/>
              </a:spcBef>
            </a:pPr>
            <a:r>
              <a:rPr lang="zh-CN" altLang="en-US" b="1"/>
              <a:t>（</a:t>
            </a:r>
            <a:r>
              <a:rPr lang="en-US" altLang="zh-CN" b="1"/>
              <a:t>2</a:t>
            </a:r>
            <a:r>
              <a:rPr lang="zh-CN" altLang="en-US" b="1"/>
              <a:t>）若</a:t>
            </a:r>
            <a:r>
              <a:rPr lang="en-US" altLang="zh-CN" b="1"/>
              <a:t>A</a:t>
            </a:r>
            <a:r>
              <a:rPr lang="zh-CN" altLang="en-US" b="1"/>
              <a:t>、</a:t>
            </a:r>
            <a:r>
              <a:rPr lang="en-US" altLang="zh-CN" b="1"/>
              <a:t>B</a:t>
            </a:r>
            <a:r>
              <a:rPr lang="zh-CN" altLang="en-US" b="1"/>
              <a:t>并发运行，总共耗时多少</a:t>
            </a:r>
            <a:r>
              <a:rPr lang="en-US" altLang="zh-CN" b="1"/>
              <a:t>ms</a:t>
            </a:r>
            <a:r>
              <a:rPr lang="zh-CN" altLang="en-US" b="1"/>
              <a:t>？</a:t>
            </a:r>
            <a:endParaRPr lang="en-US" altLang="zh-CN" b="1"/>
          </a:p>
          <a:p>
            <a:pPr eaLnBrk="0" hangingPunct="0">
              <a:lnSpc>
                <a:spcPct val="115000"/>
              </a:lnSpc>
              <a:spcBef>
                <a:spcPct val="20000"/>
              </a:spcBef>
            </a:pPr>
            <a:r>
              <a:rPr lang="zh-CN" altLang="en-US" b="1"/>
              <a:t>（</a:t>
            </a:r>
            <a:r>
              <a:rPr lang="en-US" altLang="zh-CN" b="1"/>
              <a:t>3</a:t>
            </a:r>
            <a:r>
              <a:rPr lang="zh-CN" altLang="en-US" b="1"/>
              <a:t>）并发运行过程中，</a:t>
            </a:r>
            <a:r>
              <a:rPr lang="en-US" altLang="zh-CN" b="1"/>
              <a:t>CPU</a:t>
            </a:r>
            <a:r>
              <a:rPr lang="zh-CN" altLang="en-US" b="1"/>
              <a:t>有无等待现象？在哪段时间等待？</a:t>
            </a:r>
            <a:r>
              <a:rPr lang="en-US" altLang="zh-CN" b="1"/>
              <a:t>A</a:t>
            </a:r>
            <a:r>
              <a:rPr lang="zh-CN" altLang="en-US" b="1"/>
              <a:t>、</a:t>
            </a:r>
            <a:r>
              <a:rPr lang="en-US" altLang="zh-CN" b="1"/>
              <a:t>B</a:t>
            </a:r>
            <a:r>
              <a:rPr lang="zh-CN" altLang="en-US" b="1"/>
              <a:t>程序运行时有无等待现象？又是在哪段时间等待？</a:t>
            </a:r>
          </a:p>
        </p:txBody>
      </p:sp>
      <p:sp>
        <p:nvSpPr>
          <p:cNvPr id="4" name="矩形 3"/>
          <p:cNvSpPr>
            <a:spLocks noChangeArrowheads="1"/>
          </p:cNvSpPr>
          <p:nvPr/>
        </p:nvSpPr>
        <p:spPr bwMode="auto">
          <a:xfrm>
            <a:off x="539750" y="4935538"/>
            <a:ext cx="6335713"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80000"/>
              </a:lnSpc>
            </a:pPr>
            <a:r>
              <a:rPr lang="zh-CN" altLang="en-US" b="1">
                <a:solidFill>
                  <a:schemeClr val="accent1"/>
                </a:solidFill>
              </a:rPr>
              <a:t>多道程序设计技术优点</a:t>
            </a:r>
          </a:p>
          <a:p>
            <a:pPr lvl="1">
              <a:lnSpc>
                <a:spcPct val="80000"/>
              </a:lnSpc>
              <a:spcBef>
                <a:spcPct val="50000"/>
              </a:spcBef>
            </a:pPr>
            <a:r>
              <a:rPr lang="zh-CN" altLang="en-US" b="1">
                <a:latin typeface="宋体" panose="02010600030101010101" pitchFamily="2" charset="-122"/>
              </a:rPr>
              <a:t>（</a:t>
            </a:r>
            <a:r>
              <a:rPr lang="en-US" altLang="zh-CN" b="1">
                <a:latin typeface="宋体" panose="02010600030101010101" pitchFamily="2" charset="-122"/>
              </a:rPr>
              <a:t>1</a:t>
            </a:r>
            <a:r>
              <a:rPr lang="zh-CN" altLang="en-US" b="1">
                <a:latin typeface="宋体" panose="02010600030101010101" pitchFamily="2" charset="-122"/>
              </a:rPr>
              <a:t>）提高</a:t>
            </a:r>
            <a:r>
              <a:rPr lang="en-US" altLang="zh-CN" b="1">
                <a:latin typeface="宋体" panose="02010600030101010101" pitchFamily="2" charset="-122"/>
              </a:rPr>
              <a:t>CPU</a:t>
            </a:r>
            <a:r>
              <a:rPr lang="zh-CN" altLang="en-US" b="1">
                <a:latin typeface="宋体" panose="02010600030101010101" pitchFamily="2" charset="-122"/>
              </a:rPr>
              <a:t>的利用率；</a:t>
            </a:r>
          </a:p>
          <a:p>
            <a:pPr lvl="1">
              <a:lnSpc>
                <a:spcPct val="80000"/>
              </a:lnSpc>
              <a:spcBef>
                <a:spcPct val="50000"/>
              </a:spcBef>
            </a:pPr>
            <a:r>
              <a:rPr lang="zh-CN" altLang="en-US" b="1">
                <a:latin typeface="宋体" panose="02010600030101010101" pitchFamily="2" charset="-122"/>
              </a:rPr>
              <a:t>（</a:t>
            </a:r>
            <a:r>
              <a:rPr lang="en-US" altLang="zh-CN" b="1">
                <a:latin typeface="宋体" panose="02010600030101010101" pitchFamily="2" charset="-122"/>
              </a:rPr>
              <a:t>2</a:t>
            </a:r>
            <a:r>
              <a:rPr lang="zh-CN" altLang="en-US" b="1">
                <a:latin typeface="宋体" panose="02010600030101010101" pitchFamily="2" charset="-122"/>
              </a:rPr>
              <a:t>）提供内存和</a:t>
            </a:r>
            <a:r>
              <a:rPr lang="en-US" altLang="zh-CN" b="1">
                <a:latin typeface="宋体" panose="02010600030101010101" pitchFamily="2" charset="-122"/>
              </a:rPr>
              <a:t>I/0</a:t>
            </a:r>
            <a:r>
              <a:rPr lang="zh-CN" altLang="en-US" b="1">
                <a:latin typeface="宋体" panose="02010600030101010101" pitchFamily="2" charset="-122"/>
              </a:rPr>
              <a:t>设备的利用率；</a:t>
            </a:r>
          </a:p>
          <a:p>
            <a:pPr lvl="1">
              <a:lnSpc>
                <a:spcPct val="80000"/>
              </a:lnSpc>
              <a:spcBef>
                <a:spcPct val="50000"/>
              </a:spcBef>
            </a:pPr>
            <a:r>
              <a:rPr lang="zh-CN" altLang="en-US" b="1">
                <a:latin typeface="宋体" panose="02010600030101010101" pitchFamily="2" charset="-122"/>
              </a:rPr>
              <a:t>（</a:t>
            </a:r>
            <a:r>
              <a:rPr lang="en-US" altLang="zh-CN" b="1">
                <a:latin typeface="宋体" panose="02010600030101010101" pitchFamily="2" charset="-122"/>
              </a:rPr>
              <a:t>3</a:t>
            </a:r>
            <a:r>
              <a:rPr lang="zh-CN" altLang="en-US" b="1">
                <a:latin typeface="宋体" panose="02010600030101010101" pitchFamily="2" charset="-122"/>
              </a:rPr>
              <a:t>）增加系统吞吐量</a:t>
            </a:r>
            <a:endParaRPr lang="zh-CN" altLang="en-US" b="1">
              <a:solidFill>
                <a:schemeClr val="accent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3"/>
          <p:cNvSpPr>
            <a:spLocks noChangeArrowheads="1"/>
          </p:cNvSpPr>
          <p:nvPr/>
        </p:nvSpPr>
        <p:spPr bwMode="auto">
          <a:xfrm>
            <a:off x="323850" y="260350"/>
            <a:ext cx="54737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3200" b="1">
                <a:solidFill>
                  <a:srgbClr val="FF0000"/>
                </a:solidFill>
              </a:rPr>
              <a:t>2.</a:t>
            </a:r>
            <a:r>
              <a:rPr lang="zh-CN" altLang="en-US" sz="3200" b="1">
                <a:solidFill>
                  <a:srgbClr val="FF0000"/>
                </a:solidFill>
              </a:rPr>
              <a:t> 多道批处理系统</a:t>
            </a:r>
          </a:p>
        </p:txBody>
      </p:sp>
      <p:grpSp>
        <p:nvGrpSpPr>
          <p:cNvPr id="44034" name="Group 5"/>
          <p:cNvGrpSpPr/>
          <p:nvPr/>
        </p:nvGrpSpPr>
        <p:grpSpPr bwMode="auto">
          <a:xfrm>
            <a:off x="611188" y="620713"/>
            <a:ext cx="7756525" cy="2514600"/>
            <a:chOff x="799" y="981"/>
            <a:chExt cx="4530" cy="1871"/>
          </a:xfrm>
        </p:grpSpPr>
        <p:sp>
          <p:nvSpPr>
            <p:cNvPr id="44035" name="AutoShape 6"/>
            <p:cNvSpPr>
              <a:spLocks noChangeArrowheads="1"/>
            </p:cNvSpPr>
            <p:nvPr/>
          </p:nvSpPr>
          <p:spPr bwMode="auto">
            <a:xfrm>
              <a:off x="799" y="1434"/>
              <a:ext cx="1769" cy="862"/>
            </a:xfrm>
            <a:prstGeom prst="can">
              <a:avLst>
                <a:gd name="adj" fmla="val 25000"/>
              </a:avLst>
            </a:prstGeom>
            <a:solidFill>
              <a:schemeClr val="accent2"/>
            </a:solidFill>
            <a:ln w="9525">
              <a:solidFill>
                <a:schemeClr val="tx1"/>
              </a:solidFill>
              <a:round/>
            </a:ln>
          </p:spPr>
          <p:txBody>
            <a:bodyPr wrap="none" anchor="ctr"/>
            <a:lstStyle/>
            <a:p>
              <a:pPr algn="ctr" eaLnBrk="0" hangingPunct="0">
                <a:lnSpc>
                  <a:spcPct val="115000"/>
                </a:lnSpc>
                <a:spcBef>
                  <a:spcPct val="20000"/>
                </a:spcBef>
              </a:pPr>
              <a:endParaRPr lang="zh-CN" altLang="en-US"/>
            </a:p>
          </p:txBody>
        </p:sp>
        <p:grpSp>
          <p:nvGrpSpPr>
            <p:cNvPr id="44036" name="Group 7"/>
            <p:cNvGrpSpPr/>
            <p:nvPr/>
          </p:nvGrpSpPr>
          <p:grpSpPr bwMode="auto">
            <a:xfrm>
              <a:off x="853" y="1707"/>
              <a:ext cx="1664" cy="408"/>
              <a:chOff x="808" y="1661"/>
              <a:chExt cx="1664" cy="408"/>
            </a:xfrm>
          </p:grpSpPr>
          <p:grpSp>
            <p:nvGrpSpPr>
              <p:cNvPr id="44037" name="Group 8"/>
              <p:cNvGrpSpPr/>
              <p:nvPr/>
            </p:nvGrpSpPr>
            <p:grpSpPr bwMode="auto">
              <a:xfrm>
                <a:off x="823" y="1735"/>
                <a:ext cx="1649" cy="260"/>
                <a:chOff x="68" y="2750"/>
                <a:chExt cx="2494" cy="317"/>
              </a:xfrm>
            </p:grpSpPr>
            <p:sp>
              <p:nvSpPr>
                <p:cNvPr id="44038" name="Rectangle 9"/>
                <p:cNvSpPr>
                  <a:spLocks noChangeArrowheads="1"/>
                </p:cNvSpPr>
                <p:nvPr/>
              </p:nvSpPr>
              <p:spPr bwMode="auto">
                <a:xfrm>
                  <a:off x="1474" y="2750"/>
                  <a:ext cx="544" cy="317"/>
                </a:xfrm>
                <a:prstGeom prst="rect">
                  <a:avLst/>
                </a:prstGeom>
                <a:solidFill>
                  <a:schemeClr val="accent2"/>
                </a:solidFill>
                <a:ln w="9525">
                  <a:solidFill>
                    <a:schemeClr val="tx1"/>
                  </a:solidFill>
                  <a:miter lim="800000"/>
                </a:ln>
              </p:spPr>
              <p:txBody>
                <a:bodyPr wrap="none" anchor="ctr"/>
                <a:lstStyle/>
                <a:p>
                  <a:pPr algn="ctr"/>
                  <a:r>
                    <a:rPr lang="zh-CN" altLang="en-US" sz="1600" b="1">
                      <a:latin typeface="Times New Roman" panose="02020603050405020304" pitchFamily="18" charset="0"/>
                    </a:rPr>
                    <a:t>作业</a:t>
                  </a:r>
                  <a:r>
                    <a:rPr lang="en-US" altLang="zh-CN" sz="1600" b="1">
                      <a:latin typeface="Times New Roman" panose="02020603050405020304" pitchFamily="18" charset="0"/>
                    </a:rPr>
                    <a:t>2</a:t>
                  </a:r>
                </a:p>
              </p:txBody>
            </p:sp>
            <p:sp>
              <p:nvSpPr>
                <p:cNvPr id="44039" name="Rectangle 10"/>
                <p:cNvSpPr>
                  <a:spLocks noChangeArrowheads="1"/>
                </p:cNvSpPr>
                <p:nvPr/>
              </p:nvSpPr>
              <p:spPr bwMode="auto">
                <a:xfrm>
                  <a:off x="930" y="2750"/>
                  <a:ext cx="544" cy="317"/>
                </a:xfrm>
                <a:prstGeom prst="rect">
                  <a:avLst/>
                </a:prstGeom>
                <a:solidFill>
                  <a:schemeClr val="accent2"/>
                </a:solidFill>
                <a:ln w="9525">
                  <a:solidFill>
                    <a:schemeClr val="tx1"/>
                  </a:solidFill>
                  <a:miter lim="800000"/>
                </a:ln>
              </p:spPr>
              <p:txBody>
                <a:bodyPr wrap="none" anchor="ctr"/>
                <a:lstStyle/>
                <a:p>
                  <a:pPr algn="ctr"/>
                  <a:r>
                    <a:rPr lang="zh-CN" altLang="en-US" sz="1600" b="1">
                      <a:latin typeface="Times New Roman" panose="02020603050405020304" pitchFamily="18" charset="0"/>
                    </a:rPr>
                    <a:t>作业</a:t>
                  </a:r>
                  <a:r>
                    <a:rPr lang="en-US" altLang="zh-CN" sz="1600" b="1">
                      <a:latin typeface="Times New Roman" panose="02020603050405020304" pitchFamily="18" charset="0"/>
                    </a:rPr>
                    <a:t>3</a:t>
                  </a:r>
                </a:p>
              </p:txBody>
            </p:sp>
            <p:sp>
              <p:nvSpPr>
                <p:cNvPr id="44040" name="Rectangle 11"/>
                <p:cNvSpPr>
                  <a:spLocks noChangeArrowheads="1"/>
                </p:cNvSpPr>
                <p:nvPr/>
              </p:nvSpPr>
              <p:spPr bwMode="auto">
                <a:xfrm>
                  <a:off x="2018" y="2750"/>
                  <a:ext cx="544" cy="31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600" b="1">
                      <a:latin typeface="Times New Roman" panose="02020603050405020304" pitchFamily="18" charset="0"/>
                    </a:rPr>
                    <a:t>作业</a:t>
                  </a:r>
                  <a:r>
                    <a:rPr lang="en-US" altLang="zh-CN" sz="1600" b="1">
                      <a:latin typeface="Times New Roman" panose="02020603050405020304" pitchFamily="18" charset="0"/>
                    </a:rPr>
                    <a:t>1</a:t>
                  </a:r>
                </a:p>
              </p:txBody>
            </p:sp>
            <p:sp>
              <p:nvSpPr>
                <p:cNvPr id="44041" name="Rectangle 12"/>
                <p:cNvSpPr>
                  <a:spLocks noChangeArrowheads="1"/>
                </p:cNvSpPr>
                <p:nvPr/>
              </p:nvSpPr>
              <p:spPr bwMode="auto">
                <a:xfrm>
                  <a:off x="68" y="2750"/>
                  <a:ext cx="862" cy="317"/>
                </a:xfrm>
                <a:prstGeom prst="rect">
                  <a:avLst/>
                </a:prstGeom>
                <a:solidFill>
                  <a:schemeClr val="accent2"/>
                </a:solidFill>
                <a:ln w="9525">
                  <a:solidFill>
                    <a:schemeClr val="tx1"/>
                  </a:solidFill>
                  <a:miter lim="800000"/>
                </a:ln>
              </p:spPr>
              <p:txBody>
                <a:bodyPr wrap="none" anchor="ctr"/>
                <a:lstStyle/>
                <a:p>
                  <a:pPr algn="ctr"/>
                  <a:r>
                    <a:rPr lang="en-US" altLang="zh-CN" sz="2000" b="1">
                      <a:latin typeface="Times New Roman" panose="02020603050405020304" pitchFamily="18" charset="0"/>
                    </a:rPr>
                    <a:t>     ……</a:t>
                  </a:r>
                  <a:endParaRPr lang="zh-CN" altLang="en-US" sz="2000" b="1">
                    <a:latin typeface="Times New Roman" panose="02020603050405020304" pitchFamily="18" charset="0"/>
                  </a:endParaRPr>
                </a:p>
              </p:txBody>
            </p:sp>
          </p:grpSp>
          <p:sp>
            <p:nvSpPr>
              <p:cNvPr id="44042" name="Rectangle 13"/>
              <p:cNvSpPr>
                <a:spLocks noChangeArrowheads="1"/>
              </p:cNvSpPr>
              <p:nvPr/>
            </p:nvSpPr>
            <p:spPr bwMode="auto">
              <a:xfrm>
                <a:off x="808" y="1661"/>
                <a:ext cx="60" cy="4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15000"/>
                  </a:lnSpc>
                  <a:spcBef>
                    <a:spcPct val="20000"/>
                  </a:spcBef>
                </a:pPr>
                <a:endParaRPr lang="zh-CN" altLang="en-US"/>
              </a:p>
            </p:txBody>
          </p:sp>
        </p:grpSp>
        <p:sp>
          <p:nvSpPr>
            <p:cNvPr id="44043" name="Text Box 14"/>
            <p:cNvSpPr txBox="1">
              <a:spLocks noChangeArrowheads="1"/>
            </p:cNvSpPr>
            <p:nvPr/>
          </p:nvSpPr>
          <p:spPr bwMode="auto">
            <a:xfrm>
              <a:off x="1046" y="1354"/>
              <a:ext cx="95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t>磁盘</a:t>
              </a:r>
            </a:p>
          </p:txBody>
        </p:sp>
        <p:grpSp>
          <p:nvGrpSpPr>
            <p:cNvPr id="44044" name="Group 15"/>
            <p:cNvGrpSpPr/>
            <p:nvPr/>
          </p:nvGrpSpPr>
          <p:grpSpPr bwMode="auto">
            <a:xfrm>
              <a:off x="3606" y="981"/>
              <a:ext cx="1723" cy="579"/>
              <a:chOff x="3696" y="2296"/>
              <a:chExt cx="1542" cy="454"/>
            </a:xfrm>
          </p:grpSpPr>
          <p:sp>
            <p:nvSpPr>
              <p:cNvPr id="44045" name="Rectangle 16"/>
              <p:cNvSpPr>
                <a:spLocks noChangeArrowheads="1"/>
              </p:cNvSpPr>
              <p:nvPr/>
            </p:nvSpPr>
            <p:spPr bwMode="auto">
              <a:xfrm>
                <a:off x="4241" y="2296"/>
                <a:ext cx="726" cy="454"/>
              </a:xfrm>
              <a:prstGeom prst="rect">
                <a:avLst/>
              </a:prstGeom>
              <a:solidFill>
                <a:schemeClr val="hlink"/>
              </a:solidFill>
              <a:ln w="9525">
                <a:solidFill>
                  <a:schemeClr val="tx1"/>
                </a:solidFill>
                <a:miter lim="800000"/>
              </a:ln>
            </p:spPr>
            <p:txBody>
              <a:bodyPr wrap="none"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p>
            </p:txBody>
          </p:sp>
          <p:sp>
            <p:nvSpPr>
              <p:cNvPr id="44046" name="Text Box 17"/>
              <p:cNvSpPr txBox="1">
                <a:spLocks noChangeArrowheads="1"/>
              </p:cNvSpPr>
              <p:nvPr/>
            </p:nvSpPr>
            <p:spPr bwMode="auto">
              <a:xfrm>
                <a:off x="3696" y="2296"/>
                <a:ext cx="1542"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en-US" altLang="zh-CN" sz="2000" b="1"/>
                  <a:t>OS</a:t>
                </a:r>
              </a:p>
            </p:txBody>
          </p:sp>
        </p:grpSp>
        <p:sp>
          <p:nvSpPr>
            <p:cNvPr id="44047" name="Text Box 18"/>
            <p:cNvSpPr txBox="1">
              <a:spLocks noChangeArrowheads="1"/>
            </p:cNvSpPr>
            <p:nvPr/>
          </p:nvSpPr>
          <p:spPr bwMode="auto">
            <a:xfrm>
              <a:off x="3692" y="2529"/>
              <a:ext cx="1520"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t>主机内存</a:t>
              </a:r>
              <a:endParaRPr lang="en-US" altLang="zh-CN" b="1"/>
            </a:p>
          </p:txBody>
        </p:sp>
        <p:sp>
          <p:nvSpPr>
            <p:cNvPr id="44048" name="Text Box 19"/>
            <p:cNvSpPr txBox="1">
              <a:spLocks noChangeArrowheads="1"/>
            </p:cNvSpPr>
            <p:nvPr/>
          </p:nvSpPr>
          <p:spPr bwMode="auto">
            <a:xfrm>
              <a:off x="838" y="2343"/>
              <a:ext cx="158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t>后备队列</a:t>
              </a:r>
            </a:p>
          </p:txBody>
        </p:sp>
        <p:sp>
          <p:nvSpPr>
            <p:cNvPr id="44049" name="AutoShape 20"/>
            <p:cNvSpPr>
              <a:spLocks noChangeArrowheads="1"/>
            </p:cNvSpPr>
            <p:nvPr/>
          </p:nvSpPr>
          <p:spPr bwMode="auto">
            <a:xfrm>
              <a:off x="2517" y="1842"/>
              <a:ext cx="1724" cy="136"/>
            </a:xfrm>
            <a:prstGeom prst="rightArrow">
              <a:avLst>
                <a:gd name="adj1" fmla="val 50000"/>
                <a:gd name="adj2" fmla="val 316736"/>
              </a:avLst>
            </a:prstGeom>
            <a:solidFill>
              <a:srgbClr val="FF0000"/>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44050" name="Text Box 21"/>
            <p:cNvSpPr txBox="1">
              <a:spLocks noChangeArrowheads="1"/>
            </p:cNvSpPr>
            <p:nvPr/>
          </p:nvSpPr>
          <p:spPr bwMode="auto">
            <a:xfrm>
              <a:off x="2245" y="1570"/>
              <a:ext cx="158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t>作业调度</a:t>
              </a:r>
            </a:p>
          </p:txBody>
        </p:sp>
        <p:sp>
          <p:nvSpPr>
            <p:cNvPr id="44051" name="Text Box 22"/>
            <p:cNvSpPr txBox="1">
              <a:spLocks noChangeArrowheads="1"/>
            </p:cNvSpPr>
            <p:nvPr/>
          </p:nvSpPr>
          <p:spPr bwMode="auto">
            <a:xfrm>
              <a:off x="2426" y="1933"/>
              <a:ext cx="140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zh-CN" altLang="en-US" sz="2000" b="1">
                  <a:ea typeface="楷体_GB2312" panose="02010609030101010101" charset="-122"/>
                  <a:cs typeface="楷体_GB2312" panose="02010609030101010101" charset="-122"/>
                </a:rPr>
                <a:t>选若干个作业</a:t>
              </a:r>
            </a:p>
            <a:p>
              <a:pPr algn="ctr"/>
              <a:r>
                <a:rPr lang="zh-CN" altLang="en-US" sz="2000" b="1">
                  <a:ea typeface="楷体_GB2312" panose="02010609030101010101" charset="-122"/>
                  <a:cs typeface="楷体_GB2312" panose="02010609030101010101" charset="-122"/>
                </a:rPr>
                <a:t>进入内存运行</a:t>
              </a:r>
            </a:p>
          </p:txBody>
        </p:sp>
        <p:grpSp>
          <p:nvGrpSpPr>
            <p:cNvPr id="44052" name="Group 23"/>
            <p:cNvGrpSpPr/>
            <p:nvPr/>
          </p:nvGrpSpPr>
          <p:grpSpPr bwMode="auto">
            <a:xfrm>
              <a:off x="3606" y="1298"/>
              <a:ext cx="1723" cy="670"/>
              <a:chOff x="3696" y="2296"/>
              <a:chExt cx="1542" cy="454"/>
            </a:xfrm>
          </p:grpSpPr>
          <p:sp>
            <p:nvSpPr>
              <p:cNvPr id="44053" name="Rectangle 24"/>
              <p:cNvSpPr>
                <a:spLocks noChangeArrowheads="1"/>
              </p:cNvSpPr>
              <p:nvPr/>
            </p:nvSpPr>
            <p:spPr bwMode="auto">
              <a:xfrm>
                <a:off x="4241" y="2296"/>
                <a:ext cx="726" cy="454"/>
              </a:xfrm>
              <a:prstGeom prst="rect">
                <a:avLst/>
              </a:prstGeom>
              <a:solidFill>
                <a:schemeClr val="hlink"/>
              </a:solidFill>
              <a:ln w="9525">
                <a:solidFill>
                  <a:schemeClr val="tx1"/>
                </a:solidFill>
                <a:miter lim="800000"/>
              </a:ln>
            </p:spPr>
            <p:txBody>
              <a:bodyPr wrap="none"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p>
            </p:txBody>
          </p:sp>
          <p:sp>
            <p:nvSpPr>
              <p:cNvPr id="44054" name="Text Box 25"/>
              <p:cNvSpPr txBox="1">
                <a:spLocks noChangeArrowheads="1"/>
              </p:cNvSpPr>
              <p:nvPr/>
            </p:nvSpPr>
            <p:spPr bwMode="auto">
              <a:xfrm>
                <a:off x="3696" y="2296"/>
                <a:ext cx="1542"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t>作业</a:t>
                </a:r>
                <a:r>
                  <a:rPr lang="en-US" altLang="zh-CN" sz="2000" b="1"/>
                  <a:t>i</a:t>
                </a:r>
              </a:p>
            </p:txBody>
          </p:sp>
        </p:grpSp>
        <p:grpSp>
          <p:nvGrpSpPr>
            <p:cNvPr id="44055" name="Group 26"/>
            <p:cNvGrpSpPr/>
            <p:nvPr/>
          </p:nvGrpSpPr>
          <p:grpSpPr bwMode="auto">
            <a:xfrm>
              <a:off x="3606" y="1661"/>
              <a:ext cx="1723" cy="318"/>
              <a:chOff x="3696" y="2296"/>
              <a:chExt cx="1542" cy="454"/>
            </a:xfrm>
          </p:grpSpPr>
          <p:sp>
            <p:nvSpPr>
              <p:cNvPr id="44056" name="Rectangle 27"/>
              <p:cNvSpPr>
                <a:spLocks noChangeArrowheads="1"/>
              </p:cNvSpPr>
              <p:nvPr/>
            </p:nvSpPr>
            <p:spPr bwMode="auto">
              <a:xfrm>
                <a:off x="4241" y="2296"/>
                <a:ext cx="726" cy="454"/>
              </a:xfrm>
              <a:prstGeom prst="rect">
                <a:avLst/>
              </a:prstGeom>
              <a:solidFill>
                <a:schemeClr val="hlink"/>
              </a:solidFill>
              <a:ln w="9525">
                <a:solidFill>
                  <a:schemeClr val="tx1"/>
                </a:solidFill>
                <a:miter lim="800000"/>
              </a:ln>
            </p:spPr>
            <p:txBody>
              <a:bodyPr wrap="none"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p>
            </p:txBody>
          </p:sp>
          <p:sp>
            <p:nvSpPr>
              <p:cNvPr id="44057" name="Text Box 28"/>
              <p:cNvSpPr txBox="1">
                <a:spLocks noChangeArrowheads="1"/>
              </p:cNvSpPr>
              <p:nvPr/>
            </p:nvSpPr>
            <p:spPr bwMode="auto">
              <a:xfrm>
                <a:off x="3696" y="2296"/>
                <a:ext cx="1542"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t>作业</a:t>
                </a:r>
                <a:r>
                  <a:rPr lang="en-US" altLang="zh-CN" sz="2000" b="1"/>
                  <a:t>k</a:t>
                </a:r>
              </a:p>
            </p:txBody>
          </p:sp>
        </p:grpSp>
        <p:grpSp>
          <p:nvGrpSpPr>
            <p:cNvPr id="44058" name="Group 29"/>
            <p:cNvGrpSpPr/>
            <p:nvPr/>
          </p:nvGrpSpPr>
          <p:grpSpPr bwMode="auto">
            <a:xfrm>
              <a:off x="3606" y="1979"/>
              <a:ext cx="1723" cy="279"/>
              <a:chOff x="3696" y="2296"/>
              <a:chExt cx="1542" cy="493"/>
            </a:xfrm>
          </p:grpSpPr>
          <p:sp>
            <p:nvSpPr>
              <p:cNvPr id="44059" name="Rectangle 30"/>
              <p:cNvSpPr>
                <a:spLocks noChangeArrowheads="1"/>
              </p:cNvSpPr>
              <p:nvPr/>
            </p:nvSpPr>
            <p:spPr bwMode="auto">
              <a:xfrm>
                <a:off x="4241" y="2296"/>
                <a:ext cx="726" cy="454"/>
              </a:xfrm>
              <a:prstGeom prst="rect">
                <a:avLst/>
              </a:prstGeom>
              <a:solidFill>
                <a:schemeClr val="hlink"/>
              </a:solidFill>
              <a:ln w="9525">
                <a:solidFill>
                  <a:schemeClr val="tx1"/>
                </a:solidFill>
                <a:miter lim="800000"/>
              </a:ln>
            </p:spPr>
            <p:txBody>
              <a:bodyPr wrap="none"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p>
            </p:txBody>
          </p:sp>
          <p:sp>
            <p:nvSpPr>
              <p:cNvPr id="44060" name="Text Box 31"/>
              <p:cNvSpPr txBox="1">
                <a:spLocks noChangeArrowheads="1"/>
              </p:cNvSpPr>
              <p:nvPr/>
            </p:nvSpPr>
            <p:spPr bwMode="auto">
              <a:xfrm>
                <a:off x="3696" y="2296"/>
                <a:ext cx="154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en-US" altLang="zh-CN" sz="2000" b="1">
                    <a:latin typeface="宋体" panose="02010600030101010101" pitchFamily="2" charset="-122"/>
                  </a:rPr>
                  <a:t>…</a:t>
                </a:r>
                <a:endParaRPr lang="en-US" altLang="zh-CN" sz="2000" b="1"/>
              </a:p>
            </p:txBody>
          </p:sp>
        </p:grpSp>
        <p:grpSp>
          <p:nvGrpSpPr>
            <p:cNvPr id="44061" name="Group 32"/>
            <p:cNvGrpSpPr/>
            <p:nvPr/>
          </p:nvGrpSpPr>
          <p:grpSpPr bwMode="auto">
            <a:xfrm>
              <a:off x="3606" y="2205"/>
              <a:ext cx="1723" cy="318"/>
              <a:chOff x="3696" y="2296"/>
              <a:chExt cx="1542" cy="454"/>
            </a:xfrm>
          </p:grpSpPr>
          <p:sp>
            <p:nvSpPr>
              <p:cNvPr id="44062" name="Rectangle 33"/>
              <p:cNvSpPr>
                <a:spLocks noChangeArrowheads="1"/>
              </p:cNvSpPr>
              <p:nvPr/>
            </p:nvSpPr>
            <p:spPr bwMode="auto">
              <a:xfrm>
                <a:off x="4241" y="2296"/>
                <a:ext cx="726" cy="454"/>
              </a:xfrm>
              <a:prstGeom prst="rect">
                <a:avLst/>
              </a:prstGeom>
              <a:solidFill>
                <a:schemeClr val="hlink"/>
              </a:solidFill>
              <a:ln w="9525">
                <a:solidFill>
                  <a:schemeClr val="tx1"/>
                </a:solidFill>
                <a:miter lim="800000"/>
              </a:ln>
            </p:spPr>
            <p:txBody>
              <a:bodyPr wrap="none"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p>
            </p:txBody>
          </p:sp>
          <p:sp>
            <p:nvSpPr>
              <p:cNvPr id="44063" name="Text Box 34"/>
              <p:cNvSpPr txBox="1">
                <a:spLocks noChangeArrowheads="1"/>
              </p:cNvSpPr>
              <p:nvPr/>
            </p:nvSpPr>
            <p:spPr bwMode="auto">
              <a:xfrm>
                <a:off x="3696" y="2296"/>
                <a:ext cx="1542"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t>作业</a:t>
                </a:r>
                <a:r>
                  <a:rPr lang="en-US" altLang="zh-CN" sz="2000" b="1"/>
                  <a:t>n</a:t>
                </a:r>
              </a:p>
            </p:txBody>
          </p:sp>
        </p:grpSp>
      </p:grpSp>
      <p:sp>
        <p:nvSpPr>
          <p:cNvPr id="36" name="Text Box 35"/>
          <p:cNvSpPr txBox="1">
            <a:spLocks noChangeArrowheads="1"/>
          </p:cNvSpPr>
          <p:nvPr/>
        </p:nvSpPr>
        <p:spPr bwMode="auto">
          <a:xfrm>
            <a:off x="3203575" y="3165475"/>
            <a:ext cx="32400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b="1">
                <a:solidFill>
                  <a:srgbClr val="0000FF"/>
                </a:solidFill>
              </a:rPr>
              <a:t>多道批处理特点：</a:t>
            </a:r>
          </a:p>
          <a:p>
            <a:pPr>
              <a:buFontTx/>
              <a:buChar char="•"/>
            </a:pPr>
            <a:r>
              <a:rPr lang="zh-CN" altLang="en-US" sz="2000" b="1"/>
              <a:t>多道性</a:t>
            </a:r>
          </a:p>
          <a:p>
            <a:pPr>
              <a:buFontTx/>
              <a:buChar char="•"/>
            </a:pPr>
            <a:r>
              <a:rPr lang="zh-CN" altLang="en-US" sz="2000" b="1"/>
              <a:t>无序性</a:t>
            </a:r>
          </a:p>
          <a:p>
            <a:pPr>
              <a:buFontTx/>
              <a:buChar char="•"/>
            </a:pPr>
            <a:r>
              <a:rPr lang="zh-CN" altLang="en-US" sz="2000" b="1"/>
              <a:t>调度性</a:t>
            </a:r>
          </a:p>
        </p:txBody>
      </p:sp>
      <p:sp>
        <p:nvSpPr>
          <p:cNvPr id="37" name="Rectangle 3"/>
          <p:cNvSpPr txBox="1">
            <a:spLocks noChangeArrowheads="1"/>
          </p:cNvSpPr>
          <p:nvPr/>
        </p:nvSpPr>
        <p:spPr bwMode="auto">
          <a:xfrm>
            <a:off x="539750" y="4652963"/>
            <a:ext cx="3671888"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358775" indent="-28575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b="1">
                <a:solidFill>
                  <a:srgbClr val="0000FF"/>
                </a:solidFill>
                <a:latin typeface="宋体" panose="02010600030101010101" pitchFamily="2" charset="-122"/>
              </a:rPr>
              <a:t>多道批处理系统优缺点：</a:t>
            </a:r>
          </a:p>
          <a:p>
            <a:pPr lvl="1">
              <a:lnSpc>
                <a:spcPct val="115000"/>
              </a:lnSpc>
              <a:spcBef>
                <a:spcPct val="20000"/>
              </a:spcBef>
              <a:buFontTx/>
              <a:buChar char="–"/>
            </a:pPr>
            <a:r>
              <a:rPr lang="zh-CN" altLang="en-US" b="1">
                <a:latin typeface="宋体" panose="02010600030101010101" pitchFamily="2" charset="-122"/>
              </a:rPr>
              <a:t>优点：</a:t>
            </a:r>
            <a:endParaRPr lang="zh-CN" altLang="en-US">
              <a:latin typeface="宋体" panose="02010600030101010101" pitchFamily="2" charset="-122"/>
            </a:endParaRPr>
          </a:p>
          <a:p>
            <a:pPr lvl="1">
              <a:lnSpc>
                <a:spcPct val="115000"/>
              </a:lnSpc>
              <a:spcBef>
                <a:spcPct val="20000"/>
              </a:spcBef>
              <a:buFontTx/>
              <a:buChar char="–"/>
            </a:pPr>
            <a:r>
              <a:rPr lang="zh-CN" altLang="en-US" b="1">
                <a:latin typeface="宋体" panose="02010600030101010101" pitchFamily="2" charset="-122"/>
              </a:rPr>
              <a:t>缺点</a:t>
            </a:r>
            <a:r>
              <a:rPr lang="zh-CN" altLang="en-US">
                <a:latin typeface="宋体" panose="02010600030101010101" pitchFamily="2" charset="-122"/>
              </a:rPr>
              <a:t>：</a:t>
            </a:r>
            <a:endParaRPr lang="zh-CN" altLang="en-US" sz="2800">
              <a:latin typeface="宋体" panose="02010600030101010101" pitchFamily="2" charset="-122"/>
            </a:endParaRPr>
          </a:p>
        </p:txBody>
      </p:sp>
      <p:sp>
        <p:nvSpPr>
          <p:cNvPr id="38" name="Text Box 6"/>
          <p:cNvSpPr txBox="1">
            <a:spLocks noChangeArrowheads="1"/>
          </p:cNvSpPr>
          <p:nvPr/>
        </p:nvSpPr>
        <p:spPr bwMode="auto">
          <a:xfrm>
            <a:off x="1463675" y="5157788"/>
            <a:ext cx="57610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15000"/>
              </a:lnSpc>
              <a:spcBef>
                <a:spcPct val="20000"/>
              </a:spcBef>
            </a:pPr>
            <a:r>
              <a:rPr lang="zh-CN" altLang="en-US" b="1"/>
              <a:t>资源利用率高、系统吞吐量大</a:t>
            </a:r>
          </a:p>
          <a:p>
            <a:pPr lvl="1">
              <a:lnSpc>
                <a:spcPct val="115000"/>
              </a:lnSpc>
              <a:spcBef>
                <a:spcPct val="20000"/>
              </a:spcBef>
            </a:pPr>
            <a:r>
              <a:rPr lang="zh-CN" altLang="en-US" b="1"/>
              <a:t>作业平均周转时间较长、无交互能力</a:t>
            </a:r>
          </a:p>
        </p:txBody>
      </p:sp>
      <p:grpSp>
        <p:nvGrpSpPr>
          <p:cNvPr id="10" name="Group 75"/>
          <p:cNvGrpSpPr/>
          <p:nvPr/>
        </p:nvGrpSpPr>
        <p:grpSpPr bwMode="auto">
          <a:xfrm>
            <a:off x="1319213" y="6165850"/>
            <a:ext cx="6607175" cy="512763"/>
            <a:chOff x="733" y="3798"/>
            <a:chExt cx="4412" cy="323"/>
          </a:xfrm>
        </p:grpSpPr>
        <p:sp>
          <p:nvSpPr>
            <p:cNvPr id="44068" name="Text Box 73"/>
            <p:cNvSpPr txBox="1">
              <a:spLocks noChangeArrowheads="1"/>
            </p:cNvSpPr>
            <p:nvPr/>
          </p:nvSpPr>
          <p:spPr bwMode="auto">
            <a:xfrm>
              <a:off x="733" y="3798"/>
              <a:ext cx="441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15000"/>
                </a:lnSpc>
                <a:spcBef>
                  <a:spcPct val="20000"/>
                </a:spcBef>
              </a:pPr>
              <a:r>
                <a:rPr lang="zh-CN" altLang="en-US" b="1"/>
                <a:t>进入后备队列               运行完成出系统</a:t>
              </a:r>
            </a:p>
          </p:txBody>
        </p:sp>
        <p:sp>
          <p:nvSpPr>
            <p:cNvPr id="44069" name="Line 74"/>
            <p:cNvSpPr>
              <a:spLocks noChangeShapeType="1"/>
            </p:cNvSpPr>
            <p:nvPr/>
          </p:nvSpPr>
          <p:spPr bwMode="auto">
            <a:xfrm>
              <a:off x="2426" y="3979"/>
              <a:ext cx="636"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3" name="Text Box 35"/>
          <p:cNvSpPr txBox="1">
            <a:spLocks noChangeArrowheads="1"/>
          </p:cNvSpPr>
          <p:nvPr/>
        </p:nvSpPr>
        <p:spPr bwMode="auto">
          <a:xfrm>
            <a:off x="34925" y="3141663"/>
            <a:ext cx="352901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b="1">
                <a:solidFill>
                  <a:srgbClr val="0000FF"/>
                </a:solidFill>
              </a:rPr>
              <a:t>单道批处理道特点：</a:t>
            </a:r>
          </a:p>
          <a:p>
            <a:pPr>
              <a:buFontTx/>
              <a:buChar char="•"/>
            </a:pPr>
            <a:r>
              <a:rPr lang="zh-CN" altLang="en-US" sz="2000" b="1"/>
              <a:t>单道性</a:t>
            </a:r>
          </a:p>
          <a:p>
            <a:pPr>
              <a:buFontTx/>
              <a:buChar char="•"/>
            </a:pPr>
            <a:r>
              <a:rPr lang="zh-CN" altLang="en-US" sz="2000" b="1"/>
              <a:t>顺序性</a:t>
            </a:r>
          </a:p>
          <a:p>
            <a:pPr>
              <a:buFontTx/>
              <a:buChar char="•"/>
            </a:pPr>
            <a:r>
              <a:rPr lang="zh-CN" altLang="en-US" sz="2000" b="1"/>
              <a:t>自动性</a:t>
            </a:r>
          </a:p>
        </p:txBody>
      </p:sp>
      <p:grpSp>
        <p:nvGrpSpPr>
          <p:cNvPr id="11" name="组合 39"/>
          <p:cNvGrpSpPr/>
          <p:nvPr/>
        </p:nvGrpSpPr>
        <p:grpSpPr bwMode="auto">
          <a:xfrm>
            <a:off x="6372225" y="3429000"/>
            <a:ext cx="1800225" cy="1206500"/>
            <a:chOff x="611189" y="1326540"/>
            <a:chExt cx="1800572" cy="1205978"/>
          </a:xfrm>
        </p:grpSpPr>
        <p:sp>
          <p:nvSpPr>
            <p:cNvPr id="44072" name="AutoShape 6"/>
            <p:cNvSpPr>
              <a:spLocks noChangeArrowheads="1"/>
            </p:cNvSpPr>
            <p:nvPr/>
          </p:nvSpPr>
          <p:spPr bwMode="auto">
            <a:xfrm>
              <a:off x="611189" y="1374001"/>
              <a:ext cx="1800572" cy="1158517"/>
            </a:xfrm>
            <a:prstGeom prst="can">
              <a:avLst>
                <a:gd name="adj" fmla="val 25000"/>
              </a:avLst>
            </a:prstGeom>
            <a:solidFill>
              <a:schemeClr val="accent2"/>
            </a:solidFill>
            <a:ln w="9525">
              <a:solidFill>
                <a:schemeClr val="tx1"/>
              </a:solidFill>
              <a:round/>
            </a:ln>
          </p:spPr>
          <p:txBody>
            <a:bodyPr wrap="none" anchor="ctr"/>
            <a:lstStyle/>
            <a:p>
              <a:pPr algn="ctr" eaLnBrk="0" hangingPunct="0">
                <a:lnSpc>
                  <a:spcPct val="115000"/>
                </a:lnSpc>
                <a:spcBef>
                  <a:spcPct val="20000"/>
                </a:spcBef>
              </a:pPr>
              <a:endParaRPr lang="zh-CN" altLang="en-US"/>
            </a:p>
          </p:txBody>
        </p:sp>
        <p:sp>
          <p:nvSpPr>
            <p:cNvPr id="44073" name="TextBox 41"/>
            <p:cNvSpPr txBox="1">
              <a:spLocks noChangeArrowheads="1"/>
            </p:cNvSpPr>
            <p:nvPr/>
          </p:nvSpPr>
          <p:spPr bwMode="auto">
            <a:xfrm>
              <a:off x="611560" y="1844824"/>
              <a:ext cx="1800200" cy="41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15000"/>
                </a:lnSpc>
                <a:spcBef>
                  <a:spcPct val="20000"/>
                </a:spcBef>
              </a:pPr>
              <a:r>
                <a:rPr lang="zh-CN" altLang="en-US" sz="2000" b="1"/>
                <a:t>作业运行结果</a:t>
              </a:r>
            </a:p>
          </p:txBody>
        </p:sp>
        <p:sp>
          <p:nvSpPr>
            <p:cNvPr id="44074" name="TextBox 43"/>
            <p:cNvSpPr txBox="1">
              <a:spLocks noChangeArrowheads="1"/>
            </p:cNvSpPr>
            <p:nvPr/>
          </p:nvSpPr>
          <p:spPr bwMode="auto">
            <a:xfrm>
              <a:off x="971600" y="1326540"/>
              <a:ext cx="1152128"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15000"/>
                </a:lnSpc>
                <a:spcBef>
                  <a:spcPct val="20000"/>
                </a:spcBef>
              </a:pPr>
              <a:r>
                <a:rPr lang="zh-CN" altLang="en-US" sz="2000" b="1"/>
                <a:t>磁盘</a:t>
              </a:r>
            </a:p>
          </p:txBody>
        </p:sp>
      </p:grpSp>
      <p:cxnSp>
        <p:nvCxnSpPr>
          <p:cNvPr id="46" name="肘形连接符 45"/>
          <p:cNvCxnSpPr>
            <a:cxnSpLocks noChangeShapeType="1"/>
            <a:stCxn id="44056" idx="3"/>
            <a:endCxn id="44073" idx="3"/>
          </p:cNvCxnSpPr>
          <p:nvPr/>
        </p:nvCxnSpPr>
        <p:spPr bwMode="auto">
          <a:xfrm>
            <a:off x="7848600" y="1747838"/>
            <a:ext cx="323850" cy="2406650"/>
          </a:xfrm>
          <a:prstGeom prst="bentConnector3">
            <a:avLst>
              <a:gd name="adj1" fmla="val 170736"/>
            </a:avLst>
          </a:prstGeom>
          <a:noFill/>
          <a:ln w="28575">
            <a:solidFill>
              <a:srgbClr val="FF0000"/>
            </a:solidFill>
            <a:round/>
            <a:tailEnd type="arrow" w="med" len="med"/>
          </a:ln>
          <a:extLst>
            <a:ext uri="{909E8E84-426E-40DD-AFC4-6F175D3DCCD1}">
              <a14:hiddenFill xmlns:a14="http://schemas.microsoft.com/office/drawing/2010/main">
                <a:noFill/>
              </a14:hiddenFill>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par>
                                <p:cTn id="8" presetID="4" presetClass="entr" presetSubtype="16"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ox(in)">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ox(in)">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ox(in)">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box(in)">
                                      <p:cBhvr>
                                        <p:cTn id="32" dur="500"/>
                                        <p:tgtEl>
                                          <p:spTgt spid="3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8">
                                            <p:txEl>
                                              <p:pRg st="1" end="1"/>
                                            </p:txEl>
                                          </p:spTgt>
                                        </p:tgtEl>
                                        <p:attrNameLst>
                                          <p:attrName>style.visibility</p:attrName>
                                        </p:attrNameLst>
                                      </p:cBhvr>
                                      <p:to>
                                        <p:strVal val="visible"/>
                                      </p:to>
                                    </p:set>
                                    <p:animEffect transition="in" filter="box(in)">
                                      <p:cBhvr>
                                        <p:cTn id="37" dur="500"/>
                                        <p:tgtEl>
                                          <p:spTgt spid="3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7" name="Rectangle 2"/>
          <p:cNvSpPr>
            <a:spLocks noGrp="1" noChangeArrowheads="1"/>
          </p:cNvSpPr>
          <p:nvPr>
            <p:ph type="title" idx="4294967295"/>
          </p:nvPr>
        </p:nvSpPr>
        <p:spPr>
          <a:xfrm>
            <a:off x="323850" y="46038"/>
            <a:ext cx="8229600" cy="574675"/>
          </a:xfrm>
        </p:spPr>
        <p:txBody>
          <a:bodyPr/>
          <a:lstStyle/>
          <a:p>
            <a:r>
              <a:rPr lang="zh-CN" altLang="en-US" sz="3600" smtClean="0"/>
              <a:t>第二节：操作系统的发展及分类</a:t>
            </a:r>
          </a:p>
        </p:txBody>
      </p:sp>
      <p:grpSp>
        <p:nvGrpSpPr>
          <p:cNvPr id="45058" name="Group 4"/>
          <p:cNvGrpSpPr/>
          <p:nvPr/>
        </p:nvGrpSpPr>
        <p:grpSpPr bwMode="auto">
          <a:xfrm>
            <a:off x="755650" y="1989138"/>
            <a:ext cx="7632700" cy="4032250"/>
            <a:chOff x="288" y="720"/>
            <a:chExt cx="5136" cy="3244"/>
          </a:xfrm>
        </p:grpSpPr>
        <p:graphicFrame>
          <p:nvGraphicFramePr>
            <p:cNvPr id="45059" name="Object 5"/>
            <p:cNvGraphicFramePr>
              <a:graphicFrameLocks noChangeAspect="1"/>
            </p:cNvGraphicFramePr>
            <p:nvPr/>
          </p:nvGraphicFramePr>
          <p:xfrm>
            <a:off x="3634" y="720"/>
            <a:ext cx="1214" cy="2131"/>
          </p:xfrm>
          <a:graphic>
            <a:graphicData uri="http://schemas.openxmlformats.org/presentationml/2006/ole">
              <mc:AlternateContent xmlns:mc="http://schemas.openxmlformats.org/markup-compatibility/2006">
                <mc:Choice xmlns:v="urn:schemas-microsoft-com:vml" Requires="v">
                  <p:oleObj spid="_x0000_s45157" r:id="rId3" imgW="1927225" imgH="3383280" progId="MS_ClipArt_Gallery.2">
                    <p:embed/>
                  </p:oleObj>
                </mc:Choice>
                <mc:Fallback>
                  <p:oleObj r:id="rId3" imgW="1927225" imgH="3383280"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4" y="720"/>
                          <a:ext cx="1214"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0" name="Object 6"/>
            <p:cNvGraphicFramePr>
              <a:graphicFrameLocks noChangeAspect="1"/>
            </p:cNvGraphicFramePr>
            <p:nvPr/>
          </p:nvGraphicFramePr>
          <p:xfrm>
            <a:off x="1008" y="1152"/>
            <a:ext cx="768" cy="625"/>
          </p:xfrm>
          <a:graphic>
            <a:graphicData uri="http://schemas.openxmlformats.org/presentationml/2006/ole">
              <mc:AlternateContent xmlns:mc="http://schemas.openxmlformats.org/markup-compatibility/2006">
                <mc:Choice xmlns:v="urn:schemas-microsoft-com:vml" Requires="v">
                  <p:oleObj spid="_x0000_s45158" r:id="rId5" imgW="3952240" imgH="4573905" progId="MS_ClipArt_Gallery.2">
                    <p:embed/>
                  </p:oleObj>
                </mc:Choice>
                <mc:Fallback>
                  <p:oleObj r:id="rId5" imgW="3952240" imgH="4573905" progId="MS_ClipArt_Gallery.2">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1152"/>
                          <a:ext cx="768"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1" name="Object 7"/>
            <p:cNvGraphicFramePr>
              <a:graphicFrameLocks noChangeAspect="1"/>
            </p:cNvGraphicFramePr>
            <p:nvPr/>
          </p:nvGraphicFramePr>
          <p:xfrm>
            <a:off x="1008" y="2016"/>
            <a:ext cx="768" cy="625"/>
          </p:xfrm>
          <a:graphic>
            <a:graphicData uri="http://schemas.openxmlformats.org/presentationml/2006/ole">
              <mc:AlternateContent xmlns:mc="http://schemas.openxmlformats.org/markup-compatibility/2006">
                <mc:Choice xmlns:v="urn:schemas-microsoft-com:vml" Requires="v">
                  <p:oleObj spid="_x0000_s45159" r:id="rId7" imgW="3952240" imgH="4573905" progId="MS_ClipArt_Gallery.2">
                    <p:embed/>
                  </p:oleObj>
                </mc:Choice>
                <mc:Fallback>
                  <p:oleObj r:id="rId7" imgW="3952240" imgH="4573905" progId="MS_ClipArt_Gallery.2">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2016"/>
                          <a:ext cx="768"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2" name="Object 8"/>
            <p:cNvGraphicFramePr>
              <a:graphicFrameLocks noChangeAspect="1"/>
            </p:cNvGraphicFramePr>
            <p:nvPr/>
          </p:nvGraphicFramePr>
          <p:xfrm>
            <a:off x="1008" y="3264"/>
            <a:ext cx="768" cy="625"/>
          </p:xfrm>
          <a:graphic>
            <a:graphicData uri="http://schemas.openxmlformats.org/presentationml/2006/ole">
              <mc:AlternateContent xmlns:mc="http://schemas.openxmlformats.org/markup-compatibility/2006">
                <mc:Choice xmlns:v="urn:schemas-microsoft-com:vml" Requires="v">
                  <p:oleObj spid="_x0000_s45160" r:id="rId8" imgW="3952240" imgH="4573905" progId="MS_ClipArt_Gallery.2">
                    <p:embed/>
                  </p:oleObj>
                </mc:Choice>
                <mc:Fallback>
                  <p:oleObj r:id="rId8" imgW="3952240" imgH="4573905" progId="MS_ClipArt_Gallery.2">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3264"/>
                          <a:ext cx="768"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63" name="Text Box 9"/>
            <p:cNvSpPr txBox="1">
              <a:spLocks noChangeArrowheads="1"/>
            </p:cNvSpPr>
            <p:nvPr/>
          </p:nvSpPr>
          <p:spPr bwMode="auto">
            <a:xfrm>
              <a:off x="1248" y="2784"/>
              <a:ext cx="28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a:latin typeface="Times New Roman" panose="02020603050405020304" pitchFamily="18" charset="0"/>
                </a:rPr>
                <a:t>┇</a:t>
              </a:r>
            </a:p>
          </p:txBody>
        </p:sp>
        <p:sp>
          <p:nvSpPr>
            <p:cNvPr id="45064" name="Line 10"/>
            <p:cNvSpPr>
              <a:spLocks noChangeShapeType="1"/>
            </p:cNvSpPr>
            <p:nvPr/>
          </p:nvSpPr>
          <p:spPr bwMode="auto">
            <a:xfrm>
              <a:off x="3840" y="264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Line 11"/>
            <p:cNvSpPr>
              <a:spLocks noChangeShapeType="1"/>
            </p:cNvSpPr>
            <p:nvPr/>
          </p:nvSpPr>
          <p:spPr bwMode="auto">
            <a:xfrm>
              <a:off x="1728" y="2208"/>
              <a:ext cx="43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6" name="Line 12"/>
            <p:cNvSpPr>
              <a:spLocks noChangeShapeType="1"/>
            </p:cNvSpPr>
            <p:nvPr/>
          </p:nvSpPr>
          <p:spPr bwMode="auto">
            <a:xfrm>
              <a:off x="2160" y="2208"/>
              <a:ext cx="0" cy="81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7" name="Line 13"/>
            <p:cNvSpPr>
              <a:spLocks noChangeShapeType="1"/>
            </p:cNvSpPr>
            <p:nvPr/>
          </p:nvSpPr>
          <p:spPr bwMode="auto">
            <a:xfrm>
              <a:off x="2160" y="3024"/>
              <a:ext cx="182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8" name="Line 14"/>
            <p:cNvSpPr>
              <a:spLocks noChangeShapeType="1"/>
            </p:cNvSpPr>
            <p:nvPr/>
          </p:nvSpPr>
          <p:spPr bwMode="auto">
            <a:xfrm>
              <a:off x="3980" y="2640"/>
              <a:ext cx="0" cy="3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9" name="Line 15"/>
            <p:cNvSpPr>
              <a:spLocks noChangeShapeType="1"/>
            </p:cNvSpPr>
            <p:nvPr/>
          </p:nvSpPr>
          <p:spPr bwMode="auto">
            <a:xfrm>
              <a:off x="1728" y="1344"/>
              <a:ext cx="7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70" name="Line 16"/>
            <p:cNvSpPr>
              <a:spLocks noChangeShapeType="1"/>
            </p:cNvSpPr>
            <p:nvPr/>
          </p:nvSpPr>
          <p:spPr bwMode="auto">
            <a:xfrm>
              <a:off x="2448" y="1344"/>
              <a:ext cx="0" cy="14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71" name="Line 17"/>
            <p:cNvSpPr>
              <a:spLocks noChangeShapeType="1"/>
            </p:cNvSpPr>
            <p:nvPr/>
          </p:nvSpPr>
          <p:spPr bwMode="auto">
            <a:xfrm>
              <a:off x="2448" y="2832"/>
              <a:ext cx="139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72" name="Line 18"/>
            <p:cNvSpPr>
              <a:spLocks noChangeShapeType="1"/>
            </p:cNvSpPr>
            <p:nvPr/>
          </p:nvSpPr>
          <p:spPr bwMode="auto">
            <a:xfrm>
              <a:off x="1728" y="3456"/>
              <a:ext cx="244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73" name="Line 19"/>
            <p:cNvSpPr>
              <a:spLocks noChangeShapeType="1"/>
            </p:cNvSpPr>
            <p:nvPr/>
          </p:nvSpPr>
          <p:spPr bwMode="auto">
            <a:xfrm>
              <a:off x="4176" y="2663"/>
              <a:ext cx="0" cy="7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74" name="Text Box 20"/>
            <p:cNvSpPr txBox="1">
              <a:spLocks noChangeArrowheads="1"/>
            </p:cNvSpPr>
            <p:nvPr/>
          </p:nvSpPr>
          <p:spPr bwMode="auto">
            <a:xfrm>
              <a:off x="4800" y="1104"/>
              <a:ext cx="624"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200" b="1">
                  <a:latin typeface="Times New Roman" panose="02020603050405020304" pitchFamily="18" charset="0"/>
                </a:rPr>
                <a:t>主机</a:t>
              </a:r>
            </a:p>
          </p:txBody>
        </p:sp>
        <p:sp>
          <p:nvSpPr>
            <p:cNvPr id="45075" name="Text Box 21"/>
            <p:cNvSpPr txBox="1">
              <a:spLocks noChangeArrowheads="1"/>
            </p:cNvSpPr>
            <p:nvPr/>
          </p:nvSpPr>
          <p:spPr bwMode="auto">
            <a:xfrm>
              <a:off x="288" y="1344"/>
              <a:ext cx="672"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200" b="1">
                  <a:latin typeface="Times New Roman" panose="02020603050405020304" pitchFamily="18" charset="0"/>
                </a:rPr>
                <a:t>终端 </a:t>
              </a:r>
              <a:r>
                <a:rPr lang="en-US" altLang="zh-CN" sz="2200" b="1">
                  <a:latin typeface="Times New Roman" panose="02020603050405020304" pitchFamily="18" charset="0"/>
                </a:rPr>
                <a:t>1</a:t>
              </a:r>
            </a:p>
          </p:txBody>
        </p:sp>
        <p:sp>
          <p:nvSpPr>
            <p:cNvPr id="45076" name="Text Box 22"/>
            <p:cNvSpPr txBox="1">
              <a:spLocks noChangeArrowheads="1"/>
            </p:cNvSpPr>
            <p:nvPr/>
          </p:nvSpPr>
          <p:spPr bwMode="auto">
            <a:xfrm>
              <a:off x="288" y="2160"/>
              <a:ext cx="672"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200" b="1">
                  <a:latin typeface="Times New Roman" panose="02020603050405020304" pitchFamily="18" charset="0"/>
                </a:rPr>
                <a:t>终端 </a:t>
              </a:r>
              <a:r>
                <a:rPr lang="en-US" altLang="zh-CN" sz="2200" b="1">
                  <a:latin typeface="Times New Roman" panose="02020603050405020304" pitchFamily="18" charset="0"/>
                </a:rPr>
                <a:t>2</a:t>
              </a:r>
            </a:p>
          </p:txBody>
        </p:sp>
        <p:sp>
          <p:nvSpPr>
            <p:cNvPr id="45077" name="Text Box 23"/>
            <p:cNvSpPr txBox="1">
              <a:spLocks noChangeArrowheads="1"/>
            </p:cNvSpPr>
            <p:nvPr/>
          </p:nvSpPr>
          <p:spPr bwMode="auto">
            <a:xfrm>
              <a:off x="288" y="3360"/>
              <a:ext cx="672"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200" b="1">
                  <a:latin typeface="Times New Roman" panose="02020603050405020304" pitchFamily="18" charset="0"/>
                </a:rPr>
                <a:t>终端 </a:t>
              </a:r>
              <a:r>
                <a:rPr lang="en-US" altLang="zh-CN" sz="2200" b="1">
                  <a:latin typeface="Times New Roman" panose="02020603050405020304" pitchFamily="18" charset="0"/>
                </a:rPr>
                <a:t>n</a:t>
              </a:r>
            </a:p>
          </p:txBody>
        </p:sp>
      </p:grpSp>
      <p:sp>
        <p:nvSpPr>
          <p:cNvPr id="109593" name="Rectangle 25"/>
          <p:cNvSpPr>
            <a:spLocks noChangeArrowheads="1"/>
          </p:cNvSpPr>
          <p:nvPr/>
        </p:nvSpPr>
        <p:spPr bwMode="auto">
          <a:xfrm>
            <a:off x="4932363" y="4292600"/>
            <a:ext cx="647700" cy="1512888"/>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lnSpc>
                <a:spcPct val="115000"/>
              </a:lnSpc>
              <a:spcBef>
                <a:spcPct val="20000"/>
              </a:spcBef>
            </a:pPr>
            <a:endParaRPr lang="zh-CN" altLang="en-US"/>
          </a:p>
        </p:txBody>
      </p:sp>
      <p:sp>
        <p:nvSpPr>
          <p:cNvPr id="109594" name="Text Box 26"/>
          <p:cNvSpPr txBox="1">
            <a:spLocks noChangeArrowheads="1"/>
          </p:cNvSpPr>
          <p:nvPr/>
        </p:nvSpPr>
        <p:spPr bwMode="auto">
          <a:xfrm>
            <a:off x="4995863" y="4005263"/>
            <a:ext cx="569912"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2200" b="1"/>
              <a:t>分时原则</a:t>
            </a:r>
          </a:p>
        </p:txBody>
      </p:sp>
      <p:sp>
        <p:nvSpPr>
          <p:cNvPr id="109597" name="Line 29"/>
          <p:cNvSpPr>
            <a:spLocks noChangeShapeType="1"/>
          </p:cNvSpPr>
          <p:nvPr/>
        </p:nvSpPr>
        <p:spPr bwMode="auto">
          <a:xfrm>
            <a:off x="3851275" y="2924175"/>
            <a:ext cx="0" cy="1009650"/>
          </a:xfrm>
          <a:prstGeom prst="line">
            <a:avLst/>
          </a:prstGeom>
          <a:noFill/>
          <a:ln w="1270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598" name="Text Box 30"/>
          <p:cNvSpPr txBox="1">
            <a:spLocks noChangeArrowheads="1"/>
          </p:cNvSpPr>
          <p:nvPr/>
        </p:nvSpPr>
        <p:spPr bwMode="auto">
          <a:xfrm>
            <a:off x="3348038" y="2565400"/>
            <a:ext cx="500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请求</a:t>
            </a:r>
          </a:p>
        </p:txBody>
      </p:sp>
      <p:sp>
        <p:nvSpPr>
          <p:cNvPr id="109599" name="Text Box 31"/>
          <p:cNvSpPr txBox="1">
            <a:spLocks noChangeArrowheads="1"/>
          </p:cNvSpPr>
          <p:nvPr/>
        </p:nvSpPr>
        <p:spPr bwMode="auto">
          <a:xfrm>
            <a:off x="4071938" y="2492375"/>
            <a:ext cx="500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响应</a:t>
            </a:r>
          </a:p>
        </p:txBody>
      </p:sp>
      <p:sp>
        <p:nvSpPr>
          <p:cNvPr id="109600" name="Line 32"/>
          <p:cNvSpPr>
            <a:spLocks noChangeShapeType="1"/>
          </p:cNvSpPr>
          <p:nvPr/>
        </p:nvSpPr>
        <p:spPr bwMode="auto">
          <a:xfrm flipV="1">
            <a:off x="4067175" y="2781300"/>
            <a:ext cx="0" cy="935038"/>
          </a:xfrm>
          <a:prstGeom prst="line">
            <a:avLst/>
          </a:prstGeom>
          <a:noFill/>
          <a:ln w="1270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84" name="矩形 30"/>
          <p:cNvSpPr>
            <a:spLocks noChangeArrowheads="1"/>
          </p:cNvSpPr>
          <p:nvPr/>
        </p:nvSpPr>
        <p:spPr bwMode="auto">
          <a:xfrm>
            <a:off x="323850" y="620713"/>
            <a:ext cx="8569325"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5000"/>
              </a:lnSpc>
              <a:spcBef>
                <a:spcPct val="20000"/>
              </a:spcBef>
            </a:pPr>
            <a:r>
              <a:rPr lang="zh-CN" altLang="en-US" sz="2800" b="1">
                <a:solidFill>
                  <a:srgbClr val="002060"/>
                </a:solidFill>
              </a:rPr>
              <a:t>四</a:t>
            </a:r>
            <a:r>
              <a:rPr lang="en-US" altLang="zh-CN" sz="2800" b="1">
                <a:solidFill>
                  <a:srgbClr val="002060"/>
                </a:solidFill>
              </a:rPr>
              <a:t>. </a:t>
            </a:r>
            <a:r>
              <a:rPr lang="zh-CN" altLang="en-US" sz="2800" b="1">
                <a:solidFill>
                  <a:srgbClr val="002060"/>
                </a:solidFill>
              </a:rPr>
              <a:t>分时系统</a:t>
            </a:r>
            <a:endParaRPr lang="en-US" altLang="zh-CN" sz="2800" b="1">
              <a:solidFill>
                <a:srgbClr val="002060"/>
              </a:solidFill>
            </a:endParaRPr>
          </a:p>
          <a:p>
            <a:pPr eaLnBrk="0" hangingPunct="0">
              <a:lnSpc>
                <a:spcPct val="115000"/>
              </a:lnSpc>
              <a:spcBef>
                <a:spcPct val="20000"/>
              </a:spcBef>
            </a:pPr>
            <a:r>
              <a:rPr lang="zh-CN" altLang="en-US" sz="2200" b="1"/>
              <a:t>    是指一台主机上连接了多个终端，同时允许多个用户通过自己的终端，以交互的方式使用计算机，共享主机中的资源的系统。</a:t>
            </a:r>
            <a:endParaRPr lang="zh-CN" altLang="en-US" sz="2200" b="1">
              <a:solidFill>
                <a:srgbClr val="00206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9593"/>
                                        </p:tgtEl>
                                        <p:attrNameLst>
                                          <p:attrName>style.visibility</p:attrName>
                                        </p:attrNameLst>
                                      </p:cBhvr>
                                      <p:to>
                                        <p:strVal val="visible"/>
                                      </p:to>
                                    </p:set>
                                    <p:animEffect transition="in" filter="fade">
                                      <p:cBhvr>
                                        <p:cTn id="7" dur="1000"/>
                                        <p:tgtEl>
                                          <p:spTgt spid="109593"/>
                                        </p:tgtEl>
                                      </p:cBhvr>
                                    </p:animEffect>
                                    <p:anim calcmode="lin" valueType="num">
                                      <p:cBhvr>
                                        <p:cTn id="8" dur="1000" fill="hold"/>
                                        <p:tgtEl>
                                          <p:spTgt spid="109593"/>
                                        </p:tgtEl>
                                        <p:attrNameLst>
                                          <p:attrName>ppt_x</p:attrName>
                                        </p:attrNameLst>
                                      </p:cBhvr>
                                      <p:tavLst>
                                        <p:tav tm="0">
                                          <p:val>
                                            <p:strVal val="#ppt_x"/>
                                          </p:val>
                                        </p:tav>
                                        <p:tav tm="100000">
                                          <p:val>
                                            <p:strVal val="#ppt_x"/>
                                          </p:val>
                                        </p:tav>
                                      </p:tavLst>
                                    </p:anim>
                                    <p:anim calcmode="lin" valueType="num">
                                      <p:cBhvr>
                                        <p:cTn id="9" dur="1000" fill="hold"/>
                                        <p:tgtEl>
                                          <p:spTgt spid="10959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594"/>
                                        </p:tgtEl>
                                        <p:attrNameLst>
                                          <p:attrName>style.visibility</p:attrName>
                                        </p:attrNameLst>
                                      </p:cBhvr>
                                      <p:to>
                                        <p:strVal val="visible"/>
                                      </p:to>
                                    </p:set>
                                    <p:animEffect transition="in" filter="fade">
                                      <p:cBhvr>
                                        <p:cTn id="12" dur="1000"/>
                                        <p:tgtEl>
                                          <p:spTgt spid="109594"/>
                                        </p:tgtEl>
                                      </p:cBhvr>
                                    </p:animEffect>
                                    <p:anim calcmode="lin" valueType="num">
                                      <p:cBhvr>
                                        <p:cTn id="13" dur="1000" fill="hold"/>
                                        <p:tgtEl>
                                          <p:spTgt spid="109594"/>
                                        </p:tgtEl>
                                        <p:attrNameLst>
                                          <p:attrName>ppt_x</p:attrName>
                                        </p:attrNameLst>
                                      </p:cBhvr>
                                      <p:tavLst>
                                        <p:tav tm="0">
                                          <p:val>
                                            <p:strVal val="#ppt_x"/>
                                          </p:val>
                                        </p:tav>
                                        <p:tav tm="100000">
                                          <p:val>
                                            <p:strVal val="#ppt_x"/>
                                          </p:val>
                                        </p:tav>
                                      </p:tavLst>
                                    </p:anim>
                                    <p:anim calcmode="lin" valueType="num">
                                      <p:cBhvr>
                                        <p:cTn id="14" dur="1000" fill="hold"/>
                                        <p:tgtEl>
                                          <p:spTgt spid="10959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09597"/>
                                        </p:tgtEl>
                                        <p:attrNameLst>
                                          <p:attrName>style.visibility</p:attrName>
                                        </p:attrNameLst>
                                      </p:cBhvr>
                                      <p:to>
                                        <p:strVal val="visible"/>
                                      </p:to>
                                    </p:set>
                                    <p:animEffect transition="in" filter="box(in)">
                                      <p:cBhvr>
                                        <p:cTn id="19" dur="500"/>
                                        <p:tgtEl>
                                          <p:spTgt spid="109597"/>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09598"/>
                                        </p:tgtEl>
                                        <p:attrNameLst>
                                          <p:attrName>style.visibility</p:attrName>
                                        </p:attrNameLst>
                                      </p:cBhvr>
                                      <p:to>
                                        <p:strVal val="visible"/>
                                      </p:to>
                                    </p:set>
                                    <p:animEffect transition="in" filter="box(in)">
                                      <p:cBhvr>
                                        <p:cTn id="22" dur="500"/>
                                        <p:tgtEl>
                                          <p:spTgt spid="10959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9599"/>
                                        </p:tgtEl>
                                        <p:attrNameLst>
                                          <p:attrName>style.visibility</p:attrName>
                                        </p:attrNameLst>
                                      </p:cBhvr>
                                      <p:to>
                                        <p:strVal val="visible"/>
                                      </p:to>
                                    </p:set>
                                    <p:animEffect transition="in" filter="box(in)">
                                      <p:cBhvr>
                                        <p:cTn id="27" dur="500"/>
                                        <p:tgtEl>
                                          <p:spTgt spid="109599"/>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09600"/>
                                        </p:tgtEl>
                                        <p:attrNameLst>
                                          <p:attrName>style.visibility</p:attrName>
                                        </p:attrNameLst>
                                      </p:cBhvr>
                                      <p:to>
                                        <p:strVal val="visible"/>
                                      </p:to>
                                    </p:set>
                                    <p:animEffect transition="in" filter="box(in)">
                                      <p:cBhvr>
                                        <p:cTn id="30" dur="500"/>
                                        <p:tgtEl>
                                          <p:spTgt spid="109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93" grpId="0" animBg="1"/>
      <p:bldP spid="109594" grpId="0"/>
      <p:bldP spid="109597" grpId="0" animBg="1"/>
      <p:bldP spid="109598" grpId="0"/>
      <p:bldP spid="109599" grpId="0"/>
      <p:bldP spid="10960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457200" y="325438"/>
            <a:ext cx="8229600" cy="582612"/>
          </a:xfrm>
        </p:spPr>
        <p:txBody>
          <a:bodyPr/>
          <a:lstStyle/>
          <a:p>
            <a:r>
              <a:rPr lang="zh-CN" altLang="en-US" sz="3200" smtClean="0">
                <a:solidFill>
                  <a:srgbClr val="3333FF"/>
                </a:solidFill>
                <a:latin typeface="宋体" panose="02010600030101010101" pitchFamily="2" charset="-122"/>
              </a:rPr>
              <a:t>四</a:t>
            </a:r>
            <a:r>
              <a:rPr lang="en-US" altLang="zh-CN" sz="3200" smtClean="0">
                <a:solidFill>
                  <a:srgbClr val="3333FF"/>
                </a:solidFill>
                <a:latin typeface="宋体" panose="02010600030101010101" pitchFamily="2" charset="-122"/>
              </a:rPr>
              <a:t>.</a:t>
            </a:r>
            <a:r>
              <a:rPr lang="zh-CN" altLang="en-US" sz="3200" smtClean="0">
                <a:solidFill>
                  <a:srgbClr val="3333FF"/>
                </a:solidFill>
                <a:latin typeface="宋体" panose="02010600030101010101" pitchFamily="2" charset="-122"/>
              </a:rPr>
              <a:t>分时系统</a:t>
            </a:r>
          </a:p>
        </p:txBody>
      </p:sp>
      <p:sp>
        <p:nvSpPr>
          <p:cNvPr id="211971" name="Text Box 3"/>
          <p:cNvSpPr txBox="1">
            <a:spLocks noChangeArrowheads="1"/>
          </p:cNvSpPr>
          <p:nvPr/>
        </p:nvSpPr>
        <p:spPr bwMode="auto">
          <a:xfrm>
            <a:off x="142875" y="1196975"/>
            <a:ext cx="90011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b="1">
                <a:solidFill>
                  <a:schemeClr val="accent1"/>
                </a:solidFill>
              </a:rPr>
              <a:t>时间片</a:t>
            </a:r>
            <a:r>
              <a:rPr lang="zh-CN" altLang="en-US" b="1"/>
              <a:t>：每个终端用户的作业能连续使用</a:t>
            </a:r>
            <a:r>
              <a:rPr lang="en-US" altLang="zh-CN" b="1"/>
              <a:t>CPU</a:t>
            </a:r>
            <a:r>
              <a:rPr lang="zh-CN" altLang="en-US" b="1"/>
              <a:t>的最长时间。</a:t>
            </a:r>
          </a:p>
        </p:txBody>
      </p:sp>
      <p:sp>
        <p:nvSpPr>
          <p:cNvPr id="211972" name="Oval 4"/>
          <p:cNvSpPr>
            <a:spLocks noChangeArrowheads="1"/>
          </p:cNvSpPr>
          <p:nvPr/>
        </p:nvSpPr>
        <p:spPr bwMode="auto">
          <a:xfrm>
            <a:off x="1187450" y="2492375"/>
            <a:ext cx="647700" cy="647700"/>
          </a:xfrm>
          <a:prstGeom prst="ellipse">
            <a:avLst/>
          </a:prstGeom>
          <a:solidFill>
            <a:schemeClr val="accent2"/>
          </a:solidFill>
          <a:ln w="19050">
            <a:solidFill>
              <a:schemeClr val="tx1"/>
            </a:solidFill>
            <a:round/>
          </a:ln>
        </p:spPr>
        <p:txBody>
          <a:bodyPr anchor="ctr">
            <a:spAutoFit/>
          </a:bodyPr>
          <a:lstStyle/>
          <a:p>
            <a:pPr algn="ctr" eaLnBrk="0" hangingPunct="0">
              <a:lnSpc>
                <a:spcPct val="115000"/>
              </a:lnSpc>
              <a:spcBef>
                <a:spcPct val="20000"/>
              </a:spcBef>
            </a:pPr>
            <a:endParaRPr lang="zh-CN" altLang="en-US"/>
          </a:p>
        </p:txBody>
      </p:sp>
      <p:grpSp>
        <p:nvGrpSpPr>
          <p:cNvPr id="2" name="Group 5"/>
          <p:cNvGrpSpPr/>
          <p:nvPr/>
        </p:nvGrpSpPr>
        <p:grpSpPr bwMode="auto">
          <a:xfrm>
            <a:off x="2411413" y="2527300"/>
            <a:ext cx="5327650" cy="577850"/>
            <a:chOff x="1565" y="1479"/>
            <a:chExt cx="3356" cy="364"/>
          </a:xfrm>
        </p:grpSpPr>
        <p:sp>
          <p:nvSpPr>
            <p:cNvPr id="46085" name="Rectangle 6"/>
            <p:cNvSpPr>
              <a:spLocks noChangeArrowheads="1"/>
            </p:cNvSpPr>
            <p:nvPr/>
          </p:nvSpPr>
          <p:spPr bwMode="auto">
            <a:xfrm>
              <a:off x="1565" y="1479"/>
              <a:ext cx="408" cy="363"/>
            </a:xfrm>
            <a:prstGeom prst="rect">
              <a:avLst/>
            </a:prstGeom>
            <a:solidFill>
              <a:srgbClr val="E1EFB3"/>
            </a:solidFill>
            <a:ln w="19050">
              <a:solidFill>
                <a:schemeClr val="tx1"/>
              </a:solidFill>
              <a:miter lim="800000"/>
            </a:ln>
          </p:spPr>
          <p:txBody>
            <a:bodyPr anchor="ctr">
              <a:spAutoFit/>
            </a:bodyPr>
            <a:lstStyle/>
            <a:p>
              <a:pPr algn="ctr" eaLnBrk="0" hangingPunct="0">
                <a:lnSpc>
                  <a:spcPct val="115000"/>
                </a:lnSpc>
                <a:spcBef>
                  <a:spcPct val="20000"/>
                </a:spcBef>
              </a:pPr>
              <a:endParaRPr lang="zh-CN" altLang="en-US"/>
            </a:p>
          </p:txBody>
        </p:sp>
        <p:sp>
          <p:nvSpPr>
            <p:cNvPr id="46086" name="Rectangle 7"/>
            <p:cNvSpPr>
              <a:spLocks noChangeArrowheads="1"/>
            </p:cNvSpPr>
            <p:nvPr/>
          </p:nvSpPr>
          <p:spPr bwMode="auto">
            <a:xfrm>
              <a:off x="1973" y="1480"/>
              <a:ext cx="408" cy="363"/>
            </a:xfrm>
            <a:prstGeom prst="rect">
              <a:avLst/>
            </a:prstGeom>
            <a:solidFill>
              <a:srgbClr val="E1EFB3"/>
            </a:solidFill>
            <a:ln w="19050">
              <a:solidFill>
                <a:schemeClr val="tx1"/>
              </a:solidFill>
              <a:miter lim="800000"/>
            </a:ln>
          </p:spPr>
          <p:txBody>
            <a:bodyPr anchor="ctr">
              <a:spAutoFit/>
            </a:bodyPr>
            <a:lstStyle/>
            <a:p>
              <a:pPr algn="ctr" eaLnBrk="0" hangingPunct="0">
                <a:lnSpc>
                  <a:spcPct val="115000"/>
                </a:lnSpc>
                <a:spcBef>
                  <a:spcPct val="20000"/>
                </a:spcBef>
              </a:pPr>
              <a:endParaRPr lang="zh-CN" altLang="en-US"/>
            </a:p>
          </p:txBody>
        </p:sp>
        <p:sp>
          <p:nvSpPr>
            <p:cNvPr id="46087" name="Rectangle 8"/>
            <p:cNvSpPr>
              <a:spLocks noChangeArrowheads="1"/>
            </p:cNvSpPr>
            <p:nvPr/>
          </p:nvSpPr>
          <p:spPr bwMode="auto">
            <a:xfrm>
              <a:off x="2381" y="1480"/>
              <a:ext cx="408" cy="363"/>
            </a:xfrm>
            <a:prstGeom prst="rect">
              <a:avLst/>
            </a:prstGeom>
            <a:solidFill>
              <a:srgbClr val="E1EFB3"/>
            </a:solidFill>
            <a:ln w="19050">
              <a:solidFill>
                <a:schemeClr val="tx1"/>
              </a:solidFill>
              <a:miter lim="800000"/>
            </a:ln>
          </p:spPr>
          <p:txBody>
            <a:bodyPr anchor="ctr">
              <a:spAutoFit/>
            </a:bodyPr>
            <a:lstStyle/>
            <a:p>
              <a:pPr algn="ctr" eaLnBrk="0" hangingPunct="0">
                <a:lnSpc>
                  <a:spcPct val="115000"/>
                </a:lnSpc>
                <a:spcBef>
                  <a:spcPct val="20000"/>
                </a:spcBef>
              </a:pPr>
              <a:endParaRPr lang="zh-CN" altLang="en-US"/>
            </a:p>
          </p:txBody>
        </p:sp>
        <p:sp>
          <p:nvSpPr>
            <p:cNvPr id="46088" name="Rectangle 9"/>
            <p:cNvSpPr>
              <a:spLocks noChangeArrowheads="1"/>
            </p:cNvSpPr>
            <p:nvPr/>
          </p:nvSpPr>
          <p:spPr bwMode="auto">
            <a:xfrm>
              <a:off x="2789" y="1480"/>
              <a:ext cx="1316" cy="362"/>
            </a:xfrm>
            <a:prstGeom prst="rect">
              <a:avLst/>
            </a:prstGeom>
            <a:solidFill>
              <a:srgbClr val="E1EFB3"/>
            </a:solidFill>
            <a:ln w="19050">
              <a:solidFill>
                <a:schemeClr val="tx1"/>
              </a:solidFill>
              <a:miter lim="800000"/>
            </a:ln>
          </p:spPr>
          <p:txBody>
            <a:bodyPr anchor="ctr">
              <a:spAutoFit/>
            </a:bodyPr>
            <a:lstStyle/>
            <a:p>
              <a:pPr algn="ctr" eaLnBrk="0" hangingPunct="0">
                <a:lnSpc>
                  <a:spcPct val="115000"/>
                </a:lnSpc>
                <a:spcBef>
                  <a:spcPct val="20000"/>
                </a:spcBef>
              </a:pPr>
              <a:endParaRPr lang="zh-CN" altLang="en-US"/>
            </a:p>
          </p:txBody>
        </p:sp>
        <p:sp>
          <p:nvSpPr>
            <p:cNvPr id="46089" name="Rectangle 10"/>
            <p:cNvSpPr>
              <a:spLocks noChangeArrowheads="1"/>
            </p:cNvSpPr>
            <p:nvPr/>
          </p:nvSpPr>
          <p:spPr bwMode="auto">
            <a:xfrm>
              <a:off x="4105" y="1480"/>
              <a:ext cx="408" cy="363"/>
            </a:xfrm>
            <a:prstGeom prst="rect">
              <a:avLst/>
            </a:prstGeom>
            <a:solidFill>
              <a:srgbClr val="E1EFB3"/>
            </a:solidFill>
            <a:ln w="19050">
              <a:solidFill>
                <a:schemeClr val="tx1"/>
              </a:solidFill>
              <a:miter lim="800000"/>
            </a:ln>
          </p:spPr>
          <p:txBody>
            <a:bodyPr anchor="ctr">
              <a:spAutoFit/>
            </a:bodyPr>
            <a:lstStyle/>
            <a:p>
              <a:pPr algn="ctr" eaLnBrk="0" hangingPunct="0">
                <a:lnSpc>
                  <a:spcPct val="115000"/>
                </a:lnSpc>
                <a:spcBef>
                  <a:spcPct val="20000"/>
                </a:spcBef>
              </a:pPr>
              <a:endParaRPr lang="zh-CN" altLang="en-US"/>
            </a:p>
          </p:txBody>
        </p:sp>
        <p:sp>
          <p:nvSpPr>
            <p:cNvPr id="46090" name="Rectangle 11"/>
            <p:cNvSpPr>
              <a:spLocks noChangeArrowheads="1"/>
            </p:cNvSpPr>
            <p:nvPr/>
          </p:nvSpPr>
          <p:spPr bwMode="auto">
            <a:xfrm>
              <a:off x="4513" y="1480"/>
              <a:ext cx="408" cy="363"/>
            </a:xfrm>
            <a:prstGeom prst="rect">
              <a:avLst/>
            </a:prstGeom>
            <a:solidFill>
              <a:srgbClr val="E1EFB3"/>
            </a:solidFill>
            <a:ln w="19050">
              <a:solidFill>
                <a:schemeClr val="tx1"/>
              </a:solidFill>
              <a:miter lim="800000"/>
            </a:ln>
          </p:spPr>
          <p:txBody>
            <a:bodyPr anchor="ctr">
              <a:spAutoFit/>
            </a:bodyPr>
            <a:lstStyle/>
            <a:p>
              <a:pPr algn="ctr" eaLnBrk="0" hangingPunct="0">
                <a:lnSpc>
                  <a:spcPct val="115000"/>
                </a:lnSpc>
                <a:spcBef>
                  <a:spcPct val="20000"/>
                </a:spcBef>
              </a:pPr>
              <a:endParaRPr lang="zh-CN" altLang="en-US"/>
            </a:p>
          </p:txBody>
        </p:sp>
      </p:grpSp>
      <p:sp>
        <p:nvSpPr>
          <p:cNvPr id="211980" name="Text Box 12"/>
          <p:cNvSpPr txBox="1">
            <a:spLocks noChangeArrowheads="1"/>
          </p:cNvSpPr>
          <p:nvPr/>
        </p:nvSpPr>
        <p:spPr bwMode="auto">
          <a:xfrm>
            <a:off x="604838" y="3044825"/>
            <a:ext cx="136842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en-US" altLang="zh-CN" sz="2000" b="1"/>
              <a:t>CPU</a:t>
            </a:r>
          </a:p>
        </p:txBody>
      </p:sp>
      <p:sp>
        <p:nvSpPr>
          <p:cNvPr id="211981" name="Text Box 13"/>
          <p:cNvSpPr txBox="1">
            <a:spLocks noChangeArrowheads="1"/>
          </p:cNvSpPr>
          <p:nvPr/>
        </p:nvSpPr>
        <p:spPr bwMode="auto">
          <a:xfrm>
            <a:off x="2017713" y="2571750"/>
            <a:ext cx="62261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en-US" altLang="zh-CN" b="1"/>
              <a:t>J1    J2    J3          </a:t>
            </a:r>
            <a:r>
              <a:rPr lang="en-US" altLang="zh-CN" b="1">
                <a:latin typeface="宋体" panose="02010600030101010101" pitchFamily="2" charset="-122"/>
              </a:rPr>
              <a:t>……</a:t>
            </a:r>
            <a:r>
              <a:rPr lang="en-US" altLang="zh-CN" b="1"/>
              <a:t>         Jn-1  Jn</a:t>
            </a:r>
          </a:p>
        </p:txBody>
      </p:sp>
      <p:sp>
        <p:nvSpPr>
          <p:cNvPr id="211982" name="Text Box 14"/>
          <p:cNvSpPr txBox="1">
            <a:spLocks noChangeArrowheads="1"/>
          </p:cNvSpPr>
          <p:nvPr/>
        </p:nvSpPr>
        <p:spPr bwMode="auto">
          <a:xfrm>
            <a:off x="179388" y="2133600"/>
            <a:ext cx="21605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sz="2000" b="1"/>
              <a:t>时间片</a:t>
            </a:r>
            <a:r>
              <a:rPr lang="en-US" altLang="zh-CN" sz="2000" b="1"/>
              <a:t>q</a:t>
            </a:r>
          </a:p>
        </p:txBody>
      </p:sp>
      <p:sp>
        <p:nvSpPr>
          <p:cNvPr id="211983" name="Line 15"/>
          <p:cNvSpPr>
            <a:spLocks noChangeShapeType="1"/>
          </p:cNvSpPr>
          <p:nvPr/>
        </p:nvSpPr>
        <p:spPr bwMode="auto">
          <a:xfrm flipH="1">
            <a:off x="1835150" y="2852738"/>
            <a:ext cx="576263"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 name="Group 16"/>
          <p:cNvGrpSpPr/>
          <p:nvPr/>
        </p:nvGrpSpPr>
        <p:grpSpPr bwMode="auto">
          <a:xfrm>
            <a:off x="611188" y="2781300"/>
            <a:ext cx="8096250" cy="871538"/>
            <a:chOff x="365" y="1656"/>
            <a:chExt cx="5100" cy="549"/>
          </a:xfrm>
        </p:grpSpPr>
        <p:grpSp>
          <p:nvGrpSpPr>
            <p:cNvPr id="46096" name="Group 17"/>
            <p:cNvGrpSpPr/>
            <p:nvPr/>
          </p:nvGrpSpPr>
          <p:grpSpPr bwMode="auto">
            <a:xfrm>
              <a:off x="4876" y="1661"/>
              <a:ext cx="589" cy="544"/>
              <a:chOff x="4649" y="2886"/>
              <a:chExt cx="770" cy="544"/>
            </a:xfrm>
          </p:grpSpPr>
          <p:sp>
            <p:nvSpPr>
              <p:cNvPr id="46097" name="Line 18"/>
              <p:cNvSpPr>
                <a:spLocks noChangeShapeType="1"/>
              </p:cNvSpPr>
              <p:nvPr/>
            </p:nvSpPr>
            <p:spPr bwMode="auto">
              <a:xfrm>
                <a:off x="4649" y="2886"/>
                <a:ext cx="273"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8" name="Arc 19"/>
              <p:cNvSpPr>
                <a:spLocks noChangeArrowheads="1"/>
              </p:cNvSpPr>
              <p:nvPr/>
            </p:nvSpPr>
            <p:spPr bwMode="auto">
              <a:xfrm>
                <a:off x="4921" y="2886"/>
                <a:ext cx="498" cy="544"/>
              </a:xfrm>
              <a:custGeom>
                <a:avLst/>
                <a:gdLst>
                  <a:gd name="T0" fmla="*/ -1 w 21600"/>
                  <a:gd name="T1" fmla="*/ 0 h 43188"/>
                  <a:gd name="T2" fmla="*/ 21600 w 21600"/>
                  <a:gd name="T3" fmla="*/ 21600 h 43188"/>
                  <a:gd name="T4" fmla="*/ 724 w 21600"/>
                  <a:gd name="T5" fmla="*/ 43187 h 43188"/>
                  <a:gd name="T6" fmla="*/ -1 w 21600"/>
                  <a:gd name="T7" fmla="*/ 0 h 43188"/>
                  <a:gd name="T8" fmla="*/ 21600 w 21600"/>
                  <a:gd name="T9" fmla="*/ 21600 h 43188"/>
                  <a:gd name="T10" fmla="*/ 724 w 21600"/>
                  <a:gd name="T11" fmla="*/ 43187 h 43188"/>
                  <a:gd name="T12" fmla="*/ 0 w 21600"/>
                  <a:gd name="T13" fmla="*/ 21600 h 43188"/>
                  <a:gd name="T14" fmla="*/ -1 w 21600"/>
                  <a:gd name="T15" fmla="*/ 0 h 43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43188" fill="none">
                    <a:moveTo>
                      <a:pt x="-1" y="0"/>
                    </a:moveTo>
                    <a:cubicBezTo>
                      <a:pt x="11929" y="0"/>
                      <a:pt x="21600" y="9670"/>
                      <a:pt x="21600" y="21600"/>
                    </a:cubicBezTo>
                    <a:cubicBezTo>
                      <a:pt x="21600" y="33247"/>
                      <a:pt x="12365" y="42796"/>
                      <a:pt x="724" y="43187"/>
                    </a:cubicBezTo>
                  </a:path>
                  <a:path w="21600" h="43188" stroke="0">
                    <a:moveTo>
                      <a:pt x="-1" y="0"/>
                    </a:moveTo>
                    <a:cubicBezTo>
                      <a:pt x="11929" y="0"/>
                      <a:pt x="21600" y="9670"/>
                      <a:pt x="21600" y="21600"/>
                    </a:cubicBezTo>
                    <a:cubicBezTo>
                      <a:pt x="21600" y="33247"/>
                      <a:pt x="12365" y="42796"/>
                      <a:pt x="724" y="43187"/>
                    </a:cubicBezTo>
                    <a:lnTo>
                      <a:pt x="0" y="21600"/>
                    </a:lnTo>
                    <a:lnTo>
                      <a:pt x="-1" y="0"/>
                    </a:lnTo>
                    <a:close/>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6099" name="Line 20"/>
              <p:cNvSpPr>
                <a:spLocks noChangeShapeType="1"/>
              </p:cNvSpPr>
              <p:nvPr/>
            </p:nvSpPr>
            <p:spPr bwMode="auto">
              <a:xfrm>
                <a:off x="4694" y="3430"/>
                <a:ext cx="27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6100" name="Group 21"/>
            <p:cNvGrpSpPr/>
            <p:nvPr/>
          </p:nvGrpSpPr>
          <p:grpSpPr bwMode="auto">
            <a:xfrm flipH="1">
              <a:off x="365" y="1656"/>
              <a:ext cx="385" cy="544"/>
              <a:chOff x="4649" y="2886"/>
              <a:chExt cx="770" cy="544"/>
            </a:xfrm>
          </p:grpSpPr>
          <p:sp>
            <p:nvSpPr>
              <p:cNvPr id="46101" name="Line 22"/>
              <p:cNvSpPr>
                <a:spLocks noChangeShapeType="1"/>
              </p:cNvSpPr>
              <p:nvPr/>
            </p:nvSpPr>
            <p:spPr bwMode="auto">
              <a:xfrm>
                <a:off x="4649" y="2886"/>
                <a:ext cx="27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02" name="Arc 23"/>
              <p:cNvSpPr>
                <a:spLocks noChangeArrowheads="1"/>
              </p:cNvSpPr>
              <p:nvPr/>
            </p:nvSpPr>
            <p:spPr bwMode="auto">
              <a:xfrm>
                <a:off x="4921" y="2886"/>
                <a:ext cx="498" cy="544"/>
              </a:xfrm>
              <a:custGeom>
                <a:avLst/>
                <a:gdLst>
                  <a:gd name="T0" fmla="*/ -1 w 21600"/>
                  <a:gd name="T1" fmla="*/ 0 h 43188"/>
                  <a:gd name="T2" fmla="*/ 21600 w 21600"/>
                  <a:gd name="T3" fmla="*/ 21600 h 43188"/>
                  <a:gd name="T4" fmla="*/ 724 w 21600"/>
                  <a:gd name="T5" fmla="*/ 43187 h 43188"/>
                  <a:gd name="T6" fmla="*/ -1 w 21600"/>
                  <a:gd name="T7" fmla="*/ 0 h 43188"/>
                  <a:gd name="T8" fmla="*/ 21600 w 21600"/>
                  <a:gd name="T9" fmla="*/ 21600 h 43188"/>
                  <a:gd name="T10" fmla="*/ 724 w 21600"/>
                  <a:gd name="T11" fmla="*/ 43187 h 43188"/>
                  <a:gd name="T12" fmla="*/ 0 w 21600"/>
                  <a:gd name="T13" fmla="*/ 21600 h 43188"/>
                  <a:gd name="T14" fmla="*/ -1 w 21600"/>
                  <a:gd name="T15" fmla="*/ 0 h 43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43188" fill="none">
                    <a:moveTo>
                      <a:pt x="-1" y="0"/>
                    </a:moveTo>
                    <a:cubicBezTo>
                      <a:pt x="11929" y="0"/>
                      <a:pt x="21600" y="9670"/>
                      <a:pt x="21600" y="21600"/>
                    </a:cubicBezTo>
                    <a:cubicBezTo>
                      <a:pt x="21600" y="33247"/>
                      <a:pt x="12365" y="42796"/>
                      <a:pt x="724" y="43187"/>
                    </a:cubicBezTo>
                  </a:path>
                  <a:path w="21600" h="43188" stroke="0">
                    <a:moveTo>
                      <a:pt x="-1" y="0"/>
                    </a:moveTo>
                    <a:cubicBezTo>
                      <a:pt x="11929" y="0"/>
                      <a:pt x="21600" y="9670"/>
                      <a:pt x="21600" y="21600"/>
                    </a:cubicBezTo>
                    <a:cubicBezTo>
                      <a:pt x="21600" y="33247"/>
                      <a:pt x="12365" y="42796"/>
                      <a:pt x="724" y="43187"/>
                    </a:cubicBezTo>
                    <a:lnTo>
                      <a:pt x="0" y="21600"/>
                    </a:lnTo>
                    <a:lnTo>
                      <a:pt x="-1" y="0"/>
                    </a:lnTo>
                    <a:close/>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6103" name="Line 24"/>
              <p:cNvSpPr>
                <a:spLocks noChangeShapeType="1"/>
              </p:cNvSpPr>
              <p:nvPr/>
            </p:nvSpPr>
            <p:spPr bwMode="auto">
              <a:xfrm>
                <a:off x="4694" y="3430"/>
                <a:ext cx="27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6104" name="Line 25"/>
            <p:cNvSpPr>
              <a:spLocks noChangeShapeType="1"/>
            </p:cNvSpPr>
            <p:nvPr/>
          </p:nvSpPr>
          <p:spPr bwMode="auto">
            <a:xfrm>
              <a:off x="728" y="2200"/>
              <a:ext cx="4284" cy="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11994" name="Text Box 26"/>
          <p:cNvSpPr txBox="1">
            <a:spLocks noChangeArrowheads="1"/>
          </p:cNvSpPr>
          <p:nvPr/>
        </p:nvSpPr>
        <p:spPr bwMode="auto">
          <a:xfrm>
            <a:off x="2027238" y="2601913"/>
            <a:ext cx="62261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en-US" altLang="zh-CN" b="1"/>
              <a:t>J2    J3    J4          </a:t>
            </a:r>
            <a:r>
              <a:rPr lang="en-US" altLang="zh-CN" b="1">
                <a:latin typeface="宋体" panose="02010600030101010101" pitchFamily="2" charset="-122"/>
              </a:rPr>
              <a:t>……</a:t>
            </a:r>
            <a:r>
              <a:rPr lang="en-US" altLang="zh-CN" b="1"/>
              <a:t>           Jn   J1</a:t>
            </a:r>
          </a:p>
        </p:txBody>
      </p:sp>
      <p:sp>
        <p:nvSpPr>
          <p:cNvPr id="211995" name="Text Box 27"/>
          <p:cNvSpPr txBox="1">
            <a:spLocks noChangeArrowheads="1"/>
          </p:cNvSpPr>
          <p:nvPr/>
        </p:nvSpPr>
        <p:spPr bwMode="auto">
          <a:xfrm>
            <a:off x="2017713" y="2600325"/>
            <a:ext cx="62261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en-US" altLang="zh-CN" b="1"/>
              <a:t>J3    J4    J5          </a:t>
            </a:r>
            <a:r>
              <a:rPr lang="en-US" altLang="zh-CN" b="1">
                <a:latin typeface="宋体" panose="02010600030101010101" pitchFamily="2" charset="-122"/>
              </a:rPr>
              <a:t>……</a:t>
            </a:r>
            <a:r>
              <a:rPr lang="en-US" altLang="zh-CN" b="1"/>
              <a:t>           J1   J2</a:t>
            </a:r>
          </a:p>
        </p:txBody>
      </p:sp>
      <p:grpSp>
        <p:nvGrpSpPr>
          <p:cNvPr id="6" name="Group 28"/>
          <p:cNvGrpSpPr/>
          <p:nvPr/>
        </p:nvGrpSpPr>
        <p:grpSpPr bwMode="auto">
          <a:xfrm>
            <a:off x="250825" y="4149725"/>
            <a:ext cx="8569325" cy="1025525"/>
            <a:chOff x="158" y="2608"/>
            <a:chExt cx="5398" cy="646"/>
          </a:xfrm>
        </p:grpSpPr>
        <p:sp>
          <p:nvSpPr>
            <p:cNvPr id="46108" name="Text Box 29"/>
            <p:cNvSpPr txBox="1">
              <a:spLocks noChangeArrowheads="1"/>
            </p:cNvSpPr>
            <p:nvPr/>
          </p:nvSpPr>
          <p:spPr bwMode="auto">
            <a:xfrm>
              <a:off x="4694" y="2931"/>
              <a:ext cx="544"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en-US" altLang="zh-CN" b="1"/>
                <a:t>t</a:t>
              </a:r>
            </a:p>
          </p:txBody>
        </p:sp>
        <p:grpSp>
          <p:nvGrpSpPr>
            <p:cNvPr id="46109" name="Group 30"/>
            <p:cNvGrpSpPr/>
            <p:nvPr/>
          </p:nvGrpSpPr>
          <p:grpSpPr bwMode="auto">
            <a:xfrm>
              <a:off x="158" y="2608"/>
              <a:ext cx="5398" cy="595"/>
              <a:chOff x="158" y="1979"/>
              <a:chExt cx="5398" cy="595"/>
            </a:xfrm>
          </p:grpSpPr>
          <p:sp>
            <p:nvSpPr>
              <p:cNvPr id="46110" name="Text Box 31"/>
              <p:cNvSpPr txBox="1">
                <a:spLocks noChangeArrowheads="1"/>
              </p:cNvSpPr>
              <p:nvPr/>
            </p:nvSpPr>
            <p:spPr bwMode="auto">
              <a:xfrm>
                <a:off x="295" y="1979"/>
                <a:ext cx="5261"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en-US" altLang="zh-CN" b="1"/>
                  <a:t> J1    J2    J3   J4          </a:t>
                </a:r>
                <a:r>
                  <a:rPr lang="en-US" altLang="zh-CN" b="1">
                    <a:latin typeface="宋体" panose="02010600030101010101" pitchFamily="2" charset="-122"/>
                  </a:rPr>
                  <a:t>……</a:t>
                </a:r>
                <a:r>
                  <a:rPr lang="en-US" altLang="zh-CN" b="1"/>
                  <a:t>         Jn J1 J2   J3      </a:t>
                </a:r>
                <a:r>
                  <a:rPr lang="zh-CN" altLang="en-US" b="1"/>
                  <a:t>作业</a:t>
                </a:r>
              </a:p>
            </p:txBody>
          </p:sp>
          <p:grpSp>
            <p:nvGrpSpPr>
              <p:cNvPr id="46111" name="Group 32"/>
              <p:cNvGrpSpPr/>
              <p:nvPr/>
            </p:nvGrpSpPr>
            <p:grpSpPr bwMode="auto">
              <a:xfrm>
                <a:off x="612" y="2228"/>
                <a:ext cx="4445" cy="113"/>
                <a:chOff x="612" y="2274"/>
                <a:chExt cx="4445" cy="113"/>
              </a:xfrm>
            </p:grpSpPr>
            <p:sp>
              <p:nvSpPr>
                <p:cNvPr id="46112" name="Line 33"/>
                <p:cNvSpPr>
                  <a:spLocks noChangeShapeType="1"/>
                </p:cNvSpPr>
                <p:nvPr/>
              </p:nvSpPr>
              <p:spPr bwMode="auto">
                <a:xfrm flipV="1">
                  <a:off x="2336" y="2339"/>
                  <a:ext cx="953" cy="0"/>
                </a:xfrm>
                <a:prstGeom prst="line">
                  <a:avLst/>
                </a:prstGeom>
                <a:noFill/>
                <a:ln w="25400">
                  <a:solidFill>
                    <a:schemeClr val="tx1"/>
                  </a:solidFill>
                  <a:prstDash val="lgDash"/>
                  <a:round/>
                </a:ln>
                <a:extLst>
                  <a:ext uri="{909E8E84-426E-40DD-AFC4-6F175D3DCCD1}">
                    <a14:hiddenFill xmlns:a14="http://schemas.microsoft.com/office/drawing/2010/main">
                      <a:noFill/>
                    </a14:hiddenFill>
                  </a:ext>
                </a:extLst>
              </p:spPr>
              <p:txBody>
                <a:bodyPr/>
                <a:lstStyle/>
                <a:p>
                  <a:endParaRPr lang="zh-CN" altLang="en-US"/>
                </a:p>
              </p:txBody>
            </p:sp>
            <p:grpSp>
              <p:nvGrpSpPr>
                <p:cNvPr id="46113" name="Group 34"/>
                <p:cNvGrpSpPr/>
                <p:nvPr/>
              </p:nvGrpSpPr>
              <p:grpSpPr bwMode="auto">
                <a:xfrm>
                  <a:off x="612" y="2274"/>
                  <a:ext cx="1678" cy="113"/>
                  <a:chOff x="612" y="2160"/>
                  <a:chExt cx="1678" cy="113"/>
                </a:xfrm>
              </p:grpSpPr>
              <p:sp>
                <p:nvSpPr>
                  <p:cNvPr id="46114" name="Line 35"/>
                  <p:cNvSpPr>
                    <a:spLocks noChangeShapeType="1"/>
                  </p:cNvSpPr>
                  <p:nvPr/>
                </p:nvSpPr>
                <p:spPr bwMode="auto">
                  <a:xfrm>
                    <a:off x="612" y="2160"/>
                    <a:ext cx="0" cy="11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15" name="Line 36"/>
                  <p:cNvSpPr>
                    <a:spLocks noChangeShapeType="1"/>
                  </p:cNvSpPr>
                  <p:nvPr/>
                </p:nvSpPr>
                <p:spPr bwMode="auto">
                  <a:xfrm>
                    <a:off x="1013" y="2160"/>
                    <a:ext cx="0" cy="11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16" name="Line 37"/>
                  <p:cNvSpPr>
                    <a:spLocks noChangeShapeType="1"/>
                  </p:cNvSpPr>
                  <p:nvPr/>
                </p:nvSpPr>
                <p:spPr bwMode="auto">
                  <a:xfrm>
                    <a:off x="1413" y="2160"/>
                    <a:ext cx="0" cy="11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17" name="Line 38"/>
                  <p:cNvSpPr>
                    <a:spLocks noChangeShapeType="1"/>
                  </p:cNvSpPr>
                  <p:nvPr/>
                </p:nvSpPr>
                <p:spPr bwMode="auto">
                  <a:xfrm>
                    <a:off x="1811" y="2160"/>
                    <a:ext cx="0" cy="11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18" name="Line 39"/>
                  <p:cNvSpPr>
                    <a:spLocks noChangeShapeType="1"/>
                  </p:cNvSpPr>
                  <p:nvPr/>
                </p:nvSpPr>
                <p:spPr bwMode="auto">
                  <a:xfrm>
                    <a:off x="2212" y="2160"/>
                    <a:ext cx="0" cy="11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19" name="Line 40"/>
                  <p:cNvSpPr>
                    <a:spLocks noChangeShapeType="1"/>
                  </p:cNvSpPr>
                  <p:nvPr/>
                </p:nvSpPr>
                <p:spPr bwMode="auto">
                  <a:xfrm>
                    <a:off x="612" y="2227"/>
                    <a:ext cx="167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6120" name="Group 41"/>
                <p:cNvGrpSpPr/>
                <p:nvPr/>
              </p:nvGrpSpPr>
              <p:grpSpPr bwMode="auto">
                <a:xfrm>
                  <a:off x="3334" y="2274"/>
                  <a:ext cx="1723" cy="113"/>
                  <a:chOff x="3334" y="2160"/>
                  <a:chExt cx="1723" cy="113"/>
                </a:xfrm>
              </p:grpSpPr>
              <p:sp>
                <p:nvSpPr>
                  <p:cNvPr id="46121" name="Line 42"/>
                  <p:cNvSpPr>
                    <a:spLocks noChangeShapeType="1"/>
                  </p:cNvSpPr>
                  <p:nvPr/>
                </p:nvSpPr>
                <p:spPr bwMode="auto">
                  <a:xfrm>
                    <a:off x="3334" y="2227"/>
                    <a:ext cx="1723"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122" name="Line 43"/>
                  <p:cNvSpPr>
                    <a:spLocks noChangeShapeType="1"/>
                  </p:cNvSpPr>
                  <p:nvPr/>
                </p:nvSpPr>
                <p:spPr bwMode="auto">
                  <a:xfrm>
                    <a:off x="3413" y="2160"/>
                    <a:ext cx="0" cy="11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23" name="Line 44"/>
                  <p:cNvSpPr>
                    <a:spLocks noChangeShapeType="1"/>
                  </p:cNvSpPr>
                  <p:nvPr/>
                </p:nvSpPr>
                <p:spPr bwMode="auto">
                  <a:xfrm>
                    <a:off x="3813" y="2160"/>
                    <a:ext cx="0" cy="11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24" name="Line 45"/>
                  <p:cNvSpPr>
                    <a:spLocks noChangeShapeType="1"/>
                  </p:cNvSpPr>
                  <p:nvPr/>
                </p:nvSpPr>
                <p:spPr bwMode="auto">
                  <a:xfrm>
                    <a:off x="3969" y="2160"/>
                    <a:ext cx="0" cy="11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25" name="Line 46"/>
                  <p:cNvSpPr>
                    <a:spLocks noChangeShapeType="1"/>
                  </p:cNvSpPr>
                  <p:nvPr/>
                </p:nvSpPr>
                <p:spPr bwMode="auto">
                  <a:xfrm>
                    <a:off x="4370" y="2160"/>
                    <a:ext cx="0" cy="11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126" name="Line 47"/>
                  <p:cNvSpPr>
                    <a:spLocks noChangeShapeType="1"/>
                  </p:cNvSpPr>
                  <p:nvPr/>
                </p:nvSpPr>
                <p:spPr bwMode="auto">
                  <a:xfrm>
                    <a:off x="4694" y="2160"/>
                    <a:ext cx="0" cy="113"/>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46127" name="Text Box 48"/>
              <p:cNvSpPr txBox="1">
                <a:spLocks noChangeArrowheads="1"/>
              </p:cNvSpPr>
              <p:nvPr/>
            </p:nvSpPr>
            <p:spPr bwMode="auto">
              <a:xfrm>
                <a:off x="158" y="2251"/>
                <a:ext cx="4763"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en-US" altLang="zh-CN" b="1"/>
                  <a:t>0      q     2q   3q   4q       </a:t>
                </a:r>
                <a:r>
                  <a:rPr lang="en-US" altLang="zh-CN" b="1">
                    <a:latin typeface="宋体" panose="02010600030101010101" pitchFamily="2" charset="-122"/>
                  </a:rPr>
                  <a:t>……</a:t>
                </a:r>
                <a:r>
                  <a:rPr lang="en-US" altLang="zh-CN" b="1"/>
                  <a:t>  </a:t>
                </a:r>
              </a:p>
            </p:txBody>
          </p:sp>
        </p:grpSp>
      </p:grpSp>
      <p:sp>
        <p:nvSpPr>
          <p:cNvPr id="212017" name="Text Box 49"/>
          <p:cNvSpPr txBox="1">
            <a:spLocks noChangeArrowheads="1"/>
          </p:cNvSpPr>
          <p:nvPr/>
        </p:nvSpPr>
        <p:spPr bwMode="auto">
          <a:xfrm>
            <a:off x="2195513" y="5157788"/>
            <a:ext cx="43211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zh-CN" altLang="en-US" b="1"/>
              <a:t>多个作业分时共享</a:t>
            </a:r>
            <a:r>
              <a:rPr lang="en-US" altLang="zh-CN" b="1"/>
              <a:t>CPU </a:t>
            </a:r>
          </a:p>
        </p:txBody>
      </p:sp>
      <p:sp>
        <p:nvSpPr>
          <p:cNvPr id="212018" name="AutoShape 50"/>
          <p:cNvSpPr>
            <a:spLocks noChangeArrowheads="1"/>
          </p:cNvSpPr>
          <p:nvPr/>
        </p:nvSpPr>
        <p:spPr bwMode="auto">
          <a:xfrm>
            <a:off x="6011863" y="4652963"/>
            <a:ext cx="360362" cy="576262"/>
          </a:xfrm>
          <a:prstGeom prst="upArrow">
            <a:avLst>
              <a:gd name="adj1" fmla="val 50000"/>
              <a:gd name="adj2" fmla="val 39956"/>
            </a:avLst>
          </a:prstGeom>
          <a:solidFill>
            <a:srgbClr val="FF0000"/>
          </a:solidFill>
          <a:ln w="9525">
            <a:solidFill>
              <a:schemeClr val="tx1"/>
            </a:solidFill>
            <a:miter lim="800000"/>
          </a:ln>
        </p:spPr>
        <p:txBody>
          <a:bodyPr wrap="none" anchor="ctr">
            <a:spAutoFit/>
          </a:bodyPr>
          <a:lstStyle/>
          <a:p>
            <a:pPr algn="ctr" eaLnBrk="0" hangingPunct="0">
              <a:lnSpc>
                <a:spcPct val="115000"/>
              </a:lnSpc>
              <a:spcBef>
                <a:spcPct val="20000"/>
              </a:spcBef>
            </a:pPr>
            <a:endParaRPr lang="zh-CN" altLang="en-US"/>
          </a:p>
        </p:txBody>
      </p:sp>
      <p:sp>
        <p:nvSpPr>
          <p:cNvPr id="212019" name="AutoShape 51"/>
          <p:cNvSpPr>
            <a:spLocks noChangeArrowheads="1"/>
          </p:cNvSpPr>
          <p:nvPr/>
        </p:nvSpPr>
        <p:spPr bwMode="auto">
          <a:xfrm>
            <a:off x="7019925" y="4652963"/>
            <a:ext cx="360363" cy="576262"/>
          </a:xfrm>
          <a:prstGeom prst="upArrow">
            <a:avLst>
              <a:gd name="adj1" fmla="val 50000"/>
              <a:gd name="adj2" fmla="val 39956"/>
            </a:avLst>
          </a:prstGeom>
          <a:solidFill>
            <a:srgbClr val="FF0000"/>
          </a:solidFill>
          <a:ln w="9525">
            <a:solidFill>
              <a:schemeClr val="tx1"/>
            </a:solidFill>
            <a:miter lim="800000"/>
          </a:ln>
        </p:spPr>
        <p:txBody>
          <a:bodyPr wrap="none" anchor="ctr">
            <a:spAutoFit/>
          </a:bodyPr>
          <a:lstStyle/>
          <a:p>
            <a:pPr algn="ctr" eaLnBrk="0" hangingPunct="0">
              <a:lnSpc>
                <a:spcPct val="115000"/>
              </a:lnSpc>
              <a:spcBef>
                <a:spcPct val="20000"/>
              </a:spcBef>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Effect transition="in" filter="box(in)">
                                      <p:cBhvr>
                                        <p:cTn id="7" dur="500"/>
                                        <p:tgtEl>
                                          <p:spTgt spid="211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11980"/>
                                        </p:tgtEl>
                                        <p:attrNameLst>
                                          <p:attrName>style.visibility</p:attrName>
                                        </p:attrNameLst>
                                      </p:cBhvr>
                                      <p:to>
                                        <p:strVal val="visible"/>
                                      </p:to>
                                    </p:set>
                                    <p:animEffect transition="in" filter="box(in)">
                                      <p:cBhvr>
                                        <p:cTn id="15" dur="500"/>
                                        <p:tgtEl>
                                          <p:spTgt spid="211980"/>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11981"/>
                                        </p:tgtEl>
                                        <p:attrNameLst>
                                          <p:attrName>style.visibility</p:attrName>
                                        </p:attrNameLst>
                                      </p:cBhvr>
                                      <p:to>
                                        <p:strVal val="visible"/>
                                      </p:to>
                                    </p:set>
                                    <p:animEffect transition="in" filter="box(in)">
                                      <p:cBhvr>
                                        <p:cTn id="18" dur="500"/>
                                        <p:tgtEl>
                                          <p:spTgt spid="211981"/>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211982"/>
                                        </p:tgtEl>
                                        <p:attrNameLst>
                                          <p:attrName>style.visibility</p:attrName>
                                        </p:attrNameLst>
                                      </p:cBhvr>
                                      <p:to>
                                        <p:strVal val="visible"/>
                                      </p:to>
                                    </p:set>
                                    <p:animEffect transition="in" filter="box(in)">
                                      <p:cBhvr>
                                        <p:cTn id="21" dur="500"/>
                                        <p:tgtEl>
                                          <p:spTgt spid="211982"/>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211983"/>
                                        </p:tgtEl>
                                        <p:attrNameLst>
                                          <p:attrName>style.visibility</p:attrName>
                                        </p:attrNameLst>
                                      </p:cBhvr>
                                      <p:to>
                                        <p:strVal val="visible"/>
                                      </p:to>
                                    </p:set>
                                    <p:animEffect transition="in" filter="box(in)">
                                      <p:cBhvr>
                                        <p:cTn id="24" dur="500"/>
                                        <p:tgtEl>
                                          <p:spTgt spid="211983"/>
                                        </p:tgtEl>
                                      </p:cBhvr>
                                    </p:animEffect>
                                  </p:childTnLst>
                                </p:cTn>
                              </p:par>
                              <p:par>
                                <p:cTn id="25" presetID="4"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in)">
                                      <p:cBhvr>
                                        <p:cTn id="27" dur="500"/>
                                        <p:tgtEl>
                                          <p:spTgt spid="3"/>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11972"/>
                                        </p:tgtEl>
                                        <p:attrNameLst>
                                          <p:attrName>style.visibility</p:attrName>
                                        </p:attrNameLst>
                                      </p:cBhvr>
                                      <p:to>
                                        <p:strVal val="visible"/>
                                      </p:to>
                                    </p:set>
                                    <p:animEffect transition="in" filter="box(in)">
                                      <p:cBhvr>
                                        <p:cTn id="30" dur="500"/>
                                        <p:tgtEl>
                                          <p:spTgt spid="21197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1981"/>
                                        </p:tgtEl>
                                        <p:attrNameLst>
                                          <p:attrName>style.visibility</p:attrName>
                                        </p:attrNameLst>
                                      </p:cBhvr>
                                      <p:to>
                                        <p:strVal val="hidden"/>
                                      </p:to>
                                    </p:set>
                                  </p:childTnLst>
                                </p:cTn>
                              </p:par>
                              <p:par>
                                <p:cTn id="35" presetID="17" presetClass="entr" presetSubtype="2" fill="hold" grpId="0" nodeType="withEffect">
                                  <p:stCondLst>
                                    <p:cond delay="0"/>
                                  </p:stCondLst>
                                  <p:childTnLst>
                                    <p:set>
                                      <p:cBhvr>
                                        <p:cTn id="36" dur="1" fill="hold">
                                          <p:stCondLst>
                                            <p:cond delay="0"/>
                                          </p:stCondLst>
                                        </p:cTn>
                                        <p:tgtEl>
                                          <p:spTgt spid="211994"/>
                                        </p:tgtEl>
                                        <p:attrNameLst>
                                          <p:attrName>style.visibility</p:attrName>
                                        </p:attrNameLst>
                                      </p:cBhvr>
                                      <p:to>
                                        <p:strVal val="visible"/>
                                      </p:to>
                                    </p:set>
                                    <p:anim calcmode="lin" valueType="num">
                                      <p:cBhvr>
                                        <p:cTn id="37" dur="500" fill="hold"/>
                                        <p:tgtEl>
                                          <p:spTgt spid="211994"/>
                                        </p:tgtEl>
                                        <p:attrNameLst>
                                          <p:attrName>ppt_x</p:attrName>
                                        </p:attrNameLst>
                                      </p:cBhvr>
                                      <p:tavLst>
                                        <p:tav tm="0">
                                          <p:val>
                                            <p:strVal val="#ppt_x+#ppt_w/2"/>
                                          </p:val>
                                        </p:tav>
                                        <p:tav tm="100000">
                                          <p:val>
                                            <p:strVal val="#ppt_x"/>
                                          </p:val>
                                        </p:tav>
                                      </p:tavLst>
                                    </p:anim>
                                    <p:anim calcmode="lin" valueType="num">
                                      <p:cBhvr>
                                        <p:cTn id="38" dur="500" fill="hold"/>
                                        <p:tgtEl>
                                          <p:spTgt spid="211994"/>
                                        </p:tgtEl>
                                        <p:attrNameLst>
                                          <p:attrName>ppt_y</p:attrName>
                                        </p:attrNameLst>
                                      </p:cBhvr>
                                      <p:tavLst>
                                        <p:tav tm="0">
                                          <p:val>
                                            <p:strVal val="#ppt_y"/>
                                          </p:val>
                                        </p:tav>
                                        <p:tav tm="100000">
                                          <p:val>
                                            <p:strVal val="#ppt_y"/>
                                          </p:val>
                                        </p:tav>
                                      </p:tavLst>
                                    </p:anim>
                                    <p:anim calcmode="lin" valueType="num">
                                      <p:cBhvr>
                                        <p:cTn id="39" dur="500" fill="hold"/>
                                        <p:tgtEl>
                                          <p:spTgt spid="211994"/>
                                        </p:tgtEl>
                                        <p:attrNameLst>
                                          <p:attrName>ppt_w</p:attrName>
                                        </p:attrNameLst>
                                      </p:cBhvr>
                                      <p:tavLst>
                                        <p:tav tm="0">
                                          <p:val>
                                            <p:fltVal val="0"/>
                                          </p:val>
                                        </p:tav>
                                        <p:tav tm="100000">
                                          <p:val>
                                            <p:strVal val="#ppt_w"/>
                                          </p:val>
                                        </p:tav>
                                      </p:tavLst>
                                    </p:anim>
                                    <p:anim calcmode="lin" valueType="num">
                                      <p:cBhvr>
                                        <p:cTn id="40" dur="500" fill="hold"/>
                                        <p:tgtEl>
                                          <p:spTgt spid="211994"/>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11994"/>
                                        </p:tgtEl>
                                        <p:attrNameLst>
                                          <p:attrName>style.visibility</p:attrName>
                                        </p:attrNameLst>
                                      </p:cBhvr>
                                      <p:to>
                                        <p:strVal val="hidden"/>
                                      </p:to>
                                    </p:set>
                                  </p:childTnLst>
                                </p:cTn>
                              </p:par>
                              <p:par>
                                <p:cTn id="45" presetID="17" presetClass="entr" presetSubtype="2" fill="hold" grpId="0" nodeType="withEffect">
                                  <p:stCondLst>
                                    <p:cond delay="0"/>
                                  </p:stCondLst>
                                  <p:childTnLst>
                                    <p:set>
                                      <p:cBhvr>
                                        <p:cTn id="46" dur="1" fill="hold">
                                          <p:stCondLst>
                                            <p:cond delay="0"/>
                                          </p:stCondLst>
                                        </p:cTn>
                                        <p:tgtEl>
                                          <p:spTgt spid="211995"/>
                                        </p:tgtEl>
                                        <p:attrNameLst>
                                          <p:attrName>style.visibility</p:attrName>
                                        </p:attrNameLst>
                                      </p:cBhvr>
                                      <p:to>
                                        <p:strVal val="visible"/>
                                      </p:to>
                                    </p:set>
                                    <p:anim calcmode="lin" valueType="num">
                                      <p:cBhvr>
                                        <p:cTn id="47" dur="500" fill="hold"/>
                                        <p:tgtEl>
                                          <p:spTgt spid="211995"/>
                                        </p:tgtEl>
                                        <p:attrNameLst>
                                          <p:attrName>ppt_x</p:attrName>
                                        </p:attrNameLst>
                                      </p:cBhvr>
                                      <p:tavLst>
                                        <p:tav tm="0">
                                          <p:val>
                                            <p:strVal val="#ppt_x+#ppt_w/2"/>
                                          </p:val>
                                        </p:tav>
                                        <p:tav tm="100000">
                                          <p:val>
                                            <p:strVal val="#ppt_x"/>
                                          </p:val>
                                        </p:tav>
                                      </p:tavLst>
                                    </p:anim>
                                    <p:anim calcmode="lin" valueType="num">
                                      <p:cBhvr>
                                        <p:cTn id="48" dur="500" fill="hold"/>
                                        <p:tgtEl>
                                          <p:spTgt spid="211995"/>
                                        </p:tgtEl>
                                        <p:attrNameLst>
                                          <p:attrName>ppt_y</p:attrName>
                                        </p:attrNameLst>
                                      </p:cBhvr>
                                      <p:tavLst>
                                        <p:tav tm="0">
                                          <p:val>
                                            <p:strVal val="#ppt_y"/>
                                          </p:val>
                                        </p:tav>
                                        <p:tav tm="100000">
                                          <p:val>
                                            <p:strVal val="#ppt_y"/>
                                          </p:val>
                                        </p:tav>
                                      </p:tavLst>
                                    </p:anim>
                                    <p:anim calcmode="lin" valueType="num">
                                      <p:cBhvr>
                                        <p:cTn id="49" dur="500" fill="hold"/>
                                        <p:tgtEl>
                                          <p:spTgt spid="211995"/>
                                        </p:tgtEl>
                                        <p:attrNameLst>
                                          <p:attrName>ppt_w</p:attrName>
                                        </p:attrNameLst>
                                      </p:cBhvr>
                                      <p:tavLst>
                                        <p:tav tm="0">
                                          <p:val>
                                            <p:fltVal val="0"/>
                                          </p:val>
                                        </p:tav>
                                        <p:tav tm="100000">
                                          <p:val>
                                            <p:strVal val="#ppt_w"/>
                                          </p:val>
                                        </p:tav>
                                      </p:tavLst>
                                    </p:anim>
                                    <p:anim calcmode="lin" valueType="num">
                                      <p:cBhvr>
                                        <p:cTn id="50" dur="500" fill="hold"/>
                                        <p:tgtEl>
                                          <p:spTgt spid="21199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box(in)">
                                      <p:cBhvr>
                                        <p:cTn id="55" dur="500"/>
                                        <p:tgtEl>
                                          <p:spTgt spid="6"/>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212017"/>
                                        </p:tgtEl>
                                        <p:attrNameLst>
                                          <p:attrName>style.visibility</p:attrName>
                                        </p:attrNameLst>
                                      </p:cBhvr>
                                      <p:to>
                                        <p:strVal val="visible"/>
                                      </p:to>
                                    </p:set>
                                    <p:animEffect transition="in" filter="box(in)">
                                      <p:cBhvr>
                                        <p:cTn id="58" dur="500"/>
                                        <p:tgtEl>
                                          <p:spTgt spid="212017"/>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212018"/>
                                        </p:tgtEl>
                                        <p:attrNameLst>
                                          <p:attrName>style.visibility</p:attrName>
                                        </p:attrNameLst>
                                      </p:cBhvr>
                                      <p:to>
                                        <p:strVal val="visible"/>
                                      </p:to>
                                    </p:set>
                                    <p:animEffect transition="in" filter="box(in)">
                                      <p:cBhvr>
                                        <p:cTn id="63" dur="500"/>
                                        <p:tgtEl>
                                          <p:spTgt spid="212018"/>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212019"/>
                                        </p:tgtEl>
                                        <p:attrNameLst>
                                          <p:attrName>style.visibility</p:attrName>
                                        </p:attrNameLst>
                                      </p:cBhvr>
                                      <p:to>
                                        <p:strVal val="visible"/>
                                      </p:to>
                                    </p:set>
                                    <p:animEffect transition="in" filter="box(in)">
                                      <p:cBhvr>
                                        <p:cTn id="66" dur="500"/>
                                        <p:tgtEl>
                                          <p:spTgt spid="212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2" grpId="0" animBg="1"/>
      <p:bldP spid="211980" grpId="0"/>
      <p:bldP spid="211981" grpId="0"/>
      <p:bldP spid="211981" grpId="1"/>
      <p:bldP spid="211982" grpId="0"/>
      <p:bldP spid="211983" grpId="0" animBg="1"/>
      <p:bldP spid="211994" grpId="0"/>
      <p:bldP spid="211994" grpId="1"/>
      <p:bldP spid="211995" grpId="0"/>
      <p:bldP spid="212017" grpId="0"/>
      <p:bldP spid="212018" grpId="0" animBg="1"/>
      <p:bldP spid="2120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1403350" y="2349500"/>
            <a:ext cx="6192838" cy="1511300"/>
          </a:xfrm>
          <a:prstGeom prst="rect">
            <a:avLst/>
          </a:prstGeom>
          <a:solidFill>
            <a:srgbClr val="E1EFB3"/>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212995" name="Text Box 3"/>
          <p:cNvSpPr txBox="1">
            <a:spLocks noChangeArrowheads="1"/>
          </p:cNvSpPr>
          <p:nvPr/>
        </p:nvSpPr>
        <p:spPr bwMode="auto">
          <a:xfrm>
            <a:off x="971550" y="2349500"/>
            <a:ext cx="5976938"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15000"/>
              </a:lnSpc>
              <a:spcBef>
                <a:spcPct val="20000"/>
              </a:spcBef>
              <a:buFont typeface="Arial" panose="020B0604020202020204" pitchFamily="34" charset="0"/>
              <a:buChar char="•"/>
            </a:pPr>
            <a:r>
              <a:rPr lang="zh-CN" altLang="en-US" b="1"/>
              <a:t>及时接收</a:t>
            </a:r>
          </a:p>
          <a:p>
            <a:pPr lvl="1">
              <a:lnSpc>
                <a:spcPct val="115000"/>
              </a:lnSpc>
              <a:spcBef>
                <a:spcPct val="20000"/>
              </a:spcBef>
              <a:buFont typeface="Arial" panose="020B0604020202020204" pitchFamily="34" charset="0"/>
              <a:buChar char="•"/>
            </a:pPr>
            <a:r>
              <a:rPr lang="zh-CN" altLang="en-US" b="1"/>
              <a:t>及时处理</a:t>
            </a:r>
          </a:p>
          <a:p>
            <a:pPr lvl="1">
              <a:lnSpc>
                <a:spcPct val="115000"/>
              </a:lnSpc>
              <a:spcBef>
                <a:spcPct val="20000"/>
              </a:spcBef>
              <a:buFont typeface="Arial" panose="020B0604020202020204" pitchFamily="34" charset="0"/>
              <a:buChar char="•"/>
            </a:pPr>
            <a:r>
              <a:rPr lang="zh-CN" altLang="en-US" b="1"/>
              <a:t>及时返回处理结果</a:t>
            </a:r>
          </a:p>
        </p:txBody>
      </p:sp>
      <p:sp>
        <p:nvSpPr>
          <p:cNvPr id="47107" name="Rectangle 4"/>
          <p:cNvSpPr>
            <a:spLocks noGrp="1" noChangeArrowheads="1"/>
          </p:cNvSpPr>
          <p:nvPr>
            <p:ph type="title"/>
          </p:nvPr>
        </p:nvSpPr>
        <p:spPr>
          <a:xfrm>
            <a:off x="457200" y="325438"/>
            <a:ext cx="8229600" cy="582612"/>
          </a:xfrm>
        </p:spPr>
        <p:txBody>
          <a:bodyPr/>
          <a:lstStyle/>
          <a:p>
            <a:r>
              <a:rPr lang="zh-CN" altLang="en-US" sz="3200" smtClean="0">
                <a:solidFill>
                  <a:srgbClr val="3333FF"/>
                </a:solidFill>
                <a:latin typeface="宋体" panose="02010600030101010101" pitchFamily="2" charset="-122"/>
              </a:rPr>
              <a:t>四</a:t>
            </a:r>
            <a:r>
              <a:rPr lang="en-US" altLang="zh-CN" sz="3200" smtClean="0">
                <a:solidFill>
                  <a:srgbClr val="3333FF"/>
                </a:solidFill>
                <a:latin typeface="宋体" panose="02010600030101010101" pitchFamily="2" charset="-122"/>
              </a:rPr>
              <a:t>.</a:t>
            </a:r>
            <a:r>
              <a:rPr lang="zh-CN" altLang="en-US" sz="3200" smtClean="0">
                <a:solidFill>
                  <a:srgbClr val="3333FF"/>
                </a:solidFill>
                <a:latin typeface="宋体" panose="02010600030101010101" pitchFamily="2" charset="-122"/>
              </a:rPr>
              <a:t>分时系统</a:t>
            </a:r>
          </a:p>
        </p:txBody>
      </p:sp>
      <p:sp>
        <p:nvSpPr>
          <p:cNvPr id="212997" name="Rectangle 5"/>
          <p:cNvSpPr>
            <a:spLocks noGrp="1" noChangeArrowheads="1"/>
          </p:cNvSpPr>
          <p:nvPr>
            <p:ph idx="1"/>
          </p:nvPr>
        </p:nvSpPr>
        <p:spPr>
          <a:xfrm>
            <a:off x="539750" y="981075"/>
            <a:ext cx="7777163" cy="4525963"/>
          </a:xfrm>
        </p:spPr>
        <p:txBody>
          <a:bodyPr/>
          <a:lstStyle/>
          <a:p>
            <a:pPr>
              <a:buFontTx/>
              <a:buNone/>
            </a:pPr>
            <a:r>
              <a:rPr lang="en-US" altLang="zh-CN" sz="2800" b="1" smtClean="0">
                <a:solidFill>
                  <a:schemeClr val="accent1"/>
                </a:solidFill>
              </a:rPr>
              <a:t>2. </a:t>
            </a:r>
            <a:r>
              <a:rPr lang="zh-CN" altLang="en-US" sz="2800" b="1" smtClean="0">
                <a:solidFill>
                  <a:schemeClr val="accent1"/>
                </a:solidFill>
              </a:rPr>
              <a:t>分时系统实现中的关键问题</a:t>
            </a:r>
          </a:p>
          <a:p>
            <a:pPr lvl="1">
              <a:buFontTx/>
              <a:buNone/>
            </a:pPr>
            <a:r>
              <a:rPr lang="zh-CN" altLang="en-US" sz="2400" b="1" smtClean="0"/>
              <a:t>   人机交互</a:t>
            </a:r>
          </a:p>
          <a:p>
            <a:pPr lvl="1"/>
            <a:endParaRPr lang="zh-CN" altLang="en-US" sz="2400" b="1" smtClean="0"/>
          </a:p>
          <a:p>
            <a:pPr lvl="1">
              <a:buFont typeface="Arial" panose="020B0604020202020204" pitchFamily="34" charset="0"/>
              <a:buChar char="•"/>
            </a:pPr>
            <a:endParaRPr lang="zh-CN" altLang="en-US" sz="2400" b="1" smtClean="0"/>
          </a:p>
          <a:p>
            <a:pPr>
              <a:buFontTx/>
              <a:buNone/>
            </a:pPr>
            <a:endParaRPr lang="zh-CN" altLang="en-US" sz="2800" smtClean="0"/>
          </a:p>
        </p:txBody>
      </p:sp>
      <p:sp>
        <p:nvSpPr>
          <p:cNvPr id="212998" name="AutoShape 6"/>
          <p:cNvSpPr>
            <a:spLocks noChangeArrowheads="1"/>
          </p:cNvSpPr>
          <p:nvPr/>
        </p:nvSpPr>
        <p:spPr bwMode="auto">
          <a:xfrm>
            <a:off x="1763713" y="1989138"/>
            <a:ext cx="360362" cy="360362"/>
          </a:xfrm>
          <a:prstGeom prst="downArrow">
            <a:avLst>
              <a:gd name="adj1" fmla="val 50000"/>
              <a:gd name="adj2" fmla="val 25000"/>
            </a:avLst>
          </a:prstGeom>
          <a:solidFill>
            <a:srgbClr val="FF0000"/>
          </a:solidFill>
          <a:ln w="9525">
            <a:solidFill>
              <a:srgbClr val="CC3300"/>
            </a:solidFill>
            <a:miter lim="800000"/>
          </a:ln>
        </p:spPr>
        <p:txBody>
          <a:bodyPr wrap="none" anchor="ctr"/>
          <a:lstStyle/>
          <a:p>
            <a:pPr algn="ctr" eaLnBrk="0" hangingPunct="0">
              <a:lnSpc>
                <a:spcPct val="115000"/>
              </a:lnSpc>
              <a:spcBef>
                <a:spcPct val="20000"/>
              </a:spcBef>
            </a:pPr>
            <a:endParaRPr lang="zh-CN" altLang="en-US"/>
          </a:p>
        </p:txBody>
      </p:sp>
      <p:sp>
        <p:nvSpPr>
          <p:cNvPr id="212999" name="AutoShape 7"/>
          <p:cNvSpPr>
            <a:spLocks noChangeArrowheads="1"/>
          </p:cNvSpPr>
          <p:nvPr/>
        </p:nvSpPr>
        <p:spPr bwMode="auto">
          <a:xfrm>
            <a:off x="1835150" y="3860800"/>
            <a:ext cx="360363" cy="360363"/>
          </a:xfrm>
          <a:prstGeom prst="downArrow">
            <a:avLst>
              <a:gd name="adj1" fmla="val 50000"/>
              <a:gd name="adj2" fmla="val 25000"/>
            </a:avLst>
          </a:prstGeom>
          <a:solidFill>
            <a:srgbClr val="FF0000"/>
          </a:solidFill>
          <a:ln w="9525">
            <a:solidFill>
              <a:srgbClr val="CC3300"/>
            </a:solidFill>
            <a:miter lim="800000"/>
          </a:ln>
        </p:spPr>
        <p:txBody>
          <a:bodyPr wrap="none" anchor="ctr"/>
          <a:lstStyle/>
          <a:p>
            <a:pPr algn="ctr" eaLnBrk="0" hangingPunct="0">
              <a:lnSpc>
                <a:spcPct val="115000"/>
              </a:lnSpc>
              <a:spcBef>
                <a:spcPct val="20000"/>
              </a:spcBef>
            </a:pPr>
            <a:endParaRPr lang="zh-CN" altLang="en-US"/>
          </a:p>
        </p:txBody>
      </p:sp>
      <p:sp>
        <p:nvSpPr>
          <p:cNvPr id="213000" name="Rectangle 8"/>
          <p:cNvSpPr>
            <a:spLocks noChangeArrowheads="1"/>
          </p:cNvSpPr>
          <p:nvPr/>
        </p:nvSpPr>
        <p:spPr bwMode="auto">
          <a:xfrm>
            <a:off x="1403350" y="4221163"/>
            <a:ext cx="6624638" cy="2016125"/>
          </a:xfrm>
          <a:prstGeom prst="rect">
            <a:avLst/>
          </a:prstGeom>
          <a:solidFill>
            <a:srgbClr val="E1EFB3"/>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213001" name="Text Box 9"/>
          <p:cNvSpPr txBox="1">
            <a:spLocks noChangeArrowheads="1"/>
          </p:cNvSpPr>
          <p:nvPr/>
        </p:nvSpPr>
        <p:spPr bwMode="auto">
          <a:xfrm>
            <a:off x="971550" y="4221163"/>
            <a:ext cx="69850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15000"/>
              </a:lnSpc>
              <a:spcBef>
                <a:spcPct val="20000"/>
              </a:spcBef>
              <a:buFont typeface="Arial" panose="020B0604020202020204" pitchFamily="34" charset="0"/>
              <a:buChar char="•"/>
            </a:pPr>
            <a:r>
              <a:rPr lang="zh-CN" altLang="en-US" b="1"/>
              <a:t>配置多路卡</a:t>
            </a:r>
          </a:p>
          <a:p>
            <a:pPr lvl="1">
              <a:lnSpc>
                <a:spcPct val="115000"/>
              </a:lnSpc>
              <a:spcBef>
                <a:spcPct val="20000"/>
              </a:spcBef>
              <a:buFont typeface="Arial" panose="020B0604020202020204" pitchFamily="34" charset="0"/>
              <a:buChar char="•"/>
            </a:pPr>
            <a:r>
              <a:rPr lang="zh-CN" altLang="en-US" b="1"/>
              <a:t>为每个终端配置输入输出缓冲区</a:t>
            </a:r>
          </a:p>
          <a:p>
            <a:pPr lvl="1">
              <a:lnSpc>
                <a:spcPct val="115000"/>
              </a:lnSpc>
              <a:spcBef>
                <a:spcPct val="20000"/>
              </a:spcBef>
              <a:buFont typeface="Arial" panose="020B0604020202020204" pitchFamily="34" charset="0"/>
              <a:buChar char="•"/>
            </a:pPr>
            <a:r>
              <a:rPr lang="zh-CN" altLang="en-US" b="1"/>
              <a:t>作业（终端用户请求）提交时直接进内存</a:t>
            </a:r>
          </a:p>
          <a:p>
            <a:pPr lvl="1">
              <a:lnSpc>
                <a:spcPct val="115000"/>
              </a:lnSpc>
              <a:spcBef>
                <a:spcPct val="20000"/>
              </a:spcBef>
              <a:buFont typeface="Arial" panose="020B0604020202020204" pitchFamily="34" charset="0"/>
              <a:buChar char="•"/>
            </a:pPr>
            <a:r>
              <a:rPr lang="zh-CN" altLang="en-US" b="1"/>
              <a:t>引入时间片的概念，多个作业分时共享</a:t>
            </a:r>
            <a:r>
              <a:rPr lang="en-US" altLang="zh-CN" b="1"/>
              <a:t>CPU</a:t>
            </a:r>
          </a:p>
        </p:txBody>
      </p:sp>
      <p:sp>
        <p:nvSpPr>
          <p:cNvPr id="213002" name="Text Box 10"/>
          <p:cNvSpPr txBox="1">
            <a:spLocks noChangeArrowheads="1"/>
          </p:cNvSpPr>
          <p:nvPr/>
        </p:nvSpPr>
        <p:spPr bwMode="auto">
          <a:xfrm>
            <a:off x="919163" y="4035425"/>
            <a:ext cx="6048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b="1">
                <a:ea typeface="黑体" panose="02010609060101010101" pitchFamily="49" charset="-122"/>
              </a:rPr>
              <a:t>解决办法</a:t>
            </a:r>
          </a:p>
        </p:txBody>
      </p:sp>
      <p:sp>
        <p:nvSpPr>
          <p:cNvPr id="213003" name="AutoShape 11"/>
          <p:cNvSpPr/>
          <p:nvPr/>
        </p:nvSpPr>
        <p:spPr bwMode="auto">
          <a:xfrm>
            <a:off x="4284663" y="2636838"/>
            <a:ext cx="792162" cy="1079500"/>
          </a:xfrm>
          <a:prstGeom prst="rightBrace">
            <a:avLst>
              <a:gd name="adj1" fmla="val 11337"/>
              <a:gd name="adj2" fmla="val 50000"/>
            </a:avLst>
          </a:prstGeom>
          <a:noFill/>
          <a:ln w="25400">
            <a:solidFill>
              <a:srgbClr val="CC3300"/>
            </a:solidFill>
            <a:round/>
          </a:ln>
          <a:extLst>
            <a:ext uri="{909E8E84-426E-40DD-AFC4-6F175D3DCCD1}">
              <a14:hiddenFill xmlns:a14="http://schemas.microsoft.com/office/drawing/2010/main">
                <a:solidFill>
                  <a:srgbClr val="FFFFFF"/>
                </a:solidFill>
              </a14:hiddenFill>
            </a:ext>
          </a:extLst>
        </p:spPr>
        <p:txBody>
          <a:bodyPr wrap="none" anchor="ctr">
            <a:spAutoFit/>
          </a:bodyPr>
          <a:lstStyle/>
          <a:p>
            <a:pPr algn="ctr" eaLnBrk="0" hangingPunct="0">
              <a:lnSpc>
                <a:spcPct val="115000"/>
              </a:lnSpc>
              <a:spcBef>
                <a:spcPct val="20000"/>
              </a:spcBef>
            </a:pPr>
            <a:endParaRPr lang="zh-CN" altLang="en-US"/>
          </a:p>
        </p:txBody>
      </p:sp>
      <p:sp>
        <p:nvSpPr>
          <p:cNvPr id="213004" name="Text Box 12"/>
          <p:cNvSpPr txBox="1">
            <a:spLocks noChangeArrowheads="1"/>
          </p:cNvSpPr>
          <p:nvPr/>
        </p:nvSpPr>
        <p:spPr bwMode="auto">
          <a:xfrm>
            <a:off x="4572000" y="2844800"/>
            <a:ext cx="3384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b="1">
                <a:solidFill>
                  <a:srgbClr val="CC3300"/>
                </a:solidFill>
              </a:rPr>
              <a:t>及时响应用户请求</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2997">
                                            <p:txEl>
                                              <p:pRg st="0" end="0"/>
                                            </p:txEl>
                                          </p:spTgt>
                                        </p:tgtEl>
                                        <p:attrNameLst>
                                          <p:attrName>style.visibility</p:attrName>
                                        </p:attrNameLst>
                                      </p:cBhvr>
                                      <p:to>
                                        <p:strVal val="visible"/>
                                      </p:to>
                                    </p:set>
                                    <p:animEffect transition="in" filter="box(in)">
                                      <p:cBhvr>
                                        <p:cTn id="7" dur="500"/>
                                        <p:tgtEl>
                                          <p:spTgt spid="2129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2997">
                                            <p:txEl>
                                              <p:pRg st="1" end="1"/>
                                            </p:txEl>
                                          </p:spTgt>
                                        </p:tgtEl>
                                        <p:attrNameLst>
                                          <p:attrName>style.visibility</p:attrName>
                                        </p:attrNameLst>
                                      </p:cBhvr>
                                      <p:to>
                                        <p:strVal val="visible"/>
                                      </p:to>
                                    </p:set>
                                    <p:animEffect transition="in" filter="box(in)">
                                      <p:cBhvr>
                                        <p:cTn id="12" dur="500"/>
                                        <p:tgtEl>
                                          <p:spTgt spid="2129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12998"/>
                                        </p:tgtEl>
                                        <p:attrNameLst>
                                          <p:attrName>style.visibility</p:attrName>
                                        </p:attrNameLst>
                                      </p:cBhvr>
                                      <p:to>
                                        <p:strVal val="visible"/>
                                      </p:to>
                                    </p:set>
                                    <p:animEffect transition="in" filter="box(in)">
                                      <p:cBhvr>
                                        <p:cTn id="17" dur="500"/>
                                        <p:tgtEl>
                                          <p:spTgt spid="212998"/>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212995"/>
                                        </p:tgtEl>
                                        <p:attrNameLst>
                                          <p:attrName>style.visibility</p:attrName>
                                        </p:attrNameLst>
                                      </p:cBhvr>
                                      <p:to>
                                        <p:strVal val="visible"/>
                                      </p:to>
                                    </p:set>
                                    <p:animEffect transition="in" filter="box(in)">
                                      <p:cBhvr>
                                        <p:cTn id="20" dur="500"/>
                                        <p:tgtEl>
                                          <p:spTgt spid="212995"/>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212994"/>
                                        </p:tgtEl>
                                        <p:attrNameLst>
                                          <p:attrName>style.visibility</p:attrName>
                                        </p:attrNameLst>
                                      </p:cBhvr>
                                      <p:to>
                                        <p:strVal val="visible"/>
                                      </p:to>
                                    </p:set>
                                    <p:animEffect transition="in" filter="box(in)">
                                      <p:cBhvr>
                                        <p:cTn id="23" dur="500"/>
                                        <p:tgtEl>
                                          <p:spTgt spid="21299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213004"/>
                                        </p:tgtEl>
                                        <p:attrNameLst>
                                          <p:attrName>style.visibility</p:attrName>
                                        </p:attrNameLst>
                                      </p:cBhvr>
                                      <p:to>
                                        <p:strVal val="visible"/>
                                      </p:to>
                                    </p:set>
                                    <p:animEffect transition="in" filter="box(in)">
                                      <p:cBhvr>
                                        <p:cTn id="28" dur="500"/>
                                        <p:tgtEl>
                                          <p:spTgt spid="213004"/>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13003"/>
                                        </p:tgtEl>
                                        <p:attrNameLst>
                                          <p:attrName>style.visibility</p:attrName>
                                        </p:attrNameLst>
                                      </p:cBhvr>
                                      <p:to>
                                        <p:strVal val="visible"/>
                                      </p:to>
                                    </p:set>
                                    <p:animEffect transition="in" filter="box(in)">
                                      <p:cBhvr>
                                        <p:cTn id="31" dur="500"/>
                                        <p:tgtEl>
                                          <p:spTgt spid="213003"/>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12999"/>
                                        </p:tgtEl>
                                        <p:attrNameLst>
                                          <p:attrName>style.visibility</p:attrName>
                                        </p:attrNameLst>
                                      </p:cBhvr>
                                      <p:to>
                                        <p:strVal val="visible"/>
                                      </p:to>
                                    </p:set>
                                    <p:animEffect transition="in" filter="box(in)">
                                      <p:cBhvr>
                                        <p:cTn id="36" dur="500"/>
                                        <p:tgtEl>
                                          <p:spTgt spid="212999"/>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213002"/>
                                        </p:tgtEl>
                                        <p:attrNameLst>
                                          <p:attrName>style.visibility</p:attrName>
                                        </p:attrNameLst>
                                      </p:cBhvr>
                                      <p:to>
                                        <p:strVal val="visible"/>
                                      </p:to>
                                    </p:set>
                                    <p:animEffect transition="in" filter="box(in)">
                                      <p:cBhvr>
                                        <p:cTn id="39" dur="500"/>
                                        <p:tgtEl>
                                          <p:spTgt spid="213002"/>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213000"/>
                                        </p:tgtEl>
                                        <p:attrNameLst>
                                          <p:attrName>style.visibility</p:attrName>
                                        </p:attrNameLst>
                                      </p:cBhvr>
                                      <p:to>
                                        <p:strVal val="visible"/>
                                      </p:to>
                                    </p:set>
                                    <p:animEffect transition="in" filter="box(in)">
                                      <p:cBhvr>
                                        <p:cTn id="42" dur="500"/>
                                        <p:tgtEl>
                                          <p:spTgt spid="21300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13001">
                                            <p:txEl>
                                              <p:pRg st="0" end="0"/>
                                            </p:txEl>
                                          </p:spTgt>
                                        </p:tgtEl>
                                        <p:attrNameLst>
                                          <p:attrName>style.visibility</p:attrName>
                                        </p:attrNameLst>
                                      </p:cBhvr>
                                      <p:to>
                                        <p:strVal val="visible"/>
                                      </p:to>
                                    </p:set>
                                    <p:animEffect transition="in" filter="box(in)">
                                      <p:cBhvr>
                                        <p:cTn id="47" dur="500"/>
                                        <p:tgtEl>
                                          <p:spTgt spid="213001">
                                            <p:txEl>
                                              <p:pRg st="0" end="0"/>
                                            </p:txEl>
                                          </p:spTgt>
                                        </p:tgtEl>
                                      </p:cBhvr>
                                    </p:animEffect>
                                  </p:childTnLst>
                                </p:cTn>
                              </p:par>
                              <p:par>
                                <p:cTn id="48" presetID="4" presetClass="entr" presetSubtype="16" fill="hold" nodeType="withEffect">
                                  <p:stCondLst>
                                    <p:cond delay="0"/>
                                  </p:stCondLst>
                                  <p:childTnLst>
                                    <p:set>
                                      <p:cBhvr>
                                        <p:cTn id="49" dur="1" fill="hold">
                                          <p:stCondLst>
                                            <p:cond delay="0"/>
                                          </p:stCondLst>
                                        </p:cTn>
                                        <p:tgtEl>
                                          <p:spTgt spid="213001">
                                            <p:txEl>
                                              <p:pRg st="1" end="1"/>
                                            </p:txEl>
                                          </p:spTgt>
                                        </p:tgtEl>
                                        <p:attrNameLst>
                                          <p:attrName>style.visibility</p:attrName>
                                        </p:attrNameLst>
                                      </p:cBhvr>
                                      <p:to>
                                        <p:strVal val="visible"/>
                                      </p:to>
                                    </p:set>
                                    <p:animEffect transition="in" filter="box(in)">
                                      <p:cBhvr>
                                        <p:cTn id="50" dur="500"/>
                                        <p:tgtEl>
                                          <p:spTgt spid="213001">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213001">
                                            <p:txEl>
                                              <p:pRg st="2" end="2"/>
                                            </p:txEl>
                                          </p:spTgt>
                                        </p:tgtEl>
                                        <p:attrNameLst>
                                          <p:attrName>style.visibility</p:attrName>
                                        </p:attrNameLst>
                                      </p:cBhvr>
                                      <p:to>
                                        <p:strVal val="visible"/>
                                      </p:to>
                                    </p:set>
                                    <p:animEffect transition="in" filter="box(in)">
                                      <p:cBhvr>
                                        <p:cTn id="55" dur="500"/>
                                        <p:tgtEl>
                                          <p:spTgt spid="213001">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nodeType="clickEffect">
                                  <p:stCondLst>
                                    <p:cond delay="0"/>
                                  </p:stCondLst>
                                  <p:childTnLst>
                                    <p:set>
                                      <p:cBhvr>
                                        <p:cTn id="59" dur="1" fill="hold">
                                          <p:stCondLst>
                                            <p:cond delay="0"/>
                                          </p:stCondLst>
                                        </p:cTn>
                                        <p:tgtEl>
                                          <p:spTgt spid="213001">
                                            <p:txEl>
                                              <p:pRg st="3" end="3"/>
                                            </p:txEl>
                                          </p:spTgt>
                                        </p:tgtEl>
                                        <p:attrNameLst>
                                          <p:attrName>style.visibility</p:attrName>
                                        </p:attrNameLst>
                                      </p:cBhvr>
                                      <p:to>
                                        <p:strVal val="visible"/>
                                      </p:to>
                                    </p:set>
                                    <p:animEffect transition="in" filter="box(in)">
                                      <p:cBhvr>
                                        <p:cTn id="60" dur="500"/>
                                        <p:tgtEl>
                                          <p:spTgt spid="21300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animBg="1"/>
      <p:bldP spid="212995" grpId="0"/>
      <p:bldP spid="212998" grpId="0" animBg="1"/>
      <p:bldP spid="212999" grpId="0" animBg="1"/>
      <p:bldP spid="213000" grpId="0" animBg="1"/>
      <p:bldP spid="213002" grpId="0"/>
      <p:bldP spid="213003" grpId="0" animBg="1"/>
      <p:bldP spid="21300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457200" y="325438"/>
            <a:ext cx="8229600" cy="582612"/>
          </a:xfrm>
        </p:spPr>
        <p:txBody>
          <a:bodyPr/>
          <a:lstStyle/>
          <a:p>
            <a:r>
              <a:rPr lang="zh-CN" altLang="en-US" sz="3200" smtClean="0">
                <a:solidFill>
                  <a:srgbClr val="3333FF"/>
                </a:solidFill>
                <a:latin typeface="宋体" panose="02010600030101010101" pitchFamily="2" charset="-122"/>
              </a:rPr>
              <a:t>四</a:t>
            </a:r>
            <a:r>
              <a:rPr lang="en-US" altLang="zh-CN" sz="3200" smtClean="0">
                <a:solidFill>
                  <a:srgbClr val="3333FF"/>
                </a:solidFill>
                <a:latin typeface="宋体" panose="02010600030101010101" pitchFamily="2" charset="-122"/>
              </a:rPr>
              <a:t>.</a:t>
            </a:r>
            <a:r>
              <a:rPr lang="zh-CN" altLang="en-US" sz="3200" smtClean="0">
                <a:solidFill>
                  <a:srgbClr val="3333FF"/>
                </a:solidFill>
                <a:latin typeface="宋体" panose="02010600030101010101" pitchFamily="2" charset="-122"/>
              </a:rPr>
              <a:t>分时系统</a:t>
            </a:r>
          </a:p>
        </p:txBody>
      </p:sp>
      <p:sp>
        <p:nvSpPr>
          <p:cNvPr id="110595" name="Rectangle 3"/>
          <p:cNvSpPr>
            <a:spLocks noGrp="1" noChangeArrowheads="1"/>
          </p:cNvSpPr>
          <p:nvPr>
            <p:ph idx="1"/>
          </p:nvPr>
        </p:nvSpPr>
        <p:spPr>
          <a:xfrm>
            <a:off x="323850" y="981075"/>
            <a:ext cx="3816350" cy="2592388"/>
          </a:xfrm>
        </p:spPr>
        <p:txBody>
          <a:bodyPr/>
          <a:lstStyle/>
          <a:p>
            <a:pPr>
              <a:buFontTx/>
              <a:buNone/>
            </a:pPr>
            <a:r>
              <a:rPr lang="en-US" altLang="zh-CN" sz="2800" b="1" dirty="0" smtClean="0">
                <a:solidFill>
                  <a:schemeClr val="accent1"/>
                </a:solidFill>
              </a:rPr>
              <a:t>4. </a:t>
            </a:r>
            <a:r>
              <a:rPr lang="zh-CN" altLang="en-US" sz="2800" b="1" dirty="0" smtClean="0">
                <a:solidFill>
                  <a:schemeClr val="accent1"/>
                </a:solidFill>
              </a:rPr>
              <a:t>分时系统的特征</a:t>
            </a:r>
          </a:p>
          <a:p>
            <a:pPr lvl="1"/>
            <a:r>
              <a:rPr lang="zh-CN" altLang="en-US" sz="2400" b="1" dirty="0" smtClean="0"/>
              <a:t>多路性；</a:t>
            </a:r>
          </a:p>
          <a:p>
            <a:pPr lvl="1"/>
            <a:r>
              <a:rPr lang="zh-CN" altLang="en-US" sz="2400" b="1" dirty="0" smtClean="0"/>
              <a:t>独立性；</a:t>
            </a:r>
          </a:p>
          <a:p>
            <a:pPr lvl="1"/>
            <a:r>
              <a:rPr lang="zh-CN" altLang="en-US" sz="2400" b="1" dirty="0" smtClean="0"/>
              <a:t>及时性：响应时间</a:t>
            </a:r>
          </a:p>
          <a:p>
            <a:pPr lvl="1"/>
            <a:r>
              <a:rPr lang="zh-CN" altLang="en-US" sz="2400" b="1" dirty="0" smtClean="0"/>
              <a:t>交互性</a:t>
            </a:r>
          </a:p>
          <a:p>
            <a:endParaRPr lang="zh-CN" altLang="en-US" sz="2400" b="1" dirty="0" smtClean="0"/>
          </a:p>
          <a:p>
            <a:pPr lvl="1"/>
            <a:endParaRPr lang="zh-CN" altLang="en-US" sz="2400" dirty="0" smtClean="0"/>
          </a:p>
        </p:txBody>
      </p:sp>
      <p:grpSp>
        <p:nvGrpSpPr>
          <p:cNvPr id="2" name="Group 4"/>
          <p:cNvGrpSpPr/>
          <p:nvPr/>
        </p:nvGrpSpPr>
        <p:grpSpPr bwMode="auto">
          <a:xfrm>
            <a:off x="3708400" y="2133600"/>
            <a:ext cx="5668963" cy="4360863"/>
            <a:chOff x="288" y="720"/>
            <a:chExt cx="5136" cy="3254"/>
          </a:xfrm>
        </p:grpSpPr>
        <p:graphicFrame>
          <p:nvGraphicFramePr>
            <p:cNvPr id="48132" name="Object 5"/>
            <p:cNvGraphicFramePr>
              <a:graphicFrameLocks noChangeAspect="1"/>
            </p:cNvGraphicFramePr>
            <p:nvPr/>
          </p:nvGraphicFramePr>
          <p:xfrm>
            <a:off x="3634" y="720"/>
            <a:ext cx="1214" cy="2131"/>
          </p:xfrm>
          <a:graphic>
            <a:graphicData uri="http://schemas.openxmlformats.org/presentationml/2006/ole">
              <mc:AlternateContent xmlns:mc="http://schemas.openxmlformats.org/markup-compatibility/2006">
                <mc:Choice xmlns:v="urn:schemas-microsoft-com:vml" Requires="v">
                  <p:oleObj spid="_x0000_s48231" r:id="rId3" imgW="1927225" imgH="3383280" progId="MS_ClipArt_Gallery.2">
                    <p:embed/>
                  </p:oleObj>
                </mc:Choice>
                <mc:Fallback>
                  <p:oleObj r:id="rId3" imgW="1927225" imgH="3383280"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4" y="720"/>
                          <a:ext cx="1214"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3" name="Object 6"/>
            <p:cNvGraphicFramePr>
              <a:graphicFrameLocks noChangeAspect="1"/>
            </p:cNvGraphicFramePr>
            <p:nvPr/>
          </p:nvGraphicFramePr>
          <p:xfrm>
            <a:off x="1008" y="1152"/>
            <a:ext cx="768" cy="625"/>
          </p:xfrm>
          <a:graphic>
            <a:graphicData uri="http://schemas.openxmlformats.org/presentationml/2006/ole">
              <mc:AlternateContent xmlns:mc="http://schemas.openxmlformats.org/markup-compatibility/2006">
                <mc:Choice xmlns:v="urn:schemas-microsoft-com:vml" Requires="v">
                  <p:oleObj spid="_x0000_s48232" r:id="rId5" imgW="3952240" imgH="4573905" progId="MS_ClipArt_Gallery.2">
                    <p:embed/>
                  </p:oleObj>
                </mc:Choice>
                <mc:Fallback>
                  <p:oleObj r:id="rId5" imgW="3952240" imgH="4573905" progId="MS_ClipArt_Gallery.2">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1152"/>
                          <a:ext cx="768"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4" name="Object 7"/>
            <p:cNvGraphicFramePr>
              <a:graphicFrameLocks noChangeAspect="1"/>
            </p:cNvGraphicFramePr>
            <p:nvPr/>
          </p:nvGraphicFramePr>
          <p:xfrm>
            <a:off x="1008" y="2016"/>
            <a:ext cx="768" cy="625"/>
          </p:xfrm>
          <a:graphic>
            <a:graphicData uri="http://schemas.openxmlformats.org/presentationml/2006/ole">
              <mc:AlternateContent xmlns:mc="http://schemas.openxmlformats.org/markup-compatibility/2006">
                <mc:Choice xmlns:v="urn:schemas-microsoft-com:vml" Requires="v">
                  <p:oleObj spid="_x0000_s48233" r:id="rId7" imgW="3952240" imgH="4573905" progId="MS_ClipArt_Gallery.2">
                    <p:embed/>
                  </p:oleObj>
                </mc:Choice>
                <mc:Fallback>
                  <p:oleObj r:id="rId7" imgW="3952240" imgH="4573905" progId="MS_ClipArt_Gallery.2">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2016"/>
                          <a:ext cx="768"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35" name="Object 8"/>
            <p:cNvGraphicFramePr>
              <a:graphicFrameLocks noChangeAspect="1"/>
            </p:cNvGraphicFramePr>
            <p:nvPr/>
          </p:nvGraphicFramePr>
          <p:xfrm>
            <a:off x="1008" y="3264"/>
            <a:ext cx="768" cy="625"/>
          </p:xfrm>
          <a:graphic>
            <a:graphicData uri="http://schemas.openxmlformats.org/presentationml/2006/ole">
              <mc:AlternateContent xmlns:mc="http://schemas.openxmlformats.org/markup-compatibility/2006">
                <mc:Choice xmlns:v="urn:schemas-microsoft-com:vml" Requires="v">
                  <p:oleObj spid="_x0000_s48234" r:id="rId8" imgW="3952240" imgH="4573905" progId="MS_ClipArt_Gallery.2">
                    <p:embed/>
                  </p:oleObj>
                </mc:Choice>
                <mc:Fallback>
                  <p:oleObj r:id="rId8" imgW="3952240" imgH="4573905" progId="MS_ClipArt_Gallery.2">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3264"/>
                          <a:ext cx="768"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36" name="Text Box 9"/>
            <p:cNvSpPr txBox="1">
              <a:spLocks noChangeArrowheads="1"/>
            </p:cNvSpPr>
            <p:nvPr/>
          </p:nvSpPr>
          <p:spPr bwMode="auto">
            <a:xfrm>
              <a:off x="1247" y="2784"/>
              <a:ext cx="28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a:latin typeface="Times New Roman" panose="02020603050405020304" pitchFamily="18" charset="0"/>
                </a:rPr>
                <a:t>┇</a:t>
              </a:r>
            </a:p>
          </p:txBody>
        </p:sp>
        <p:sp>
          <p:nvSpPr>
            <p:cNvPr id="48137" name="Line 10"/>
            <p:cNvSpPr>
              <a:spLocks noChangeShapeType="1"/>
            </p:cNvSpPr>
            <p:nvPr/>
          </p:nvSpPr>
          <p:spPr bwMode="auto">
            <a:xfrm>
              <a:off x="3840" y="2640"/>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38" name="Line 11"/>
            <p:cNvSpPr>
              <a:spLocks noChangeShapeType="1"/>
            </p:cNvSpPr>
            <p:nvPr/>
          </p:nvSpPr>
          <p:spPr bwMode="auto">
            <a:xfrm>
              <a:off x="1728" y="2208"/>
              <a:ext cx="43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39" name="Line 12"/>
            <p:cNvSpPr>
              <a:spLocks noChangeShapeType="1"/>
            </p:cNvSpPr>
            <p:nvPr/>
          </p:nvSpPr>
          <p:spPr bwMode="auto">
            <a:xfrm>
              <a:off x="2160" y="2208"/>
              <a:ext cx="0" cy="81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40" name="Line 13"/>
            <p:cNvSpPr>
              <a:spLocks noChangeShapeType="1"/>
            </p:cNvSpPr>
            <p:nvPr/>
          </p:nvSpPr>
          <p:spPr bwMode="auto">
            <a:xfrm>
              <a:off x="2160" y="3024"/>
              <a:ext cx="182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41" name="Line 14"/>
            <p:cNvSpPr>
              <a:spLocks noChangeShapeType="1"/>
            </p:cNvSpPr>
            <p:nvPr/>
          </p:nvSpPr>
          <p:spPr bwMode="auto">
            <a:xfrm>
              <a:off x="3980" y="2640"/>
              <a:ext cx="0" cy="3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42" name="Line 15"/>
            <p:cNvSpPr>
              <a:spLocks noChangeShapeType="1"/>
            </p:cNvSpPr>
            <p:nvPr/>
          </p:nvSpPr>
          <p:spPr bwMode="auto">
            <a:xfrm>
              <a:off x="1728" y="1344"/>
              <a:ext cx="7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43" name="Line 16"/>
            <p:cNvSpPr>
              <a:spLocks noChangeShapeType="1"/>
            </p:cNvSpPr>
            <p:nvPr/>
          </p:nvSpPr>
          <p:spPr bwMode="auto">
            <a:xfrm>
              <a:off x="2448" y="1344"/>
              <a:ext cx="0" cy="14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44" name="Line 17"/>
            <p:cNvSpPr>
              <a:spLocks noChangeShapeType="1"/>
            </p:cNvSpPr>
            <p:nvPr/>
          </p:nvSpPr>
          <p:spPr bwMode="auto">
            <a:xfrm>
              <a:off x="2448" y="2832"/>
              <a:ext cx="139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45" name="Line 18"/>
            <p:cNvSpPr>
              <a:spLocks noChangeShapeType="1"/>
            </p:cNvSpPr>
            <p:nvPr/>
          </p:nvSpPr>
          <p:spPr bwMode="auto">
            <a:xfrm>
              <a:off x="1728" y="3456"/>
              <a:ext cx="244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46" name="Line 19"/>
            <p:cNvSpPr>
              <a:spLocks noChangeShapeType="1"/>
            </p:cNvSpPr>
            <p:nvPr/>
          </p:nvSpPr>
          <p:spPr bwMode="auto">
            <a:xfrm>
              <a:off x="4176" y="2663"/>
              <a:ext cx="0" cy="7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147" name="Text Box 20"/>
            <p:cNvSpPr txBox="1">
              <a:spLocks noChangeArrowheads="1"/>
            </p:cNvSpPr>
            <p:nvPr/>
          </p:nvSpPr>
          <p:spPr bwMode="auto">
            <a:xfrm>
              <a:off x="4800" y="1104"/>
              <a:ext cx="624"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latin typeface="Times New Roman" panose="02020603050405020304" pitchFamily="18" charset="0"/>
                </a:rPr>
                <a:t>主机</a:t>
              </a:r>
            </a:p>
          </p:txBody>
        </p:sp>
        <p:sp>
          <p:nvSpPr>
            <p:cNvPr id="48148" name="Text Box 21"/>
            <p:cNvSpPr txBox="1">
              <a:spLocks noChangeArrowheads="1"/>
            </p:cNvSpPr>
            <p:nvPr/>
          </p:nvSpPr>
          <p:spPr bwMode="auto">
            <a:xfrm>
              <a:off x="288" y="1344"/>
              <a:ext cx="672"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latin typeface="Times New Roman" panose="02020603050405020304" pitchFamily="18" charset="0"/>
                </a:rPr>
                <a:t>终端 </a:t>
              </a:r>
              <a:r>
                <a:rPr lang="en-US" altLang="zh-CN" b="1">
                  <a:latin typeface="Times New Roman" panose="02020603050405020304" pitchFamily="18" charset="0"/>
                </a:rPr>
                <a:t>1</a:t>
              </a:r>
            </a:p>
          </p:txBody>
        </p:sp>
        <p:sp>
          <p:nvSpPr>
            <p:cNvPr id="48149" name="Text Box 22"/>
            <p:cNvSpPr txBox="1">
              <a:spLocks noChangeArrowheads="1"/>
            </p:cNvSpPr>
            <p:nvPr/>
          </p:nvSpPr>
          <p:spPr bwMode="auto">
            <a:xfrm>
              <a:off x="288" y="2160"/>
              <a:ext cx="672"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latin typeface="Times New Roman" panose="02020603050405020304" pitchFamily="18" charset="0"/>
                </a:rPr>
                <a:t>终端 </a:t>
              </a:r>
              <a:r>
                <a:rPr lang="en-US" altLang="zh-CN" b="1">
                  <a:latin typeface="Times New Roman" panose="02020603050405020304" pitchFamily="18" charset="0"/>
                </a:rPr>
                <a:t>2</a:t>
              </a:r>
            </a:p>
          </p:txBody>
        </p:sp>
        <p:sp>
          <p:nvSpPr>
            <p:cNvPr id="48150" name="Text Box 23"/>
            <p:cNvSpPr txBox="1">
              <a:spLocks noChangeArrowheads="1"/>
            </p:cNvSpPr>
            <p:nvPr/>
          </p:nvSpPr>
          <p:spPr bwMode="auto">
            <a:xfrm>
              <a:off x="288" y="3360"/>
              <a:ext cx="672"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b="1">
                  <a:latin typeface="Times New Roman" panose="02020603050405020304" pitchFamily="18" charset="0"/>
                </a:rPr>
                <a:t>终端 </a:t>
              </a:r>
              <a:r>
                <a:rPr lang="en-US" altLang="zh-CN" b="1">
                  <a:latin typeface="Times New Roman" panose="02020603050405020304" pitchFamily="18" charset="0"/>
                </a:rPr>
                <a:t>n</a:t>
              </a:r>
            </a:p>
          </p:txBody>
        </p:sp>
      </p:grpSp>
      <p:sp>
        <p:nvSpPr>
          <p:cNvPr id="110616" name="Line 24"/>
          <p:cNvSpPr>
            <a:spLocks noChangeShapeType="1"/>
          </p:cNvSpPr>
          <p:nvPr/>
        </p:nvSpPr>
        <p:spPr bwMode="auto">
          <a:xfrm>
            <a:off x="5868988" y="3067050"/>
            <a:ext cx="0" cy="1009650"/>
          </a:xfrm>
          <a:prstGeom prst="line">
            <a:avLst/>
          </a:prstGeom>
          <a:noFill/>
          <a:ln w="1270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7" name="Text Box 25"/>
          <p:cNvSpPr txBox="1">
            <a:spLocks noChangeArrowheads="1"/>
          </p:cNvSpPr>
          <p:nvPr/>
        </p:nvSpPr>
        <p:spPr bwMode="auto">
          <a:xfrm>
            <a:off x="5440363" y="2565400"/>
            <a:ext cx="500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请求</a:t>
            </a:r>
          </a:p>
        </p:txBody>
      </p:sp>
      <p:sp>
        <p:nvSpPr>
          <p:cNvPr id="110618" name="Text Box 26"/>
          <p:cNvSpPr txBox="1">
            <a:spLocks noChangeArrowheads="1"/>
          </p:cNvSpPr>
          <p:nvPr/>
        </p:nvSpPr>
        <p:spPr bwMode="auto">
          <a:xfrm>
            <a:off x="6156325" y="2492375"/>
            <a:ext cx="500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响应</a:t>
            </a:r>
          </a:p>
        </p:txBody>
      </p:sp>
      <p:sp>
        <p:nvSpPr>
          <p:cNvPr id="110619" name="Line 27"/>
          <p:cNvSpPr>
            <a:spLocks noChangeShapeType="1"/>
          </p:cNvSpPr>
          <p:nvPr/>
        </p:nvSpPr>
        <p:spPr bwMode="auto">
          <a:xfrm flipV="1">
            <a:off x="6156325" y="2924175"/>
            <a:ext cx="0" cy="935038"/>
          </a:xfrm>
          <a:prstGeom prst="line">
            <a:avLst/>
          </a:prstGeom>
          <a:noFill/>
          <a:ln w="1270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 name="Group 31"/>
          <p:cNvGrpSpPr/>
          <p:nvPr/>
        </p:nvGrpSpPr>
        <p:grpSpPr bwMode="auto">
          <a:xfrm>
            <a:off x="3635375" y="620713"/>
            <a:ext cx="4262438" cy="1752600"/>
            <a:chOff x="2289" y="315"/>
            <a:chExt cx="2776" cy="1281"/>
          </a:xfrm>
        </p:grpSpPr>
        <p:sp>
          <p:nvSpPr>
            <p:cNvPr id="48156" name="Oval 29"/>
            <p:cNvSpPr>
              <a:spLocks noChangeArrowheads="1"/>
            </p:cNvSpPr>
            <p:nvPr/>
          </p:nvSpPr>
          <p:spPr bwMode="auto">
            <a:xfrm>
              <a:off x="2524" y="315"/>
              <a:ext cx="2541" cy="997"/>
            </a:xfrm>
            <a:prstGeom prst="ellipse">
              <a:avLst/>
            </a:prstGeom>
            <a:solidFill>
              <a:srgbClr val="CCFFFF"/>
            </a:solidFill>
            <a:ln w="9525">
              <a:solidFill>
                <a:schemeClr val="tx1"/>
              </a:solidFill>
              <a:round/>
            </a:ln>
          </p:spPr>
          <p:txBody>
            <a:bodyPr wrap="none" anchor="ctr"/>
            <a:lstStyle/>
            <a:p>
              <a:pPr algn="ctr" eaLnBrk="0" hangingPunct="0">
                <a:lnSpc>
                  <a:spcPct val="115000"/>
                </a:lnSpc>
                <a:spcBef>
                  <a:spcPct val="20000"/>
                </a:spcBef>
              </a:pPr>
              <a:endParaRPr lang="zh-CN" altLang="en-US"/>
            </a:p>
          </p:txBody>
        </p:sp>
        <p:sp>
          <p:nvSpPr>
            <p:cNvPr id="48157" name="Rectangle 28"/>
            <p:cNvSpPr>
              <a:spLocks noChangeArrowheads="1"/>
            </p:cNvSpPr>
            <p:nvPr/>
          </p:nvSpPr>
          <p:spPr bwMode="auto">
            <a:xfrm>
              <a:off x="2880" y="484"/>
              <a:ext cx="199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b="1"/>
                <a:t>用户提交请求开始</a:t>
              </a:r>
            </a:p>
            <a:p>
              <a:pPr>
                <a:spcBef>
                  <a:spcPct val="20000"/>
                </a:spcBef>
              </a:pPr>
              <a:r>
                <a:rPr lang="en-US" altLang="zh-CN" b="1"/>
                <a:t>→</a:t>
              </a:r>
              <a:r>
                <a:rPr lang="zh-CN" altLang="en-US" b="1"/>
                <a:t>得到系统响应</a:t>
              </a:r>
              <a:endParaRPr lang="zh-CN" altLang="en-US"/>
            </a:p>
          </p:txBody>
        </p:sp>
        <p:sp>
          <p:nvSpPr>
            <p:cNvPr id="48158" name="Line 30"/>
            <p:cNvSpPr>
              <a:spLocks noChangeShapeType="1"/>
            </p:cNvSpPr>
            <p:nvPr/>
          </p:nvSpPr>
          <p:spPr bwMode="auto">
            <a:xfrm flipV="1">
              <a:off x="2289" y="1052"/>
              <a:ext cx="408" cy="544"/>
            </a:xfrm>
            <a:prstGeom prst="line">
              <a:avLst/>
            </a:prstGeom>
            <a:noFill/>
            <a:ln w="28575">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0595">
                                            <p:txEl>
                                              <p:pRg st="1" end="1"/>
                                            </p:txEl>
                                          </p:spTgt>
                                        </p:tgtEl>
                                        <p:attrNameLst>
                                          <p:attrName>style.visibility</p:attrName>
                                        </p:attrNameLst>
                                      </p:cBhvr>
                                      <p:to>
                                        <p:strVal val="visible"/>
                                      </p:to>
                                    </p:set>
                                    <p:animEffect transition="in" filter="box(in)">
                                      <p:cBhvr>
                                        <p:cTn id="12" dur="500"/>
                                        <p:tgtEl>
                                          <p:spTgt spid="110595">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animEffect transition="in" filter="box(in)">
                                      <p:cBhvr>
                                        <p:cTn id="15" dur="500"/>
                                        <p:tgtEl>
                                          <p:spTgt spid="110595">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10595">
                                            <p:txEl>
                                              <p:pRg st="3" end="3"/>
                                            </p:txEl>
                                          </p:spTgt>
                                        </p:tgtEl>
                                        <p:attrNameLst>
                                          <p:attrName>style.visibility</p:attrName>
                                        </p:attrNameLst>
                                      </p:cBhvr>
                                      <p:to>
                                        <p:strVal val="visible"/>
                                      </p:to>
                                    </p:set>
                                    <p:animEffect transition="in" filter="box(in)">
                                      <p:cBhvr>
                                        <p:cTn id="18" dur="500"/>
                                        <p:tgtEl>
                                          <p:spTgt spid="110595">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110595">
                                            <p:txEl>
                                              <p:pRg st="4" end="4"/>
                                            </p:txEl>
                                          </p:spTgt>
                                        </p:tgtEl>
                                        <p:attrNameLst>
                                          <p:attrName>style.visibility</p:attrName>
                                        </p:attrNameLst>
                                      </p:cBhvr>
                                      <p:to>
                                        <p:strVal val="visible"/>
                                      </p:to>
                                    </p:set>
                                    <p:animEffect transition="in" filter="box(in)">
                                      <p:cBhvr>
                                        <p:cTn id="21" dur="500"/>
                                        <p:tgtEl>
                                          <p:spTgt spid="11059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10616"/>
                                        </p:tgtEl>
                                        <p:attrNameLst>
                                          <p:attrName>style.visibility</p:attrName>
                                        </p:attrNameLst>
                                      </p:cBhvr>
                                      <p:to>
                                        <p:strVal val="visible"/>
                                      </p:to>
                                    </p:set>
                                    <p:animEffect transition="in" filter="box(in)">
                                      <p:cBhvr>
                                        <p:cTn id="26" dur="500"/>
                                        <p:tgtEl>
                                          <p:spTgt spid="110616"/>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10617"/>
                                        </p:tgtEl>
                                        <p:attrNameLst>
                                          <p:attrName>style.visibility</p:attrName>
                                        </p:attrNameLst>
                                      </p:cBhvr>
                                      <p:to>
                                        <p:strVal val="visible"/>
                                      </p:to>
                                    </p:set>
                                    <p:animEffect transition="in" filter="box(in)">
                                      <p:cBhvr>
                                        <p:cTn id="29" dur="500"/>
                                        <p:tgtEl>
                                          <p:spTgt spid="110617"/>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10618"/>
                                        </p:tgtEl>
                                        <p:attrNameLst>
                                          <p:attrName>style.visibility</p:attrName>
                                        </p:attrNameLst>
                                      </p:cBhvr>
                                      <p:to>
                                        <p:strVal val="visible"/>
                                      </p:to>
                                    </p:set>
                                    <p:animEffect transition="in" filter="box(in)">
                                      <p:cBhvr>
                                        <p:cTn id="34" dur="500"/>
                                        <p:tgtEl>
                                          <p:spTgt spid="110618"/>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110619"/>
                                        </p:tgtEl>
                                        <p:attrNameLst>
                                          <p:attrName>style.visibility</p:attrName>
                                        </p:attrNameLst>
                                      </p:cBhvr>
                                      <p:to>
                                        <p:strVal val="visible"/>
                                      </p:to>
                                    </p:set>
                                    <p:animEffect transition="in" filter="box(in)">
                                      <p:cBhvr>
                                        <p:cTn id="37" dur="500"/>
                                        <p:tgtEl>
                                          <p:spTgt spid="11061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ox(i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16" grpId="0" animBg="1"/>
      <p:bldP spid="110617" grpId="0"/>
      <p:bldP spid="110618" grpId="0"/>
      <p:bldP spid="11061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250825" y="44450"/>
            <a:ext cx="8229600" cy="927100"/>
          </a:xfrm>
        </p:spPr>
        <p:txBody>
          <a:bodyPr/>
          <a:lstStyle/>
          <a:p>
            <a:r>
              <a:rPr lang="zh-CN" altLang="en-US" smtClean="0"/>
              <a:t>第二节：操作系统的发展及分类</a:t>
            </a:r>
          </a:p>
        </p:txBody>
      </p:sp>
      <p:sp>
        <p:nvSpPr>
          <p:cNvPr id="111619" name="Rectangle 3"/>
          <p:cNvSpPr>
            <a:spLocks noGrp="1" noChangeArrowheads="1"/>
          </p:cNvSpPr>
          <p:nvPr>
            <p:ph idx="1"/>
          </p:nvPr>
        </p:nvSpPr>
        <p:spPr>
          <a:xfrm>
            <a:off x="468313" y="979488"/>
            <a:ext cx="8229600" cy="4681537"/>
          </a:xfrm>
        </p:spPr>
        <p:txBody>
          <a:bodyPr/>
          <a:lstStyle/>
          <a:p>
            <a:pPr>
              <a:buFontTx/>
              <a:buNone/>
            </a:pPr>
            <a:r>
              <a:rPr lang="zh-CN" altLang="en-US" sz="3600" b="1" smtClean="0">
                <a:solidFill>
                  <a:srgbClr val="3333FF"/>
                </a:solidFill>
                <a:latin typeface="宋体" panose="02010600030101010101" pitchFamily="2" charset="-122"/>
              </a:rPr>
              <a:t>五</a:t>
            </a:r>
            <a:r>
              <a:rPr lang="en-US" altLang="zh-CN" sz="3600" b="1" smtClean="0">
                <a:solidFill>
                  <a:srgbClr val="3333FF"/>
                </a:solidFill>
                <a:latin typeface="宋体" panose="02010600030101010101" pitchFamily="2" charset="-122"/>
              </a:rPr>
              <a:t>. </a:t>
            </a:r>
            <a:r>
              <a:rPr lang="zh-CN" altLang="en-US" sz="3600" b="1" smtClean="0">
                <a:solidFill>
                  <a:srgbClr val="3333FF"/>
                </a:solidFill>
                <a:latin typeface="宋体" panose="02010600030101010101" pitchFamily="2" charset="-122"/>
              </a:rPr>
              <a:t>实时系统</a:t>
            </a:r>
          </a:p>
          <a:p>
            <a:pPr>
              <a:lnSpc>
                <a:spcPct val="105000"/>
              </a:lnSpc>
              <a:buFontTx/>
              <a:buNone/>
            </a:pPr>
            <a:r>
              <a:rPr lang="zh-CN" altLang="en-US" smtClean="0"/>
              <a:t> </a:t>
            </a:r>
            <a:r>
              <a:rPr lang="en-US" altLang="zh-CN" sz="2800" b="1" smtClean="0">
                <a:solidFill>
                  <a:schemeClr val="accent1"/>
                </a:solidFill>
              </a:rPr>
              <a:t>1. </a:t>
            </a:r>
            <a:r>
              <a:rPr lang="zh-CN" altLang="en-US" sz="2800" b="1" smtClean="0">
                <a:solidFill>
                  <a:schemeClr val="accent1"/>
                </a:solidFill>
              </a:rPr>
              <a:t>实时系统应用需求</a:t>
            </a:r>
          </a:p>
          <a:p>
            <a:pPr lvl="1">
              <a:lnSpc>
                <a:spcPct val="105000"/>
              </a:lnSpc>
            </a:pPr>
            <a:r>
              <a:rPr lang="zh-CN" altLang="en-US" sz="2400" b="1" smtClean="0"/>
              <a:t>实时控制</a:t>
            </a:r>
            <a:r>
              <a:rPr lang="zh-CN" altLang="en-US" sz="2400" smtClean="0"/>
              <a:t>：生产过程控制、武器控制</a:t>
            </a:r>
          </a:p>
          <a:p>
            <a:pPr lvl="1">
              <a:lnSpc>
                <a:spcPct val="105000"/>
              </a:lnSpc>
            </a:pPr>
            <a:r>
              <a:rPr lang="zh-CN" altLang="en-US" sz="2400" b="1" smtClean="0"/>
              <a:t>实时信息处理：</a:t>
            </a:r>
            <a:r>
              <a:rPr lang="zh-CN" altLang="en-US" sz="2400" smtClean="0"/>
              <a:t>订票系统、情报检索系统</a:t>
            </a:r>
          </a:p>
          <a:p>
            <a:pPr>
              <a:buFontTx/>
              <a:buNone/>
            </a:pPr>
            <a:r>
              <a:rPr lang="zh-CN" altLang="en-US" sz="2800" b="1" smtClean="0">
                <a:solidFill>
                  <a:schemeClr val="accent1"/>
                </a:solidFill>
              </a:rPr>
              <a:t> </a:t>
            </a:r>
            <a:r>
              <a:rPr lang="en-US" altLang="zh-CN" sz="2800" b="1" smtClean="0">
                <a:solidFill>
                  <a:schemeClr val="accent1"/>
                </a:solidFill>
              </a:rPr>
              <a:t>2. </a:t>
            </a:r>
            <a:r>
              <a:rPr lang="zh-CN" altLang="en-US" sz="2800" b="1" smtClean="0">
                <a:solidFill>
                  <a:schemeClr val="accent1"/>
                </a:solidFill>
              </a:rPr>
              <a:t>定义：</a:t>
            </a:r>
          </a:p>
          <a:p>
            <a:pPr lvl="1">
              <a:lnSpc>
                <a:spcPct val="105000"/>
              </a:lnSpc>
            </a:pPr>
            <a:r>
              <a:rPr lang="zh-CN" altLang="en-US" sz="2400" smtClean="0"/>
              <a:t>系统能</a:t>
            </a:r>
            <a:r>
              <a:rPr lang="zh-CN" altLang="en-US" sz="2400" b="1" smtClean="0">
                <a:solidFill>
                  <a:schemeClr val="accent1"/>
                </a:solidFill>
              </a:rPr>
              <a:t>及时</a:t>
            </a:r>
            <a:r>
              <a:rPr lang="zh-CN" altLang="en-US" sz="2400" smtClean="0"/>
              <a:t>响应外部事件的请求，在规定的时间内完成对该事件的处理，并控制所有实时任务协调一致地运行。</a:t>
            </a:r>
          </a:p>
        </p:txBody>
      </p:sp>
      <p:pic>
        <p:nvPicPr>
          <p:cNvPr id="37893" name="Picture 5" descr="http://img4.imgtn.bdimg.com/it/u=4241331045,764459099&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3141663"/>
            <a:ext cx="8950325"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33" y="2209006"/>
            <a:ext cx="8618538"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1619"/>
                                        </p:tgtEl>
                                        <p:attrNameLst>
                                          <p:attrName>style.visibility</p:attrName>
                                        </p:attrNameLst>
                                      </p:cBhvr>
                                      <p:to>
                                        <p:strVal val="visible"/>
                                      </p:to>
                                    </p:set>
                                    <p:animEffect transition="in" filter="box(in)">
                                      <p:cBhvr>
                                        <p:cTn id="7" dur="500"/>
                                        <p:tgtEl>
                                          <p:spTgt spid="1116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7893"/>
                                        </p:tgtEl>
                                        <p:attrNameLst>
                                          <p:attrName>style.visibility</p:attrName>
                                        </p:attrNameLst>
                                      </p:cBhvr>
                                      <p:to>
                                        <p:strVal val="visible"/>
                                      </p:to>
                                    </p:set>
                                    <p:animEffect transition="in" filter="fade">
                                      <p:cBhvr>
                                        <p:cTn id="12" dur="1000"/>
                                        <p:tgtEl>
                                          <p:spTgt spid="37893"/>
                                        </p:tgtEl>
                                      </p:cBhvr>
                                    </p:animEffect>
                                    <p:anim calcmode="lin" valueType="num">
                                      <p:cBhvr>
                                        <p:cTn id="13" dur="1000" fill="hold"/>
                                        <p:tgtEl>
                                          <p:spTgt spid="37893"/>
                                        </p:tgtEl>
                                        <p:attrNameLst>
                                          <p:attrName>ppt_x</p:attrName>
                                        </p:attrNameLst>
                                      </p:cBhvr>
                                      <p:tavLst>
                                        <p:tav tm="0">
                                          <p:val>
                                            <p:strVal val="#ppt_x"/>
                                          </p:val>
                                        </p:tav>
                                        <p:tav tm="100000">
                                          <p:val>
                                            <p:strVal val="#ppt_x"/>
                                          </p:val>
                                        </p:tav>
                                      </p:tavLst>
                                    </p:anim>
                                    <p:anim calcmode="lin" valueType="num">
                                      <p:cBhvr>
                                        <p:cTn id="14" dur="1000" fill="hold"/>
                                        <p:tgtEl>
                                          <p:spTgt spid="3789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7893"/>
                                        </p:tgtEl>
                                        <p:attrNameLst>
                                          <p:attrName>ppt_x</p:attrName>
                                        </p:attrNameLst>
                                      </p:cBhvr>
                                      <p:tavLst>
                                        <p:tav tm="0">
                                          <p:val>
                                            <p:strVal val="ppt_x"/>
                                          </p:val>
                                        </p:tav>
                                        <p:tav tm="100000">
                                          <p:val>
                                            <p:strVal val="ppt_x"/>
                                          </p:val>
                                        </p:tav>
                                      </p:tavLst>
                                    </p:anim>
                                    <p:anim calcmode="lin" valueType="num">
                                      <p:cBhvr additive="base">
                                        <p:cTn id="19" dur="500"/>
                                        <p:tgtEl>
                                          <p:spTgt spid="37893"/>
                                        </p:tgtEl>
                                        <p:attrNameLst>
                                          <p:attrName>ppt_y</p:attrName>
                                        </p:attrNameLst>
                                      </p:cBhvr>
                                      <p:tavLst>
                                        <p:tav tm="0">
                                          <p:val>
                                            <p:strVal val="ppt_y"/>
                                          </p:val>
                                        </p:tav>
                                        <p:tav tm="100000">
                                          <p:val>
                                            <p:strVal val="1+ppt_h/2"/>
                                          </p:val>
                                        </p:tav>
                                      </p:tavLst>
                                    </p:anim>
                                    <p:set>
                                      <p:cBhvr>
                                        <p:cTn id="20" dur="1" fill="hold">
                                          <p:stCondLst>
                                            <p:cond delay="499"/>
                                          </p:stCondLst>
                                        </p:cTn>
                                        <p:tgtEl>
                                          <p:spTgt spid="3789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2"/>
                                        </p:tgtEl>
                                        <p:attrNameLst>
                                          <p:attrName>ppt_x</p:attrName>
                                        </p:attrNameLst>
                                      </p:cBhvr>
                                      <p:tavLst>
                                        <p:tav tm="0">
                                          <p:val>
                                            <p:strVal val="ppt_x"/>
                                          </p:val>
                                        </p:tav>
                                        <p:tav tm="100000">
                                          <p:val>
                                            <p:strVal val="ppt_x"/>
                                          </p:val>
                                        </p:tav>
                                      </p:tavLst>
                                    </p:anim>
                                    <p:anim calcmode="lin" valueType="num">
                                      <p:cBhvr additive="base">
                                        <p:cTn id="32" dur="500"/>
                                        <p:tgtEl>
                                          <p:spTgt spid="2"/>
                                        </p:tgtEl>
                                        <p:attrNameLst>
                                          <p:attrName>ppt_y</p:attrName>
                                        </p:attrNameLst>
                                      </p:cBhvr>
                                      <p:tavLst>
                                        <p:tav tm="0">
                                          <p:val>
                                            <p:strVal val="ppt_y"/>
                                          </p:val>
                                        </p:tav>
                                        <p:tav tm="100000">
                                          <p:val>
                                            <p:strVal val="1+ppt_h/2"/>
                                          </p:val>
                                        </p:tav>
                                      </p:tavLst>
                                    </p:anim>
                                    <p:set>
                                      <p:cBhvr>
                                        <p:cTn id="33" dur="1" fill="hold">
                                          <p:stCondLst>
                                            <p:cond delay="499"/>
                                          </p:stCondLst>
                                        </p:cTn>
                                        <p:tgtEl>
                                          <p:spTgt spid="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11619">
                                            <p:txEl>
                                              <p:pRg st="4" end="4"/>
                                            </p:txEl>
                                          </p:spTgt>
                                        </p:tgtEl>
                                        <p:attrNameLst>
                                          <p:attrName>style.visibility</p:attrName>
                                        </p:attrNameLst>
                                      </p:cBhvr>
                                      <p:to>
                                        <p:strVal val="visible"/>
                                      </p:to>
                                    </p:set>
                                    <p:animEffect transition="in" filter="fade">
                                      <p:cBhvr>
                                        <p:cTn id="38" dur="1000"/>
                                        <p:tgtEl>
                                          <p:spTgt spid="111619">
                                            <p:txEl>
                                              <p:pRg st="4" end="4"/>
                                            </p:txEl>
                                          </p:spTgt>
                                        </p:tgtEl>
                                      </p:cBhvr>
                                    </p:animEffect>
                                    <p:anim calcmode="lin" valueType="num">
                                      <p:cBhvr>
                                        <p:cTn id="39" dur="1000" fill="hold"/>
                                        <p:tgtEl>
                                          <p:spTgt spid="111619">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11619">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11619">
                                            <p:txEl>
                                              <p:pRg st="5" end="5"/>
                                            </p:txEl>
                                          </p:spTgt>
                                        </p:tgtEl>
                                        <p:attrNameLst>
                                          <p:attrName>style.visibility</p:attrName>
                                        </p:attrNameLst>
                                      </p:cBhvr>
                                      <p:to>
                                        <p:strVal val="visible"/>
                                      </p:to>
                                    </p:set>
                                    <p:animEffect transition="in" filter="fade">
                                      <p:cBhvr>
                                        <p:cTn id="43" dur="1000"/>
                                        <p:tgtEl>
                                          <p:spTgt spid="111619">
                                            <p:txEl>
                                              <p:pRg st="5" end="5"/>
                                            </p:txEl>
                                          </p:spTgt>
                                        </p:tgtEl>
                                      </p:cBhvr>
                                    </p:animEffect>
                                    <p:anim calcmode="lin" valueType="num">
                                      <p:cBhvr>
                                        <p:cTn id="44" dur="1000" fill="hold"/>
                                        <p:tgtEl>
                                          <p:spTgt spid="111619">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11161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241300" y="188913"/>
            <a:ext cx="8229600" cy="582612"/>
          </a:xfrm>
        </p:spPr>
        <p:txBody>
          <a:bodyPr/>
          <a:lstStyle/>
          <a:p>
            <a:r>
              <a:rPr lang="zh-CN" altLang="en-US" sz="3200" smtClean="0">
                <a:solidFill>
                  <a:srgbClr val="3333FF"/>
                </a:solidFill>
                <a:latin typeface="宋体" panose="02010600030101010101" pitchFamily="2" charset="-122"/>
              </a:rPr>
              <a:t>五</a:t>
            </a:r>
            <a:r>
              <a:rPr lang="en-US" altLang="zh-CN" sz="3200" smtClean="0">
                <a:solidFill>
                  <a:srgbClr val="3333FF"/>
                </a:solidFill>
                <a:latin typeface="宋体" panose="02010600030101010101" pitchFamily="2" charset="-122"/>
              </a:rPr>
              <a:t>.</a:t>
            </a:r>
            <a:r>
              <a:rPr lang="zh-CN" altLang="en-US" sz="3200" smtClean="0">
                <a:solidFill>
                  <a:srgbClr val="3333FF"/>
                </a:solidFill>
                <a:latin typeface="宋体" panose="02010600030101010101" pitchFamily="2" charset="-122"/>
              </a:rPr>
              <a:t>实时系统</a:t>
            </a:r>
          </a:p>
        </p:txBody>
      </p:sp>
      <p:sp>
        <p:nvSpPr>
          <p:cNvPr id="112643" name="Rectangle 3"/>
          <p:cNvSpPr>
            <a:spLocks noGrp="1" noChangeArrowheads="1"/>
          </p:cNvSpPr>
          <p:nvPr>
            <p:ph idx="1"/>
          </p:nvPr>
        </p:nvSpPr>
        <p:spPr>
          <a:xfrm>
            <a:off x="323850" y="836613"/>
            <a:ext cx="8640763" cy="1512887"/>
          </a:xfrm>
        </p:spPr>
        <p:txBody>
          <a:bodyPr/>
          <a:lstStyle/>
          <a:p>
            <a:pPr>
              <a:buFontTx/>
              <a:buNone/>
            </a:pPr>
            <a:r>
              <a:rPr lang="en-US" altLang="zh-CN" sz="2800" b="1" smtClean="0">
                <a:solidFill>
                  <a:schemeClr val="accent1"/>
                </a:solidFill>
              </a:rPr>
              <a:t>3. </a:t>
            </a:r>
            <a:r>
              <a:rPr lang="zh-CN" altLang="en-US" sz="2800" b="1" smtClean="0">
                <a:solidFill>
                  <a:schemeClr val="accent1"/>
                </a:solidFill>
              </a:rPr>
              <a:t>截止时间：</a:t>
            </a:r>
            <a:endParaRPr lang="en-US" altLang="zh-CN" sz="2800" b="1" smtClean="0">
              <a:solidFill>
                <a:schemeClr val="accent1"/>
              </a:solidFill>
            </a:endParaRPr>
          </a:p>
          <a:p>
            <a:pPr>
              <a:buFontTx/>
              <a:buNone/>
            </a:pPr>
            <a:r>
              <a:rPr lang="zh-CN" altLang="en-US" sz="2400" b="1" smtClean="0"/>
              <a:t>（</a:t>
            </a:r>
            <a:r>
              <a:rPr lang="en-US" altLang="zh-CN" sz="2400" b="1" smtClean="0"/>
              <a:t>1</a:t>
            </a:r>
            <a:r>
              <a:rPr lang="zh-CN" altLang="en-US" sz="2400" b="1" smtClean="0"/>
              <a:t>）开始截止时间：</a:t>
            </a:r>
            <a:endParaRPr lang="en-US" altLang="zh-CN" sz="2400" b="1" smtClean="0"/>
          </a:p>
          <a:p>
            <a:pPr>
              <a:buFontTx/>
              <a:buNone/>
            </a:pPr>
            <a:r>
              <a:rPr lang="zh-CN" altLang="en-US" sz="2000" b="1" smtClean="0"/>
              <a:t>    例：生产线上一个工作点，任务周期</a:t>
            </a:r>
            <a:r>
              <a:rPr lang="en-US" altLang="zh-CN" sz="2000" b="1" smtClean="0"/>
              <a:t>50s</a:t>
            </a:r>
            <a:r>
              <a:rPr lang="zh-CN" altLang="en-US" sz="2000" b="1" smtClean="0"/>
              <a:t>，任务需要时间</a:t>
            </a:r>
            <a:r>
              <a:rPr lang="en-US" altLang="zh-CN" sz="2000" b="1" smtClean="0"/>
              <a:t>30s</a:t>
            </a:r>
            <a:endParaRPr lang="zh-CN" altLang="en-US" sz="2000" b="1" smtClean="0"/>
          </a:p>
          <a:p>
            <a:pPr lvl="2"/>
            <a:endParaRPr lang="zh-CN" altLang="en-US" b="1" smtClean="0"/>
          </a:p>
        </p:txBody>
      </p:sp>
      <p:grpSp>
        <p:nvGrpSpPr>
          <p:cNvPr id="2" name="组合 12"/>
          <p:cNvGrpSpPr/>
          <p:nvPr/>
        </p:nvGrpSpPr>
        <p:grpSpPr bwMode="auto">
          <a:xfrm>
            <a:off x="179388" y="2636838"/>
            <a:ext cx="7848600" cy="776287"/>
            <a:chOff x="179512" y="4581128"/>
            <a:chExt cx="7848872" cy="776244"/>
          </a:xfrm>
        </p:grpSpPr>
        <p:cxnSp>
          <p:nvCxnSpPr>
            <p:cNvPr id="50180" name="直接箭头连接符 13"/>
            <p:cNvCxnSpPr>
              <a:cxnSpLocks noChangeShapeType="1"/>
            </p:cNvCxnSpPr>
            <p:nvPr/>
          </p:nvCxnSpPr>
          <p:spPr bwMode="auto">
            <a:xfrm>
              <a:off x="539552" y="4941168"/>
              <a:ext cx="7488832" cy="0"/>
            </a:xfrm>
            <a:prstGeom prst="straightConnector1">
              <a:avLst/>
            </a:prstGeom>
            <a:noFill/>
            <a:ln w="28575">
              <a:solidFill>
                <a:schemeClr val="tx1"/>
              </a:solidFill>
              <a:round/>
              <a:tailEnd type="arrow" w="med" len="med"/>
            </a:ln>
            <a:extLst>
              <a:ext uri="{909E8E84-426E-40DD-AFC4-6F175D3DCCD1}">
                <a14:hiddenFill xmlns:a14="http://schemas.microsoft.com/office/drawing/2010/main">
                  <a:noFill/>
                </a14:hiddenFill>
              </a:ext>
            </a:extLst>
          </p:spPr>
        </p:cxnSp>
        <p:cxnSp>
          <p:nvCxnSpPr>
            <p:cNvPr id="50181" name="直接连接符 14"/>
            <p:cNvCxnSpPr>
              <a:cxnSpLocks noChangeShapeType="1"/>
            </p:cNvCxnSpPr>
            <p:nvPr/>
          </p:nvCxnSpPr>
          <p:spPr bwMode="auto">
            <a:xfrm>
              <a:off x="539552" y="4581128"/>
              <a:ext cx="0" cy="36004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cxnSp>
          <p:nvCxnSpPr>
            <p:cNvPr id="50182" name="直接连接符 15"/>
            <p:cNvCxnSpPr>
              <a:cxnSpLocks noChangeShapeType="1"/>
            </p:cNvCxnSpPr>
            <p:nvPr/>
          </p:nvCxnSpPr>
          <p:spPr bwMode="auto">
            <a:xfrm>
              <a:off x="2843808" y="4581128"/>
              <a:ext cx="0" cy="36004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cxnSp>
          <p:nvCxnSpPr>
            <p:cNvPr id="50183" name="直接连接符 16"/>
            <p:cNvCxnSpPr>
              <a:cxnSpLocks noChangeShapeType="1"/>
            </p:cNvCxnSpPr>
            <p:nvPr/>
          </p:nvCxnSpPr>
          <p:spPr bwMode="auto">
            <a:xfrm>
              <a:off x="5148064" y="4581128"/>
              <a:ext cx="0" cy="36004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sp>
          <p:nvSpPr>
            <p:cNvPr id="50184" name="TextBox 17"/>
            <p:cNvSpPr txBox="1">
              <a:spLocks noChangeArrowheads="1"/>
            </p:cNvSpPr>
            <p:nvPr/>
          </p:nvSpPr>
          <p:spPr bwMode="auto">
            <a:xfrm>
              <a:off x="179512" y="4941168"/>
              <a:ext cx="792088" cy="41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15000"/>
                </a:lnSpc>
                <a:spcBef>
                  <a:spcPct val="20000"/>
                </a:spcBef>
              </a:pPr>
              <a:r>
                <a:rPr lang="en-US" altLang="zh-CN" sz="2000" b="1"/>
                <a:t>0s</a:t>
              </a:r>
              <a:endParaRPr lang="zh-CN" altLang="en-US" sz="2000" b="1"/>
            </a:p>
          </p:txBody>
        </p:sp>
        <p:sp>
          <p:nvSpPr>
            <p:cNvPr id="50185" name="TextBox 18"/>
            <p:cNvSpPr txBox="1">
              <a:spLocks noChangeArrowheads="1"/>
            </p:cNvSpPr>
            <p:nvPr/>
          </p:nvSpPr>
          <p:spPr bwMode="auto">
            <a:xfrm>
              <a:off x="2411760" y="4941168"/>
              <a:ext cx="792088" cy="41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15000"/>
                </a:lnSpc>
                <a:spcBef>
                  <a:spcPct val="20000"/>
                </a:spcBef>
              </a:pPr>
              <a:r>
                <a:rPr lang="en-US" altLang="zh-CN" sz="2000" b="1"/>
                <a:t>50s</a:t>
              </a:r>
              <a:endParaRPr lang="zh-CN" altLang="en-US" sz="2000" b="1"/>
            </a:p>
          </p:txBody>
        </p:sp>
        <p:sp>
          <p:nvSpPr>
            <p:cNvPr id="50186" name="TextBox 19"/>
            <p:cNvSpPr txBox="1">
              <a:spLocks noChangeArrowheads="1"/>
            </p:cNvSpPr>
            <p:nvPr/>
          </p:nvSpPr>
          <p:spPr bwMode="auto">
            <a:xfrm>
              <a:off x="4788024" y="4941168"/>
              <a:ext cx="792088" cy="41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15000"/>
                </a:lnSpc>
                <a:spcBef>
                  <a:spcPct val="20000"/>
                </a:spcBef>
              </a:pPr>
              <a:r>
                <a:rPr lang="en-US" altLang="zh-CN" sz="2000" b="1"/>
                <a:t>100s</a:t>
              </a:r>
              <a:endParaRPr lang="zh-CN" altLang="en-US" sz="2000" b="1"/>
            </a:p>
          </p:txBody>
        </p:sp>
      </p:grpSp>
      <p:cxnSp>
        <p:nvCxnSpPr>
          <p:cNvPr id="21" name="直接连接符 20"/>
          <p:cNvCxnSpPr>
            <a:cxnSpLocks noChangeShapeType="1"/>
          </p:cNvCxnSpPr>
          <p:nvPr/>
        </p:nvCxnSpPr>
        <p:spPr bwMode="auto">
          <a:xfrm>
            <a:off x="1403350" y="2276475"/>
            <a:ext cx="0" cy="720725"/>
          </a:xfrm>
          <a:prstGeom prst="line">
            <a:avLst/>
          </a:prstGeom>
          <a:noFill/>
          <a:ln w="76200">
            <a:solidFill>
              <a:srgbClr val="0000FF"/>
            </a:solidFill>
            <a:round/>
          </a:ln>
          <a:extLst>
            <a:ext uri="{909E8E84-426E-40DD-AFC4-6F175D3DCCD1}">
              <a14:hiddenFill xmlns:a14="http://schemas.microsoft.com/office/drawing/2010/main">
                <a:noFill/>
              </a14:hiddenFill>
            </a:ext>
          </a:extLst>
        </p:spPr>
      </p:cxnSp>
      <p:sp>
        <p:nvSpPr>
          <p:cNvPr id="22" name="TextBox 21"/>
          <p:cNvSpPr txBox="1">
            <a:spLocks noChangeArrowheads="1"/>
          </p:cNvSpPr>
          <p:nvPr/>
        </p:nvSpPr>
        <p:spPr bwMode="auto">
          <a:xfrm>
            <a:off x="971550" y="2997200"/>
            <a:ext cx="7921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15000"/>
              </a:lnSpc>
              <a:spcBef>
                <a:spcPct val="20000"/>
              </a:spcBef>
            </a:pPr>
            <a:r>
              <a:rPr lang="en-US" altLang="zh-CN" sz="2000" b="1"/>
              <a:t>20s</a:t>
            </a:r>
            <a:endParaRPr lang="zh-CN" altLang="en-US" sz="2000" b="1"/>
          </a:p>
        </p:txBody>
      </p:sp>
      <p:sp>
        <p:nvSpPr>
          <p:cNvPr id="23" name="Rectangle 3"/>
          <p:cNvSpPr txBox="1">
            <a:spLocks noChangeArrowheads="1"/>
          </p:cNvSpPr>
          <p:nvPr/>
        </p:nvSpPr>
        <p:spPr bwMode="auto">
          <a:xfrm>
            <a:off x="241300" y="3716338"/>
            <a:ext cx="4906963" cy="720725"/>
          </a:xfrm>
          <a:prstGeom prst="rect">
            <a:avLst/>
          </a:prstGeom>
          <a:noFill/>
          <a:ln w="9525">
            <a:noFill/>
            <a:miter lim="800000"/>
          </a:ln>
        </p:spPr>
        <p:txBody>
          <a:bodyPr/>
          <a:lstStyle/>
          <a:p>
            <a:pPr marL="0" lvl="1" indent="-285750" eaLnBrk="0" hangingPunct="0">
              <a:spcBef>
                <a:spcPct val="20000"/>
              </a:spcBef>
              <a:defRPr/>
            </a:pPr>
            <a:r>
              <a:rPr lang="zh-CN" altLang="en-US" b="1" kern="0" dirty="0">
                <a:latin typeface="+mn-lt"/>
                <a:ea typeface="+mn-ea"/>
                <a:sym typeface="+mn-ea"/>
              </a:rPr>
              <a:t>（</a:t>
            </a:r>
            <a:r>
              <a:rPr lang="en-US" altLang="zh-CN" b="1" kern="0" dirty="0">
                <a:latin typeface="+mn-lt"/>
                <a:ea typeface="+mn-ea"/>
                <a:sym typeface="+mn-ea"/>
              </a:rPr>
              <a:t>2</a:t>
            </a:r>
            <a:r>
              <a:rPr lang="zh-CN" altLang="en-US" b="1" kern="0" dirty="0">
                <a:latin typeface="+mn-lt"/>
                <a:ea typeface="+mn-ea"/>
                <a:sym typeface="+mn-ea"/>
              </a:rPr>
              <a:t>）完成截止时间：</a:t>
            </a:r>
            <a:r>
              <a:rPr lang="zh-CN" altLang="en-US" b="1" kern="0" dirty="0">
                <a:solidFill>
                  <a:schemeClr val="accent1"/>
                </a:solidFill>
                <a:latin typeface="+mn-lt"/>
                <a:ea typeface="+mn-ea"/>
                <a:sym typeface="+mn-ea"/>
              </a:rPr>
              <a:t>     </a:t>
            </a:r>
          </a:p>
          <a:p>
            <a:pPr marL="1143000" lvl="2" indent="-228600" eaLnBrk="0" hangingPunct="0">
              <a:spcBef>
                <a:spcPct val="20000"/>
              </a:spcBef>
              <a:buFontTx/>
              <a:buChar char="•"/>
              <a:defRPr/>
            </a:pPr>
            <a:endParaRPr lang="zh-CN" altLang="en-US" b="1" dirty="0">
              <a:latin typeface="+mn-lt"/>
              <a:ea typeface="+mn-ea"/>
              <a:sym typeface="+mn-ea"/>
            </a:endParaRPr>
          </a:p>
        </p:txBody>
      </p:sp>
      <p:sp>
        <p:nvSpPr>
          <p:cNvPr id="38" name="矩形 37"/>
          <p:cNvSpPr/>
          <p:nvPr/>
        </p:nvSpPr>
        <p:spPr bwMode="auto">
          <a:xfrm>
            <a:off x="1042988" y="2205038"/>
            <a:ext cx="7416800" cy="4464050"/>
          </a:xfrm>
          <a:prstGeom prst="rect">
            <a:avLst/>
          </a:prstGeom>
          <a:solidFill>
            <a:schemeClr val="accent6">
              <a:lumMod val="40000"/>
              <a:lumOff val="60000"/>
            </a:schemeClr>
          </a:solidFill>
          <a:ln w="9525" cap="flat" cmpd="sng" algn="ctr">
            <a:solidFill>
              <a:srgbClr val="FFFF00"/>
            </a:solidFill>
            <a:prstDash val="solid"/>
            <a:round/>
            <a:headEnd type="none" w="med" len="med"/>
            <a:tailEnd type="none" w="med" len="med"/>
          </a:ln>
          <a:effectLst/>
        </p:spPr>
        <p:txBody>
          <a:bodyPr/>
          <a:lstStyle/>
          <a:p>
            <a:pPr marL="742950" indent="-285750" algn="ctr" eaLnBrk="0" hangingPunct="0">
              <a:lnSpc>
                <a:spcPct val="115000"/>
              </a:lnSpc>
              <a:spcBef>
                <a:spcPct val="20000"/>
              </a:spcBef>
              <a:defRPr/>
            </a:pPr>
            <a:endParaRPr lang="zh-CN" altLang="en-US"/>
          </a:p>
        </p:txBody>
      </p:sp>
      <p:sp>
        <p:nvSpPr>
          <p:cNvPr id="39" name="椭圆 38"/>
          <p:cNvSpPr>
            <a:spLocks noChangeArrowheads="1"/>
          </p:cNvSpPr>
          <p:nvPr/>
        </p:nvSpPr>
        <p:spPr bwMode="auto">
          <a:xfrm>
            <a:off x="1401763" y="5876925"/>
            <a:ext cx="1152525" cy="647700"/>
          </a:xfrm>
          <a:prstGeom prst="ellipse">
            <a:avLst/>
          </a:prstGeom>
          <a:solidFill>
            <a:schemeClr val="accent1"/>
          </a:solidFill>
          <a:ln w="9525">
            <a:solidFill>
              <a:schemeClr val="tx1"/>
            </a:solidFill>
            <a:round/>
          </a:ln>
        </p:spPr>
        <p:txBody>
          <a:bodyPr/>
          <a:lstStyle>
            <a:lvl1pPr marL="142875"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b="1"/>
              <a:t>敌军</a:t>
            </a:r>
          </a:p>
        </p:txBody>
      </p:sp>
      <p:sp>
        <p:nvSpPr>
          <p:cNvPr id="40" name="椭圆 39"/>
          <p:cNvSpPr>
            <a:spLocks noChangeArrowheads="1"/>
          </p:cNvSpPr>
          <p:nvPr/>
        </p:nvSpPr>
        <p:spPr bwMode="auto">
          <a:xfrm>
            <a:off x="6946900" y="5813425"/>
            <a:ext cx="1152525" cy="647700"/>
          </a:xfrm>
          <a:prstGeom prst="ellipse">
            <a:avLst/>
          </a:prstGeom>
          <a:solidFill>
            <a:srgbClr val="00B0F0"/>
          </a:solidFill>
          <a:ln w="9525">
            <a:solidFill>
              <a:schemeClr val="tx1"/>
            </a:solidFill>
            <a:round/>
          </a:ln>
        </p:spPr>
        <p:txBody>
          <a:bodyPr/>
          <a:lstStyle>
            <a:lvl1pPr marL="142875"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b="1"/>
              <a:t>我军</a:t>
            </a:r>
          </a:p>
        </p:txBody>
      </p:sp>
      <p:cxnSp>
        <p:nvCxnSpPr>
          <p:cNvPr id="45" name="直接连接符 44"/>
          <p:cNvCxnSpPr>
            <a:cxnSpLocks noChangeShapeType="1"/>
          </p:cNvCxnSpPr>
          <p:nvPr/>
        </p:nvCxnSpPr>
        <p:spPr bwMode="auto">
          <a:xfrm>
            <a:off x="4714875" y="2354263"/>
            <a:ext cx="0" cy="4256087"/>
          </a:xfrm>
          <a:prstGeom prst="line">
            <a:avLst/>
          </a:prstGeom>
          <a:noFill/>
          <a:ln w="38100">
            <a:solidFill>
              <a:schemeClr val="tx1"/>
            </a:solidFill>
            <a:round/>
          </a:ln>
          <a:extLst>
            <a:ext uri="{909E8E84-426E-40DD-AFC4-6F175D3DCCD1}">
              <a14:hiddenFill xmlns:a14="http://schemas.microsoft.com/office/drawing/2010/main">
                <a:noFill/>
              </a14:hiddenFill>
            </a:ext>
          </a:extLst>
        </p:spPr>
      </p:cxnSp>
      <p:cxnSp>
        <p:nvCxnSpPr>
          <p:cNvPr id="46" name="曲线连接符 45"/>
          <p:cNvCxnSpPr>
            <a:cxnSpLocks noChangeShapeType="1"/>
          </p:cNvCxnSpPr>
          <p:nvPr/>
        </p:nvCxnSpPr>
        <p:spPr bwMode="auto">
          <a:xfrm rot="5400000" flipH="1" flipV="1">
            <a:off x="4678363" y="3114675"/>
            <a:ext cx="12700" cy="5546725"/>
          </a:xfrm>
          <a:prstGeom prst="curvedConnector3">
            <a:avLst>
              <a:gd name="adj1" fmla="val 16302861"/>
            </a:avLst>
          </a:prstGeom>
          <a:noFill/>
          <a:ln w="57150">
            <a:solidFill>
              <a:srgbClr val="00B050"/>
            </a:solidFill>
            <a:round/>
            <a:tailEnd type="triangle" w="med" len="med"/>
          </a:ln>
          <a:extLst>
            <a:ext uri="{909E8E84-426E-40DD-AFC4-6F175D3DCCD1}">
              <a14:hiddenFill xmlns:a14="http://schemas.microsoft.com/office/drawing/2010/main">
                <a:noFill/>
              </a14:hiddenFill>
            </a:ext>
          </a:extLst>
        </p:spPr>
      </p:cxnSp>
      <p:cxnSp>
        <p:nvCxnSpPr>
          <p:cNvPr id="50189" name="曲线连接符 40"/>
          <p:cNvCxnSpPr>
            <a:cxnSpLocks noChangeShapeType="1"/>
            <a:stCxn id="40" idx="1"/>
          </p:cNvCxnSpPr>
          <p:nvPr/>
        </p:nvCxnSpPr>
        <p:spPr bwMode="auto">
          <a:xfrm rot="16200000" flipV="1">
            <a:off x="3848100" y="2641600"/>
            <a:ext cx="965200" cy="5568950"/>
          </a:xfrm>
          <a:prstGeom prst="curvedConnector2">
            <a:avLst/>
          </a:prstGeom>
          <a:noFill/>
          <a:ln w="57150">
            <a:solidFill>
              <a:srgbClr val="FF0000"/>
            </a:solidFill>
            <a:prstDash val="dash"/>
            <a:round/>
            <a:tailEnd type="arrow" w="med" len="med"/>
          </a:ln>
          <a:extLst>
            <a:ext uri="{909E8E84-426E-40DD-AFC4-6F175D3DCCD1}">
              <a14:hiddenFill xmlns:a14="http://schemas.microsoft.com/office/drawing/2010/main">
                <a:noFill/>
              </a14:hiddenFill>
            </a:ext>
          </a:extLst>
        </p:spPr>
      </p:cxnSp>
      <p:cxnSp>
        <p:nvCxnSpPr>
          <p:cNvPr id="50190" name="曲线连接符 41"/>
          <p:cNvCxnSpPr>
            <a:cxnSpLocks noChangeShapeType="1"/>
            <a:stCxn id="40" idx="1"/>
          </p:cNvCxnSpPr>
          <p:nvPr/>
        </p:nvCxnSpPr>
        <p:spPr bwMode="auto">
          <a:xfrm rot="16200000" flipV="1">
            <a:off x="3524250" y="2317750"/>
            <a:ext cx="1612900" cy="5568950"/>
          </a:xfrm>
          <a:prstGeom prst="curvedConnector2">
            <a:avLst/>
          </a:prstGeom>
          <a:noFill/>
          <a:ln w="57150">
            <a:solidFill>
              <a:srgbClr val="FF0000"/>
            </a:solidFill>
            <a:prstDash val="dash"/>
            <a:round/>
            <a:tailEnd type="arrow" w="med" len="med"/>
          </a:ln>
          <a:extLst>
            <a:ext uri="{909E8E84-426E-40DD-AFC4-6F175D3DCCD1}">
              <a14:hiddenFill xmlns:a14="http://schemas.microsoft.com/office/drawing/2010/main">
                <a:noFill/>
              </a14:hiddenFill>
            </a:ext>
          </a:extLst>
        </p:spPr>
      </p:cxnSp>
      <p:cxnSp>
        <p:nvCxnSpPr>
          <p:cNvPr id="50191" name="曲线连接符 42"/>
          <p:cNvCxnSpPr>
            <a:cxnSpLocks noChangeShapeType="1"/>
            <a:stCxn id="40" idx="1"/>
          </p:cNvCxnSpPr>
          <p:nvPr/>
        </p:nvCxnSpPr>
        <p:spPr bwMode="auto">
          <a:xfrm rot="16200000" flipV="1">
            <a:off x="3884613" y="2678113"/>
            <a:ext cx="2189162" cy="4271962"/>
          </a:xfrm>
          <a:prstGeom prst="curvedConnector2">
            <a:avLst/>
          </a:prstGeom>
          <a:noFill/>
          <a:ln w="57150">
            <a:solidFill>
              <a:srgbClr val="FF0000"/>
            </a:solidFill>
            <a:prstDash val="dash"/>
            <a:round/>
            <a:tailEnd type="arrow" w="med" len="med"/>
          </a:ln>
          <a:extLst>
            <a:ext uri="{909E8E84-426E-40DD-AFC4-6F175D3DCCD1}">
              <a14:hiddenFill xmlns:a14="http://schemas.microsoft.com/office/drawing/2010/main">
                <a:noFill/>
              </a14:hiddenFill>
            </a:ext>
          </a:extLst>
        </p:spPr>
      </p:cxnSp>
      <p:cxnSp>
        <p:nvCxnSpPr>
          <p:cNvPr id="50192" name="曲线连接符 43"/>
          <p:cNvCxnSpPr>
            <a:cxnSpLocks noChangeShapeType="1"/>
            <a:stCxn id="40" idx="1"/>
          </p:cNvCxnSpPr>
          <p:nvPr/>
        </p:nvCxnSpPr>
        <p:spPr bwMode="auto">
          <a:xfrm rot="16200000" flipV="1">
            <a:off x="4137025" y="2930525"/>
            <a:ext cx="2692400" cy="3263900"/>
          </a:xfrm>
          <a:prstGeom prst="curvedConnector2">
            <a:avLst/>
          </a:prstGeom>
          <a:noFill/>
          <a:ln w="57150">
            <a:solidFill>
              <a:srgbClr val="7030A0"/>
            </a:solidFill>
            <a:prstDash val="dash"/>
            <a:round/>
            <a:tailEnd type="arrow" w="med" len="med"/>
          </a:ln>
          <a:extLst>
            <a:ext uri="{909E8E84-426E-40DD-AFC4-6F175D3DCCD1}">
              <a14:hiddenFill xmlns:a14="http://schemas.microsoft.com/office/drawing/2010/main">
                <a:noFill/>
              </a14:hiddenFill>
            </a:ext>
          </a:extLst>
        </p:spPr>
      </p:cxnSp>
      <p:sp>
        <p:nvSpPr>
          <p:cNvPr id="51" name="椭圆形标注 50"/>
          <p:cNvSpPr>
            <a:spLocks noChangeArrowheads="1"/>
          </p:cNvSpPr>
          <p:nvPr/>
        </p:nvSpPr>
        <p:spPr bwMode="auto">
          <a:xfrm>
            <a:off x="5580063" y="2349500"/>
            <a:ext cx="1871662" cy="719138"/>
          </a:xfrm>
          <a:prstGeom prst="wedgeEllipseCallout">
            <a:avLst>
              <a:gd name="adj1" fmla="val -96796"/>
              <a:gd name="adj2" fmla="val 146023"/>
            </a:avLst>
          </a:prstGeom>
          <a:solidFill>
            <a:schemeClr val="accent1"/>
          </a:solidFill>
          <a:ln w="9525">
            <a:solidFill>
              <a:schemeClr val="tx1"/>
            </a:solidFill>
            <a:round/>
          </a:ln>
        </p:spPr>
        <p:txBody>
          <a:bodyPr/>
          <a:lstStyle>
            <a:lvl1pPr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r>
              <a:rPr lang="zh-CN" altLang="en-US" sz="1800" b="1"/>
              <a:t>完成截止时间</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2643">
                                            <p:txEl>
                                              <p:pRg st="2" end="2"/>
                                            </p:txEl>
                                          </p:spTgt>
                                        </p:tgtEl>
                                        <p:attrNameLst>
                                          <p:attrName>style.visibility</p:attrName>
                                        </p:attrNameLst>
                                      </p:cBhvr>
                                      <p:to>
                                        <p:strVal val="visible"/>
                                      </p:to>
                                    </p:set>
                                    <p:animEffect transition="in" filter="box(in)">
                                      <p:cBhvr>
                                        <p:cTn id="7" dur="500"/>
                                        <p:tgtEl>
                                          <p:spTgt spid="11264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ox(in)">
                                      <p:cBhvr>
                                        <p:cTn id="17" dur="500"/>
                                        <p:tgtEl>
                                          <p:spTgt spid="21"/>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ox(in)">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ox(i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ppt_x"/>
                                          </p:val>
                                        </p:tav>
                                        <p:tav tm="100000">
                                          <p:val>
                                            <p:strVal val="#ppt_x"/>
                                          </p:val>
                                        </p:tav>
                                      </p:tavLst>
                                    </p:anim>
                                    <p:anim calcmode="lin" valueType="num">
                                      <p:cBhvr additive="base">
                                        <p:cTn id="31" dur="500" fill="hold"/>
                                        <p:tgtEl>
                                          <p:spTgt spid="3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500" fill="hold"/>
                                        <p:tgtEl>
                                          <p:spTgt spid="39"/>
                                        </p:tgtEl>
                                        <p:attrNameLst>
                                          <p:attrName>ppt_x</p:attrName>
                                        </p:attrNameLst>
                                      </p:cBhvr>
                                      <p:tavLst>
                                        <p:tav tm="0">
                                          <p:val>
                                            <p:strVal val="#ppt_x"/>
                                          </p:val>
                                        </p:tav>
                                        <p:tav tm="100000">
                                          <p:val>
                                            <p:strVal val="#ppt_x"/>
                                          </p:val>
                                        </p:tav>
                                      </p:tavLst>
                                    </p:anim>
                                    <p:anim calcmode="lin" valueType="num">
                                      <p:cBhvr additive="base">
                                        <p:cTn id="35" dur="500" fill="hold"/>
                                        <p:tgtEl>
                                          <p:spTgt spid="3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500" fill="hold"/>
                                        <p:tgtEl>
                                          <p:spTgt spid="40"/>
                                        </p:tgtEl>
                                        <p:attrNameLst>
                                          <p:attrName>ppt_x</p:attrName>
                                        </p:attrNameLst>
                                      </p:cBhvr>
                                      <p:tavLst>
                                        <p:tav tm="0">
                                          <p:val>
                                            <p:strVal val="#ppt_x"/>
                                          </p:val>
                                        </p:tav>
                                        <p:tav tm="100000">
                                          <p:val>
                                            <p:strVal val="#ppt_x"/>
                                          </p:val>
                                        </p:tav>
                                      </p:tavLst>
                                    </p:anim>
                                    <p:anim calcmode="lin" valueType="num">
                                      <p:cBhvr additive="base">
                                        <p:cTn id="39" dur="500" fill="hold"/>
                                        <p:tgtEl>
                                          <p:spTgt spid="4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additive="base">
                                        <p:cTn id="48" dur="500" fill="hold"/>
                                        <p:tgtEl>
                                          <p:spTgt spid="46"/>
                                        </p:tgtEl>
                                        <p:attrNameLst>
                                          <p:attrName>ppt_x</p:attrName>
                                        </p:attrNameLst>
                                      </p:cBhvr>
                                      <p:tavLst>
                                        <p:tav tm="0">
                                          <p:val>
                                            <p:strVal val="#ppt_x"/>
                                          </p:val>
                                        </p:tav>
                                        <p:tav tm="100000">
                                          <p:val>
                                            <p:strVal val="#ppt_x"/>
                                          </p:val>
                                        </p:tav>
                                      </p:tavLst>
                                    </p:anim>
                                    <p:anim calcmode="lin" valueType="num">
                                      <p:cBhvr additive="base">
                                        <p:cTn id="4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50189"/>
                                        </p:tgtEl>
                                        <p:attrNameLst>
                                          <p:attrName>style.visibility</p:attrName>
                                        </p:attrNameLst>
                                      </p:cBhvr>
                                      <p:to>
                                        <p:strVal val="visible"/>
                                      </p:to>
                                    </p:set>
                                    <p:anim calcmode="lin" valueType="num">
                                      <p:cBhvr additive="base">
                                        <p:cTn id="54" dur="500" fill="hold"/>
                                        <p:tgtEl>
                                          <p:spTgt spid="50189"/>
                                        </p:tgtEl>
                                        <p:attrNameLst>
                                          <p:attrName>ppt_x</p:attrName>
                                        </p:attrNameLst>
                                      </p:cBhvr>
                                      <p:tavLst>
                                        <p:tav tm="0">
                                          <p:val>
                                            <p:strVal val="#ppt_x"/>
                                          </p:val>
                                        </p:tav>
                                        <p:tav tm="100000">
                                          <p:val>
                                            <p:strVal val="#ppt_x"/>
                                          </p:val>
                                        </p:tav>
                                      </p:tavLst>
                                    </p:anim>
                                    <p:anim calcmode="lin" valueType="num">
                                      <p:cBhvr additive="base">
                                        <p:cTn id="55" dur="500" fill="hold"/>
                                        <p:tgtEl>
                                          <p:spTgt spid="5018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0190"/>
                                        </p:tgtEl>
                                        <p:attrNameLst>
                                          <p:attrName>style.visibility</p:attrName>
                                        </p:attrNameLst>
                                      </p:cBhvr>
                                      <p:to>
                                        <p:strVal val="visible"/>
                                      </p:to>
                                    </p:set>
                                    <p:anim calcmode="lin" valueType="num">
                                      <p:cBhvr additive="base">
                                        <p:cTn id="60" dur="500" fill="hold"/>
                                        <p:tgtEl>
                                          <p:spTgt spid="50190"/>
                                        </p:tgtEl>
                                        <p:attrNameLst>
                                          <p:attrName>ppt_x</p:attrName>
                                        </p:attrNameLst>
                                      </p:cBhvr>
                                      <p:tavLst>
                                        <p:tav tm="0">
                                          <p:val>
                                            <p:strVal val="#ppt_x"/>
                                          </p:val>
                                        </p:tav>
                                        <p:tav tm="100000">
                                          <p:val>
                                            <p:strVal val="#ppt_x"/>
                                          </p:val>
                                        </p:tav>
                                      </p:tavLst>
                                    </p:anim>
                                    <p:anim calcmode="lin" valueType="num">
                                      <p:cBhvr additive="base">
                                        <p:cTn id="61" dur="500" fill="hold"/>
                                        <p:tgtEl>
                                          <p:spTgt spid="5019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50191"/>
                                        </p:tgtEl>
                                        <p:attrNameLst>
                                          <p:attrName>style.visibility</p:attrName>
                                        </p:attrNameLst>
                                      </p:cBhvr>
                                      <p:to>
                                        <p:strVal val="visible"/>
                                      </p:to>
                                    </p:set>
                                    <p:anim calcmode="lin" valueType="num">
                                      <p:cBhvr additive="base">
                                        <p:cTn id="66" dur="500" fill="hold"/>
                                        <p:tgtEl>
                                          <p:spTgt spid="50191"/>
                                        </p:tgtEl>
                                        <p:attrNameLst>
                                          <p:attrName>ppt_x</p:attrName>
                                        </p:attrNameLst>
                                      </p:cBhvr>
                                      <p:tavLst>
                                        <p:tav tm="0">
                                          <p:val>
                                            <p:strVal val="#ppt_x"/>
                                          </p:val>
                                        </p:tav>
                                        <p:tav tm="100000">
                                          <p:val>
                                            <p:strVal val="#ppt_x"/>
                                          </p:val>
                                        </p:tav>
                                      </p:tavLst>
                                    </p:anim>
                                    <p:anim calcmode="lin" valueType="num">
                                      <p:cBhvr additive="base">
                                        <p:cTn id="67" dur="500" fill="hold"/>
                                        <p:tgtEl>
                                          <p:spTgt spid="50191"/>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blinds(horizontal)">
                                      <p:cBhvr>
                                        <p:cTn id="72" dur="5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50192"/>
                                        </p:tgtEl>
                                        <p:attrNameLst>
                                          <p:attrName>style.visibility</p:attrName>
                                        </p:attrNameLst>
                                      </p:cBhvr>
                                      <p:to>
                                        <p:strVal val="visible"/>
                                      </p:to>
                                    </p:set>
                                    <p:anim calcmode="lin" valueType="num">
                                      <p:cBhvr additive="base">
                                        <p:cTn id="77" dur="500" fill="hold"/>
                                        <p:tgtEl>
                                          <p:spTgt spid="50192"/>
                                        </p:tgtEl>
                                        <p:attrNameLst>
                                          <p:attrName>ppt_x</p:attrName>
                                        </p:attrNameLst>
                                      </p:cBhvr>
                                      <p:tavLst>
                                        <p:tav tm="0">
                                          <p:val>
                                            <p:strVal val="#ppt_x"/>
                                          </p:val>
                                        </p:tav>
                                        <p:tav tm="100000">
                                          <p:val>
                                            <p:strVal val="#ppt_x"/>
                                          </p:val>
                                        </p:tav>
                                      </p:tavLst>
                                    </p:anim>
                                    <p:anim calcmode="lin" valueType="num">
                                      <p:cBhvr additive="base">
                                        <p:cTn id="78" dur="500" fill="hold"/>
                                        <p:tgtEl>
                                          <p:spTgt spid="501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8" grpId="0" animBg="1"/>
      <p:bldP spid="39" grpId="0" animBg="1"/>
      <p:bldP spid="40" grpId="0" animBg="1"/>
      <p:bldP spid="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41"/>
          <p:cNvSpPr>
            <a:spLocks noRot="1" noChangeArrowheads="1"/>
          </p:cNvSpPr>
          <p:nvPr/>
        </p:nvSpPr>
        <p:spPr bwMode="auto">
          <a:xfrm>
            <a:off x="323850" y="327025"/>
            <a:ext cx="4535488" cy="59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lnSpc>
                <a:spcPct val="115000"/>
              </a:lnSpc>
              <a:spcBef>
                <a:spcPct val="80000"/>
              </a:spcBef>
            </a:pPr>
            <a:r>
              <a:rPr lang="zh-CN" altLang="en-US" sz="2800" b="1">
                <a:solidFill>
                  <a:srgbClr val="FF0000"/>
                </a:solidFill>
              </a:rPr>
              <a:t>参考书目</a:t>
            </a:r>
            <a:r>
              <a:rPr lang="en-US" altLang="zh-CN" sz="2800" b="1">
                <a:solidFill>
                  <a:srgbClr val="FF0000"/>
                </a:solidFill>
              </a:rPr>
              <a:t>1</a:t>
            </a:r>
            <a:r>
              <a:rPr lang="zh-CN" altLang="en-US" sz="2800" b="1">
                <a:solidFill>
                  <a:srgbClr val="FF0000"/>
                </a:solidFill>
              </a:rPr>
              <a:t>：</a:t>
            </a:r>
            <a:endParaRPr lang="en-US" altLang="zh-CN" sz="2800" b="1">
              <a:solidFill>
                <a:srgbClr val="FF0000"/>
              </a:solidFill>
            </a:endParaRPr>
          </a:p>
          <a:p>
            <a:pPr algn="ctr" eaLnBrk="0" hangingPunct="0">
              <a:lnSpc>
                <a:spcPct val="115000"/>
              </a:lnSpc>
              <a:spcBef>
                <a:spcPct val="80000"/>
              </a:spcBef>
            </a:pPr>
            <a:r>
              <a:rPr lang="zh-CN" altLang="en-US" sz="2800" b="1">
                <a:solidFill>
                  <a:srgbClr val="0000FF"/>
                </a:solidFill>
              </a:rPr>
              <a:t>计算机操作系统（第四版）</a:t>
            </a:r>
            <a:endParaRPr lang="en-US" altLang="zh-CN" sz="2800" b="1">
              <a:solidFill>
                <a:srgbClr val="0000FF"/>
              </a:solidFill>
            </a:endParaRPr>
          </a:p>
          <a:p>
            <a:pPr algn="ctr" eaLnBrk="0" hangingPunct="0">
              <a:lnSpc>
                <a:spcPct val="115000"/>
              </a:lnSpc>
              <a:spcBef>
                <a:spcPct val="80000"/>
              </a:spcBef>
            </a:pPr>
            <a:r>
              <a:rPr lang="zh-CN" altLang="en-US" sz="2800" b="1"/>
              <a:t>汤小丹等，</a:t>
            </a:r>
            <a:endParaRPr lang="en-US" altLang="zh-CN" sz="2800" b="1"/>
          </a:p>
          <a:p>
            <a:pPr algn="ctr" eaLnBrk="0" hangingPunct="0">
              <a:lnSpc>
                <a:spcPct val="115000"/>
              </a:lnSpc>
              <a:spcBef>
                <a:spcPct val="80000"/>
              </a:spcBef>
            </a:pPr>
            <a:r>
              <a:rPr lang="zh-CN" altLang="en-US" sz="2800" b="1"/>
              <a:t>西安电子科技大学出版社</a:t>
            </a:r>
            <a:endParaRPr lang="en-US" altLang="zh-CN" sz="2800" b="1"/>
          </a:p>
          <a:p>
            <a:pPr algn="ctr" eaLnBrk="0" hangingPunct="0">
              <a:lnSpc>
                <a:spcPct val="115000"/>
              </a:lnSpc>
              <a:spcBef>
                <a:spcPct val="80000"/>
              </a:spcBef>
            </a:pPr>
            <a:endParaRPr lang="zh-CN" altLang="en-US" sz="320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495300"/>
            <a:ext cx="4048125" cy="564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395288" y="182563"/>
            <a:ext cx="6048375" cy="582612"/>
          </a:xfrm>
        </p:spPr>
        <p:txBody>
          <a:bodyPr/>
          <a:lstStyle/>
          <a:p>
            <a:r>
              <a:rPr lang="zh-CN" altLang="en-US" sz="3200" smtClean="0">
                <a:solidFill>
                  <a:srgbClr val="3333FF"/>
                </a:solidFill>
                <a:latin typeface="宋体" panose="02010600030101010101" pitchFamily="2" charset="-122"/>
              </a:rPr>
              <a:t>五</a:t>
            </a:r>
            <a:r>
              <a:rPr lang="en-US" altLang="zh-CN" sz="3200" smtClean="0">
                <a:solidFill>
                  <a:srgbClr val="3333FF"/>
                </a:solidFill>
                <a:latin typeface="宋体" panose="02010600030101010101" pitchFamily="2" charset="-122"/>
              </a:rPr>
              <a:t>.</a:t>
            </a:r>
            <a:r>
              <a:rPr lang="zh-CN" altLang="en-US" sz="3200" smtClean="0">
                <a:solidFill>
                  <a:srgbClr val="3333FF"/>
                </a:solidFill>
                <a:latin typeface="宋体" panose="02010600030101010101" pitchFamily="2" charset="-122"/>
              </a:rPr>
              <a:t>实时系统</a:t>
            </a:r>
          </a:p>
        </p:txBody>
      </p:sp>
      <p:sp>
        <p:nvSpPr>
          <p:cNvPr id="112643" name="Rectangle 3"/>
          <p:cNvSpPr>
            <a:spLocks noGrp="1" noChangeArrowheads="1"/>
          </p:cNvSpPr>
          <p:nvPr>
            <p:ph idx="1"/>
          </p:nvPr>
        </p:nvSpPr>
        <p:spPr>
          <a:xfrm>
            <a:off x="538163" y="909638"/>
            <a:ext cx="6121400" cy="3240087"/>
          </a:xfrm>
        </p:spPr>
        <p:txBody>
          <a:bodyPr/>
          <a:lstStyle/>
          <a:p>
            <a:pPr>
              <a:lnSpc>
                <a:spcPct val="120000"/>
              </a:lnSpc>
              <a:buFontTx/>
              <a:buNone/>
              <a:defRPr/>
            </a:pPr>
            <a:r>
              <a:rPr lang="en-US" altLang="zh-CN" sz="2800" b="1" dirty="0" smtClean="0">
                <a:solidFill>
                  <a:schemeClr val="accent1"/>
                </a:solidFill>
              </a:rPr>
              <a:t>4. </a:t>
            </a:r>
            <a:r>
              <a:rPr lang="zh-CN" altLang="en-US" sz="2800" b="1" dirty="0" smtClean="0">
                <a:solidFill>
                  <a:schemeClr val="accent1"/>
                </a:solidFill>
              </a:rPr>
              <a:t>实时系统与分时系统的比较</a:t>
            </a:r>
          </a:p>
          <a:p>
            <a:pPr lvl="1">
              <a:lnSpc>
                <a:spcPct val="120000"/>
              </a:lnSpc>
              <a:defRPr/>
            </a:pPr>
            <a:r>
              <a:rPr lang="zh-CN" altLang="en-US" sz="2400" b="1" dirty="0" smtClean="0">
                <a:cs typeface="+mn-ea"/>
              </a:rPr>
              <a:t>设计目标不同</a:t>
            </a:r>
          </a:p>
          <a:p>
            <a:pPr lvl="1">
              <a:lnSpc>
                <a:spcPct val="120000"/>
              </a:lnSpc>
              <a:defRPr/>
            </a:pPr>
            <a:r>
              <a:rPr lang="zh-CN" altLang="en-US" sz="2400" b="1" dirty="0" smtClean="0">
                <a:cs typeface="+mn-ea"/>
              </a:rPr>
              <a:t>多路性和独立性：都有</a:t>
            </a:r>
            <a:endParaRPr lang="en-US" altLang="zh-CN" sz="2400" b="1" dirty="0" smtClean="0">
              <a:cs typeface="+mn-ea"/>
            </a:endParaRPr>
          </a:p>
          <a:p>
            <a:pPr lvl="1">
              <a:lnSpc>
                <a:spcPct val="120000"/>
              </a:lnSpc>
              <a:defRPr/>
            </a:pPr>
            <a:r>
              <a:rPr lang="zh-CN" altLang="en-US" sz="2400" b="1" dirty="0" smtClean="0">
                <a:cs typeface="+mn-ea"/>
              </a:rPr>
              <a:t>及时性：</a:t>
            </a:r>
            <a:r>
              <a:rPr lang="zh-CN" altLang="en-US" sz="2400" dirty="0" smtClean="0">
                <a:cs typeface="+mn-ea"/>
              </a:rPr>
              <a:t>实时系统更高</a:t>
            </a:r>
          </a:p>
          <a:p>
            <a:pPr lvl="1">
              <a:lnSpc>
                <a:spcPct val="120000"/>
              </a:lnSpc>
              <a:defRPr/>
            </a:pPr>
            <a:r>
              <a:rPr lang="zh-CN" altLang="en-US" sz="2400" b="1" dirty="0" smtClean="0">
                <a:cs typeface="+mn-ea"/>
              </a:rPr>
              <a:t>交互性：</a:t>
            </a:r>
            <a:r>
              <a:rPr lang="zh-CN" altLang="en-US" sz="2400" dirty="0" smtClean="0">
                <a:cs typeface="+mn-ea"/>
              </a:rPr>
              <a:t>分时系统最强</a:t>
            </a:r>
          </a:p>
          <a:p>
            <a:pPr lvl="1">
              <a:lnSpc>
                <a:spcPct val="120000"/>
              </a:lnSpc>
              <a:defRPr/>
            </a:pPr>
            <a:r>
              <a:rPr lang="zh-CN" altLang="en-US" sz="2400" b="1" dirty="0" smtClean="0">
                <a:cs typeface="+mn-ea"/>
              </a:rPr>
              <a:t>可靠性：</a:t>
            </a:r>
            <a:r>
              <a:rPr lang="zh-CN" altLang="en-US" sz="2400" dirty="0" smtClean="0">
                <a:cs typeface="+mn-ea"/>
              </a:rPr>
              <a:t>实时系统要求高度可靠</a:t>
            </a:r>
          </a:p>
          <a:p>
            <a:pPr marL="914400" lvl="2" indent="0">
              <a:buFontTx/>
              <a:buNone/>
              <a:defRPr/>
            </a:pPr>
            <a:endParaRPr lang="zh-CN" altLang="en-US" b="1" dirty="0" smtClean="0">
              <a:cs typeface="+mn-ea"/>
            </a:endParaRPr>
          </a:p>
          <a:p>
            <a:pPr lvl="2">
              <a:defRPr/>
            </a:pPr>
            <a:endParaRPr lang="zh-CN" altLang="en-US" b="1" dirty="0" smtClean="0">
              <a:cs typeface="+mn-ea"/>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r>
              <a:rPr lang="zh-CN" altLang="en-US" b="0" smtClean="0"/>
              <a:t>第二节：</a:t>
            </a:r>
            <a:r>
              <a:rPr lang="zh-CN" altLang="en-US" smtClean="0"/>
              <a:t>操作系统的发展及分类</a:t>
            </a:r>
          </a:p>
        </p:txBody>
      </p:sp>
      <p:sp>
        <p:nvSpPr>
          <p:cNvPr id="114691" name="Rectangle 3"/>
          <p:cNvSpPr>
            <a:spLocks noGrp="1" noChangeArrowheads="1"/>
          </p:cNvSpPr>
          <p:nvPr>
            <p:ph idx="1"/>
          </p:nvPr>
        </p:nvSpPr>
        <p:spPr>
          <a:xfrm>
            <a:off x="457200" y="1268413"/>
            <a:ext cx="8229600" cy="4857750"/>
          </a:xfrm>
        </p:spPr>
        <p:txBody>
          <a:bodyPr/>
          <a:lstStyle/>
          <a:p>
            <a:pPr>
              <a:buFontTx/>
              <a:buNone/>
            </a:pPr>
            <a:r>
              <a:rPr lang="zh-CN" altLang="en-US" sz="3600" b="1" smtClean="0">
                <a:solidFill>
                  <a:srgbClr val="3333FF"/>
                </a:solidFill>
              </a:rPr>
              <a:t>六</a:t>
            </a:r>
            <a:r>
              <a:rPr lang="en-US" altLang="zh-CN" sz="3600" b="1" smtClean="0">
                <a:solidFill>
                  <a:srgbClr val="3333FF"/>
                </a:solidFill>
              </a:rPr>
              <a:t>. </a:t>
            </a:r>
            <a:r>
              <a:rPr lang="zh-CN" altLang="en-US" sz="3600" b="1" smtClean="0">
                <a:solidFill>
                  <a:srgbClr val="3333FF"/>
                </a:solidFill>
              </a:rPr>
              <a:t>微机操作系统的发展</a:t>
            </a:r>
          </a:p>
          <a:p>
            <a:pPr lvl="1"/>
            <a:r>
              <a:rPr lang="zh-CN" altLang="en-US" smtClean="0"/>
              <a:t>单用户单任务操作系统：</a:t>
            </a:r>
          </a:p>
          <a:p>
            <a:pPr lvl="1"/>
            <a:r>
              <a:rPr lang="en-US" altLang="zh-CN" smtClean="0"/>
              <a:t>DOS</a:t>
            </a:r>
          </a:p>
          <a:p>
            <a:pPr lvl="1"/>
            <a:r>
              <a:rPr lang="zh-CN" altLang="en-US" smtClean="0"/>
              <a:t>单用户多任务操作系统：</a:t>
            </a:r>
          </a:p>
          <a:p>
            <a:pPr lvl="1"/>
            <a:r>
              <a:rPr lang="en-US" altLang="zh-CN" smtClean="0"/>
              <a:t>Windows</a:t>
            </a:r>
          </a:p>
          <a:p>
            <a:pPr lvl="1"/>
            <a:r>
              <a:rPr lang="zh-CN" altLang="en-US" smtClean="0"/>
              <a:t>多用户多任务操作系统：</a:t>
            </a:r>
          </a:p>
          <a:p>
            <a:pPr lvl="1"/>
            <a:r>
              <a:rPr lang="en-US" altLang="zh-CN" smtClean="0"/>
              <a:t>Unix</a:t>
            </a:r>
            <a:r>
              <a:rPr lang="zh-CN" altLang="en-US" smtClean="0"/>
              <a:t>、</a:t>
            </a:r>
            <a:r>
              <a:rPr lang="en-US" altLang="zh-CN" smtClean="0"/>
              <a:t>Linux</a:t>
            </a:r>
            <a:endParaRPr lang="zh-CN" altLang="en-US"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691">
                                            <p:txEl>
                                              <p:pRg st="1" end="1"/>
                                            </p:txEl>
                                          </p:spTgt>
                                        </p:tgtEl>
                                        <p:attrNameLst>
                                          <p:attrName>style.visibility</p:attrName>
                                        </p:attrNameLst>
                                      </p:cBhvr>
                                      <p:to>
                                        <p:strVal val="visible"/>
                                      </p:to>
                                    </p:set>
                                    <p:anim calcmode="lin" valueType="num">
                                      <p:cBhvr additive="base">
                                        <p:cTn id="7" dur="500" fill="hold"/>
                                        <p:tgtEl>
                                          <p:spTgt spid="1146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46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4691">
                                            <p:txEl>
                                              <p:pRg st="2" end="2"/>
                                            </p:txEl>
                                          </p:spTgt>
                                        </p:tgtEl>
                                        <p:attrNameLst>
                                          <p:attrName>style.visibility</p:attrName>
                                        </p:attrNameLst>
                                      </p:cBhvr>
                                      <p:to>
                                        <p:strVal val="visible"/>
                                      </p:to>
                                    </p:set>
                                    <p:anim calcmode="lin" valueType="num">
                                      <p:cBhvr additive="base">
                                        <p:cTn id="13" dur="500" fill="hold"/>
                                        <p:tgtEl>
                                          <p:spTgt spid="1146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46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4691">
                                            <p:txEl>
                                              <p:pRg st="3" end="3"/>
                                            </p:txEl>
                                          </p:spTgt>
                                        </p:tgtEl>
                                        <p:attrNameLst>
                                          <p:attrName>style.visibility</p:attrName>
                                        </p:attrNameLst>
                                      </p:cBhvr>
                                      <p:to>
                                        <p:strVal val="visible"/>
                                      </p:to>
                                    </p:set>
                                    <p:anim calcmode="lin" valueType="num">
                                      <p:cBhvr additive="base">
                                        <p:cTn id="19" dur="500" fill="hold"/>
                                        <p:tgtEl>
                                          <p:spTgt spid="1146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46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4691">
                                            <p:txEl>
                                              <p:pRg st="4" end="4"/>
                                            </p:txEl>
                                          </p:spTgt>
                                        </p:tgtEl>
                                        <p:attrNameLst>
                                          <p:attrName>style.visibility</p:attrName>
                                        </p:attrNameLst>
                                      </p:cBhvr>
                                      <p:to>
                                        <p:strVal val="visible"/>
                                      </p:to>
                                    </p:set>
                                    <p:anim calcmode="lin" valueType="num">
                                      <p:cBhvr additive="base">
                                        <p:cTn id="25" dur="500" fill="hold"/>
                                        <p:tgtEl>
                                          <p:spTgt spid="11469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46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4691">
                                            <p:txEl>
                                              <p:pRg st="5" end="5"/>
                                            </p:txEl>
                                          </p:spTgt>
                                        </p:tgtEl>
                                        <p:attrNameLst>
                                          <p:attrName>style.visibility</p:attrName>
                                        </p:attrNameLst>
                                      </p:cBhvr>
                                      <p:to>
                                        <p:strVal val="visible"/>
                                      </p:to>
                                    </p:set>
                                    <p:anim calcmode="lin" valueType="num">
                                      <p:cBhvr additive="base">
                                        <p:cTn id="31" dur="500" fill="hold"/>
                                        <p:tgtEl>
                                          <p:spTgt spid="11469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46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4691">
                                            <p:txEl>
                                              <p:pRg st="6" end="6"/>
                                            </p:txEl>
                                          </p:spTgt>
                                        </p:tgtEl>
                                        <p:attrNameLst>
                                          <p:attrName>style.visibility</p:attrName>
                                        </p:attrNameLst>
                                      </p:cBhvr>
                                      <p:to>
                                        <p:strVal val="visible"/>
                                      </p:to>
                                    </p:set>
                                    <p:anim calcmode="lin" valueType="num">
                                      <p:cBhvr additive="base">
                                        <p:cTn id="37" dur="500" fill="hold"/>
                                        <p:tgtEl>
                                          <p:spTgt spid="11469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469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457200" y="115888"/>
            <a:ext cx="8229600" cy="927100"/>
          </a:xfrm>
        </p:spPr>
        <p:txBody>
          <a:bodyPr/>
          <a:lstStyle/>
          <a:p>
            <a:r>
              <a:rPr lang="zh-CN" altLang="en-US" smtClean="0"/>
              <a:t>第二节：操作系统的发展过程</a:t>
            </a:r>
          </a:p>
        </p:txBody>
      </p:sp>
      <p:sp>
        <p:nvSpPr>
          <p:cNvPr id="53250" name="Rectangle 3"/>
          <p:cNvSpPr>
            <a:spLocks noGrp="1" noChangeArrowheads="1"/>
          </p:cNvSpPr>
          <p:nvPr>
            <p:ph idx="1"/>
          </p:nvPr>
        </p:nvSpPr>
        <p:spPr>
          <a:xfrm>
            <a:off x="457200" y="1268413"/>
            <a:ext cx="8229600" cy="3816350"/>
          </a:xfrm>
        </p:spPr>
        <p:txBody>
          <a:bodyPr/>
          <a:lstStyle/>
          <a:p>
            <a:pPr>
              <a:buFontTx/>
              <a:buNone/>
            </a:pPr>
            <a:r>
              <a:rPr lang="en-US" altLang="zh-CN" sz="2000" b="1" smtClean="0"/>
              <a:t>1.</a:t>
            </a:r>
            <a:r>
              <a:rPr lang="zh-CN" altLang="en-US" sz="2000" b="1" smtClean="0"/>
              <a:t>在多道程序设计技术的计算机系统中，</a:t>
            </a:r>
            <a:r>
              <a:rPr lang="en-US" altLang="zh-CN" sz="2000" b="1" smtClean="0"/>
              <a:t>CPU</a:t>
            </a:r>
            <a:r>
              <a:rPr lang="zh-CN" altLang="en-US" sz="2000" b="1" smtClean="0"/>
              <a:t>（    ）</a:t>
            </a:r>
            <a:endParaRPr lang="en-US" altLang="zh-CN" sz="2000" b="1" smtClean="0"/>
          </a:p>
          <a:p>
            <a:pPr>
              <a:buFontTx/>
              <a:buNone/>
            </a:pPr>
            <a:r>
              <a:rPr lang="en-US" altLang="zh-CN" sz="2000" b="1" smtClean="0"/>
              <a:t>A.</a:t>
            </a:r>
            <a:r>
              <a:rPr lang="zh-CN" altLang="en-US" sz="2000" b="1" smtClean="0"/>
              <a:t>只能被一个进程占用          </a:t>
            </a:r>
            <a:r>
              <a:rPr lang="en-US" altLang="zh-CN" sz="2000" b="1" smtClean="0"/>
              <a:t>B.</a:t>
            </a:r>
            <a:r>
              <a:rPr lang="zh-CN" altLang="en-US" sz="2000" b="1" smtClean="0"/>
              <a:t>可以被多个进程同时占用</a:t>
            </a:r>
            <a:endParaRPr lang="en-US" altLang="zh-CN" sz="2000" b="1" smtClean="0"/>
          </a:p>
          <a:p>
            <a:pPr>
              <a:buFontTx/>
              <a:buNone/>
            </a:pPr>
            <a:r>
              <a:rPr lang="en-US" altLang="zh-CN" sz="2000" b="1" smtClean="0"/>
              <a:t>C.</a:t>
            </a:r>
            <a:r>
              <a:rPr lang="zh-CN" altLang="en-US" sz="2000" b="1" smtClean="0"/>
              <a:t>可以被多个进程交替占用    </a:t>
            </a:r>
            <a:r>
              <a:rPr lang="en-US" altLang="zh-CN" sz="2000" b="1" smtClean="0"/>
              <a:t>D.</a:t>
            </a:r>
            <a:r>
              <a:rPr lang="zh-CN" altLang="en-US" sz="2000" b="1" smtClean="0"/>
              <a:t>可以被操作系统和另一个进程同时占用</a:t>
            </a:r>
            <a:endParaRPr lang="en-US" altLang="zh-CN" sz="2000" b="1" smtClean="0"/>
          </a:p>
          <a:p>
            <a:pPr>
              <a:buFontTx/>
              <a:buNone/>
            </a:pPr>
            <a:r>
              <a:rPr lang="en-US" altLang="zh-CN" sz="2000" b="1" smtClean="0"/>
              <a:t>2.</a:t>
            </a:r>
            <a:r>
              <a:rPr lang="zh-CN" altLang="en-US" sz="2000" b="1" smtClean="0"/>
              <a:t>填空题：允许多个用户以交互方式使用计算机的操作系统称为</a:t>
            </a:r>
            <a:r>
              <a:rPr lang="en-US" altLang="zh-CN" sz="2000" b="1" smtClean="0"/>
              <a:t>______;</a:t>
            </a:r>
          </a:p>
          <a:p>
            <a:pPr>
              <a:buFontTx/>
              <a:buNone/>
            </a:pPr>
            <a:r>
              <a:rPr lang="zh-CN" altLang="en-US" sz="2000" b="1" smtClean="0"/>
              <a:t>允许多个用户将多个作业提交给计算机集中处理的操作系统称为</a:t>
            </a:r>
            <a:r>
              <a:rPr lang="en-US" altLang="zh-CN" sz="2000" b="1" smtClean="0"/>
              <a:t>_____;</a:t>
            </a:r>
            <a:r>
              <a:rPr lang="zh-CN" altLang="en-US" sz="2000" b="1" smtClean="0"/>
              <a:t>能及时处理过程控制数据并做出响应的操作系统称为</a:t>
            </a:r>
            <a:r>
              <a:rPr lang="en-US" altLang="zh-CN" sz="2000" b="1" smtClean="0"/>
              <a:t>_______</a:t>
            </a:r>
            <a:r>
              <a:rPr lang="zh-CN" altLang="en-US" sz="2000" b="1" smtClean="0"/>
              <a:t>。</a:t>
            </a:r>
            <a:endParaRPr lang="en-US" altLang="zh-CN" sz="2000" b="1" smtClean="0"/>
          </a:p>
          <a:p>
            <a:pPr>
              <a:buFontTx/>
              <a:buNone/>
            </a:pPr>
            <a:r>
              <a:rPr lang="en-US" altLang="zh-CN" sz="2000" b="1" smtClean="0"/>
              <a:t>3.</a:t>
            </a:r>
            <a:r>
              <a:rPr lang="zh-CN" altLang="en-US" sz="2000" b="1" smtClean="0"/>
              <a:t>判断题：批处理作业必须具有作业控制信息。</a:t>
            </a:r>
            <a:endParaRPr lang="en-US" altLang="zh-CN" sz="2000" b="1" smtClean="0"/>
          </a:p>
          <a:p>
            <a:pPr>
              <a:buFontTx/>
              <a:buNone/>
            </a:pPr>
            <a:r>
              <a:rPr lang="en-US" altLang="zh-CN" sz="2000" b="1" smtClean="0"/>
              <a:t>4.</a:t>
            </a:r>
            <a:r>
              <a:rPr lang="zh-CN" altLang="en-US" sz="2000" b="1" smtClean="0"/>
              <a:t>判断题：分时系统不一定都具有人机交互功能。</a:t>
            </a:r>
            <a:endParaRPr lang="en-US" altLang="zh-CN" sz="2000" b="1" smtClean="0"/>
          </a:p>
          <a:p>
            <a:pPr>
              <a:buFontTx/>
              <a:buNone/>
            </a:pPr>
            <a:r>
              <a:rPr lang="en-US" altLang="zh-CN" sz="2000" b="1" smtClean="0"/>
              <a:t>5.</a:t>
            </a:r>
            <a:r>
              <a:rPr lang="zh-CN" altLang="en-US" sz="2000" b="1" smtClean="0"/>
              <a:t>判断题：由于采用了分时技术，用户可以独占计算机的资源。</a:t>
            </a:r>
            <a:endParaRPr lang="en-US" altLang="zh-CN" sz="2000" b="1" smtClean="0"/>
          </a:p>
          <a:p>
            <a:pPr>
              <a:buFontTx/>
              <a:buNone/>
            </a:pPr>
            <a:r>
              <a:rPr lang="en-US" altLang="zh-CN" sz="2000" b="1" smtClean="0"/>
              <a:t>6.</a:t>
            </a:r>
            <a:r>
              <a:rPr lang="zh-CN" altLang="en-US" sz="2000" b="1" smtClean="0"/>
              <a:t>判断题：从响应时间的角度看，实时系统与分时系统差不多。</a:t>
            </a:r>
            <a:endParaRPr lang="en-US" altLang="zh-CN" sz="2000" b="1" smtClean="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98725" name="Picture 5" descr="Drawin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763" y="2700338"/>
            <a:ext cx="5602287" cy="31765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98727" name="Rectangle 7"/>
          <p:cNvSpPr>
            <a:spLocks noChangeArrowheads="1"/>
          </p:cNvSpPr>
          <p:nvPr/>
        </p:nvSpPr>
        <p:spPr bwMode="auto">
          <a:xfrm>
            <a:off x="395288" y="1989138"/>
            <a:ext cx="824706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pPr>
            <a:r>
              <a:rPr lang="zh-CN" altLang="en-US" b="1">
                <a:latin typeface="Times New Roman" panose="02020603050405020304" pitchFamily="18" charset="0"/>
              </a:rPr>
              <a:t>         由线路将一些独立自治的计算机相互连接形成的一个集合体称为计算机网络</a:t>
            </a:r>
            <a:r>
              <a:rPr lang="zh-CN" altLang="en-US" b="1">
                <a:latin typeface="Times New Roman" panose="02020603050405020304" pitchFamily="18" charset="0"/>
                <a:sym typeface="Symbol" panose="05050102010706020507" pitchFamily="18" charset="2"/>
              </a:rPr>
              <a:t>。</a:t>
            </a:r>
          </a:p>
        </p:txBody>
      </p:sp>
      <p:sp>
        <p:nvSpPr>
          <p:cNvPr id="798728" name="Rectangle 8"/>
          <p:cNvSpPr>
            <a:spLocks noChangeArrowheads="1"/>
          </p:cNvSpPr>
          <p:nvPr/>
        </p:nvSpPr>
        <p:spPr bwMode="auto">
          <a:xfrm>
            <a:off x="468313" y="1341438"/>
            <a:ext cx="4400550" cy="608012"/>
          </a:xfrm>
          <a:prstGeom prst="rect">
            <a:avLst/>
          </a:prstGeom>
          <a:noFill/>
          <a:ln>
            <a:noFill/>
          </a:ln>
          <a:effec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FontTx/>
              <a:buNone/>
              <a:defRPr/>
            </a:pPr>
            <a:r>
              <a:rPr lang="en-US" altLang="zh-CN" sz="2800" b="1" dirty="0">
                <a:solidFill>
                  <a:srgbClr val="A50021"/>
                </a:solidFill>
                <a:latin typeface="Times New Roman" panose="02020603050405020304" pitchFamily="18" charset="0"/>
                <a:sym typeface="+mn-ea"/>
              </a:rPr>
              <a:t>(1) </a:t>
            </a:r>
            <a:r>
              <a:rPr lang="zh-CN" altLang="en-US" sz="2800" b="1" dirty="0">
                <a:solidFill>
                  <a:srgbClr val="A50021"/>
                </a:solidFill>
                <a:latin typeface="Times New Roman" panose="02020603050405020304" pitchFamily="18" charset="0"/>
                <a:sym typeface="+mn-ea"/>
              </a:rPr>
              <a:t>计算机网络的定义</a:t>
            </a:r>
          </a:p>
        </p:txBody>
      </p:sp>
      <p:sp>
        <p:nvSpPr>
          <p:cNvPr id="798729" name="Rectangle 9"/>
          <p:cNvSpPr>
            <a:spLocks noChangeArrowheads="1"/>
          </p:cNvSpPr>
          <p:nvPr/>
        </p:nvSpPr>
        <p:spPr bwMode="auto">
          <a:xfrm>
            <a:off x="468313" y="3716338"/>
            <a:ext cx="367188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indent="-4559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a:lnSpc>
                <a:spcPct val="130000"/>
              </a:lnSpc>
              <a:spcBef>
                <a:spcPct val="30000"/>
              </a:spcBef>
            </a:pPr>
            <a:r>
              <a:rPr lang="en-US" altLang="zh-CN" b="1">
                <a:solidFill>
                  <a:srgbClr val="000099"/>
                </a:solidFill>
                <a:latin typeface="宋体" panose="02010600030101010101" pitchFamily="2" charset="-122"/>
                <a:sym typeface="Symbol" panose="05050102010706020507" pitchFamily="18" charset="2"/>
              </a:rPr>
              <a:t>① </a:t>
            </a:r>
            <a:r>
              <a:rPr lang="zh-CN" altLang="en-US" b="1">
                <a:solidFill>
                  <a:srgbClr val="000099"/>
                </a:solidFill>
                <a:latin typeface="Times New Roman" panose="02020603050405020304" pitchFamily="18" charset="0"/>
                <a:sym typeface="Symbol" panose="05050102010706020507" pitchFamily="18" charset="2"/>
              </a:rPr>
              <a:t>多个独立计算机</a:t>
            </a:r>
            <a:endParaRPr lang="zh-CN" altLang="en-US" b="1">
              <a:solidFill>
                <a:srgbClr val="000099"/>
              </a:solidFill>
              <a:latin typeface="Times New Roman" panose="02020603050405020304" pitchFamily="18" charset="0"/>
            </a:endParaRPr>
          </a:p>
          <a:p>
            <a:pPr marL="0" lvl="1">
              <a:lnSpc>
                <a:spcPct val="130000"/>
              </a:lnSpc>
              <a:spcBef>
                <a:spcPct val="30000"/>
              </a:spcBef>
            </a:pPr>
            <a:r>
              <a:rPr lang="zh-CN" altLang="en-US" b="1">
                <a:solidFill>
                  <a:srgbClr val="000099"/>
                </a:solidFill>
                <a:latin typeface="宋体" panose="02010600030101010101" pitchFamily="2" charset="-122"/>
                <a:sym typeface="Symbol" panose="05050102010706020507" pitchFamily="18" charset="2"/>
              </a:rPr>
              <a:t>② </a:t>
            </a:r>
            <a:r>
              <a:rPr lang="zh-CN" altLang="en-US" b="1">
                <a:solidFill>
                  <a:srgbClr val="000099"/>
                </a:solidFill>
                <a:latin typeface="Times New Roman" panose="02020603050405020304" pitchFamily="18" charset="0"/>
                <a:sym typeface="Symbol" panose="05050102010706020507" pitchFamily="18" charset="2"/>
              </a:rPr>
              <a:t>无公共内存</a:t>
            </a:r>
          </a:p>
          <a:p>
            <a:pPr marL="0" lvl="1">
              <a:lnSpc>
                <a:spcPct val="130000"/>
              </a:lnSpc>
              <a:spcBef>
                <a:spcPct val="30000"/>
              </a:spcBef>
            </a:pPr>
            <a:r>
              <a:rPr lang="zh-CN" altLang="en-US" b="1">
                <a:solidFill>
                  <a:srgbClr val="000099"/>
                </a:solidFill>
                <a:latin typeface="宋体" panose="02010600030101010101" pitchFamily="2" charset="-122"/>
                <a:sym typeface="Symbol" panose="05050102010706020507" pitchFamily="18" charset="2"/>
              </a:rPr>
              <a:t>③ </a:t>
            </a:r>
            <a:r>
              <a:rPr lang="zh-CN" altLang="en-US" b="1">
                <a:solidFill>
                  <a:srgbClr val="000099"/>
                </a:solidFill>
                <a:latin typeface="Times New Roman" panose="02020603050405020304" pitchFamily="18" charset="0"/>
                <a:sym typeface="Symbol" panose="05050102010706020507" pitchFamily="18" charset="2"/>
              </a:rPr>
              <a:t>具备消息通信机制</a:t>
            </a:r>
            <a:r>
              <a:rPr lang="zh-CN" altLang="en-US" sz="1800" b="1">
                <a:latin typeface="Times New Roman" panose="02020603050405020304" pitchFamily="18" charset="0"/>
              </a:rPr>
              <a:t>        </a:t>
            </a:r>
          </a:p>
        </p:txBody>
      </p:sp>
      <p:sp>
        <p:nvSpPr>
          <p:cNvPr id="798730" name="Rectangle 10"/>
          <p:cNvSpPr>
            <a:spLocks noChangeArrowheads="1"/>
          </p:cNvSpPr>
          <p:nvPr/>
        </p:nvSpPr>
        <p:spPr bwMode="auto">
          <a:xfrm>
            <a:off x="468313" y="3068638"/>
            <a:ext cx="4400550" cy="560387"/>
          </a:xfrm>
          <a:prstGeom prst="rect">
            <a:avLst/>
          </a:prstGeom>
          <a:noFill/>
          <a:ln>
            <a:noFill/>
          </a:ln>
          <a:effec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FontTx/>
              <a:buNone/>
              <a:defRPr/>
            </a:pPr>
            <a:r>
              <a:rPr lang="en-US" altLang="zh-CN" sz="2800" b="1" dirty="0">
                <a:solidFill>
                  <a:srgbClr val="A50021"/>
                </a:solidFill>
                <a:latin typeface="Times New Roman" panose="02020603050405020304" pitchFamily="18" charset="0"/>
                <a:sym typeface="+mn-ea"/>
              </a:rPr>
              <a:t>(2) </a:t>
            </a:r>
            <a:r>
              <a:rPr lang="zh-CN" altLang="en-US" sz="2800" b="1" dirty="0">
                <a:solidFill>
                  <a:srgbClr val="A50021"/>
                </a:solidFill>
                <a:latin typeface="Times New Roman" panose="02020603050405020304" pitchFamily="18" charset="0"/>
                <a:sym typeface="+mn-ea"/>
              </a:rPr>
              <a:t>计算机网络的特点</a:t>
            </a:r>
          </a:p>
        </p:txBody>
      </p:sp>
      <p:sp>
        <p:nvSpPr>
          <p:cNvPr id="54278" name="Rectangle 2"/>
          <p:cNvSpPr>
            <a:spLocks noChangeArrowheads="1"/>
          </p:cNvSpPr>
          <p:nvPr/>
        </p:nvSpPr>
        <p:spPr bwMode="auto">
          <a:xfrm>
            <a:off x="395288" y="620713"/>
            <a:ext cx="8353425" cy="792162"/>
          </a:xfrm>
          <a:prstGeom prst="rect">
            <a:avLst/>
          </a:prstGeom>
          <a:noFill/>
          <a:ln>
            <a:noFill/>
          </a:ln>
          <a:effectLst>
            <a:outerShdw dist="35921" dir="2700000" algn="ctr" rotWithShape="0">
              <a:srgbClr val="FFFFFF">
                <a:alpha val="7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533400" indent="-53340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20000"/>
              </a:lnSpc>
              <a:spcBef>
                <a:spcPct val="30000"/>
              </a:spcBef>
            </a:pPr>
            <a:r>
              <a:rPr lang="zh-CN" altLang="en-US" sz="3200" b="1">
                <a:solidFill>
                  <a:srgbClr val="FF0000"/>
                </a:solidFill>
              </a:rPr>
              <a:t>七</a:t>
            </a:r>
            <a:r>
              <a:rPr lang="en-US" altLang="zh-CN" sz="3200" b="1">
                <a:solidFill>
                  <a:srgbClr val="FF0000"/>
                </a:solidFill>
              </a:rPr>
              <a:t>.  </a:t>
            </a:r>
            <a:r>
              <a:rPr lang="zh-CN" altLang="en-US" sz="3200" b="1">
                <a:solidFill>
                  <a:srgbClr val="FF0000"/>
                </a:solidFill>
              </a:rPr>
              <a:t>网络操作系统</a:t>
            </a:r>
          </a:p>
        </p:txBody>
      </p:sp>
      <p:sp>
        <p:nvSpPr>
          <p:cNvPr id="54279" name="Rectangle 2"/>
          <p:cNvSpPr>
            <a:spLocks noGrp="1" noChangeArrowheads="1"/>
          </p:cNvSpPr>
          <p:nvPr>
            <p:ph type="title"/>
          </p:nvPr>
        </p:nvSpPr>
        <p:spPr>
          <a:xfrm>
            <a:off x="107950" y="-26988"/>
            <a:ext cx="8229600" cy="792163"/>
          </a:xfrm>
        </p:spPr>
        <p:txBody>
          <a:bodyPr/>
          <a:lstStyle/>
          <a:p>
            <a:r>
              <a:rPr lang="zh-CN" altLang="en-US" smtClean="0"/>
              <a:t>第二节：操作系统的发展过程</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28"/>
                                        </p:tgtEl>
                                        <p:attrNameLst>
                                          <p:attrName>style.visibility</p:attrName>
                                        </p:attrNameLst>
                                      </p:cBhvr>
                                      <p:to>
                                        <p:strVal val="visible"/>
                                      </p:to>
                                    </p:set>
                                    <p:anim calcmode="lin" valueType="num">
                                      <p:cBhvr additive="base">
                                        <p:cTn id="7" dur="500" fill="hold"/>
                                        <p:tgtEl>
                                          <p:spTgt spid="798728"/>
                                        </p:tgtEl>
                                        <p:attrNameLst>
                                          <p:attrName>ppt_x</p:attrName>
                                        </p:attrNameLst>
                                      </p:cBhvr>
                                      <p:tavLst>
                                        <p:tav tm="0">
                                          <p:val>
                                            <p:strVal val="0-#ppt_w/2"/>
                                          </p:val>
                                        </p:tav>
                                        <p:tav tm="100000">
                                          <p:val>
                                            <p:strVal val="#ppt_x"/>
                                          </p:val>
                                        </p:tav>
                                      </p:tavLst>
                                    </p:anim>
                                    <p:anim calcmode="lin" valueType="num">
                                      <p:cBhvr additive="base">
                                        <p:cTn id="8" dur="500" fill="hold"/>
                                        <p:tgtEl>
                                          <p:spTgt spid="7987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98727"/>
                                        </p:tgtEl>
                                        <p:attrNameLst>
                                          <p:attrName>style.visibility</p:attrName>
                                        </p:attrNameLst>
                                      </p:cBhvr>
                                      <p:to>
                                        <p:strVal val="visible"/>
                                      </p:to>
                                    </p:set>
                                    <p:anim calcmode="lin" valueType="num">
                                      <p:cBhvr additive="base">
                                        <p:cTn id="13" dur="500" fill="hold"/>
                                        <p:tgtEl>
                                          <p:spTgt spid="798727"/>
                                        </p:tgtEl>
                                        <p:attrNameLst>
                                          <p:attrName>ppt_x</p:attrName>
                                        </p:attrNameLst>
                                      </p:cBhvr>
                                      <p:tavLst>
                                        <p:tav tm="0">
                                          <p:val>
                                            <p:strVal val="#ppt_x"/>
                                          </p:val>
                                        </p:tav>
                                        <p:tav tm="100000">
                                          <p:val>
                                            <p:strVal val="#ppt_x"/>
                                          </p:val>
                                        </p:tav>
                                      </p:tavLst>
                                    </p:anim>
                                    <p:anim calcmode="lin" valueType="num">
                                      <p:cBhvr additive="base">
                                        <p:cTn id="14" dur="500" fill="hold"/>
                                        <p:tgtEl>
                                          <p:spTgt spid="7987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98725"/>
                                        </p:tgtEl>
                                        <p:attrNameLst>
                                          <p:attrName>style.visibility</p:attrName>
                                        </p:attrNameLst>
                                      </p:cBhvr>
                                      <p:to>
                                        <p:strVal val="visible"/>
                                      </p:to>
                                    </p:set>
                                    <p:anim calcmode="lin" valueType="num">
                                      <p:cBhvr additive="base">
                                        <p:cTn id="19" dur="500" fill="hold"/>
                                        <p:tgtEl>
                                          <p:spTgt spid="798725"/>
                                        </p:tgtEl>
                                        <p:attrNameLst>
                                          <p:attrName>ppt_x</p:attrName>
                                        </p:attrNameLst>
                                      </p:cBhvr>
                                      <p:tavLst>
                                        <p:tav tm="0">
                                          <p:val>
                                            <p:strVal val="#ppt_x"/>
                                          </p:val>
                                        </p:tav>
                                        <p:tav tm="100000">
                                          <p:val>
                                            <p:strVal val="#ppt_x"/>
                                          </p:val>
                                        </p:tav>
                                      </p:tavLst>
                                    </p:anim>
                                    <p:anim calcmode="lin" valueType="num">
                                      <p:cBhvr additive="base">
                                        <p:cTn id="20" dur="500" fill="hold"/>
                                        <p:tgtEl>
                                          <p:spTgt spid="7987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798729"/>
                                        </p:tgtEl>
                                        <p:attrNameLst>
                                          <p:attrName>style.visibility</p:attrName>
                                        </p:attrNameLst>
                                      </p:cBhvr>
                                      <p:to>
                                        <p:strVal val="visible"/>
                                      </p:to>
                                    </p:set>
                                    <p:animEffect transition="in" filter="box(in)">
                                      <p:cBhvr>
                                        <p:cTn id="25" dur="500"/>
                                        <p:tgtEl>
                                          <p:spTgt spid="798729"/>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798730"/>
                                        </p:tgtEl>
                                        <p:attrNameLst>
                                          <p:attrName>style.visibility</p:attrName>
                                        </p:attrNameLst>
                                      </p:cBhvr>
                                      <p:to>
                                        <p:strVal val="visible"/>
                                      </p:to>
                                    </p:set>
                                    <p:animEffect transition="in" filter="box(in)">
                                      <p:cBhvr>
                                        <p:cTn id="28" dur="500"/>
                                        <p:tgtEl>
                                          <p:spTgt spid="798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27" grpId="0"/>
      <p:bldP spid="798728" grpId="0"/>
      <p:bldP spid="798729" grpId="0"/>
      <p:bldP spid="798730"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7" name="Rectangle 2"/>
          <p:cNvSpPr>
            <a:spLocks noGrp="1" noChangeArrowheads="1"/>
          </p:cNvSpPr>
          <p:nvPr>
            <p:ph idx="1"/>
          </p:nvPr>
        </p:nvSpPr>
        <p:spPr>
          <a:xfrm>
            <a:off x="250825" y="1989138"/>
            <a:ext cx="8642350" cy="2100262"/>
          </a:xfrm>
        </p:spPr>
        <p:txBody>
          <a:bodyPr/>
          <a:lstStyle/>
          <a:p>
            <a:pPr marL="0">
              <a:lnSpc>
                <a:spcPct val="130000"/>
              </a:lnSpc>
              <a:buFont typeface="Wingdings" panose="05000000000000000000" pitchFamily="2" charset="2"/>
              <a:buNone/>
            </a:pPr>
            <a:r>
              <a:rPr lang="en-US" altLang="zh-CN" sz="2400" b="1" smtClean="0">
                <a:latin typeface="Times New Roman" panose="02020603050405020304" pitchFamily="18" charset="0"/>
                <a:sym typeface="Symbol" panose="05050102010706020507" pitchFamily="18" charset="2"/>
              </a:rPr>
              <a:t>       </a:t>
            </a:r>
            <a:r>
              <a:rPr lang="zh-CN" altLang="en-US" sz="2400" b="1" smtClean="0">
                <a:latin typeface="Times New Roman" panose="02020603050405020304" pitchFamily="18" charset="0"/>
                <a:sym typeface="Symbol" panose="05050102010706020507" pitchFamily="18" charset="2"/>
              </a:rPr>
              <a:t>网络操作系统除了具备一般操作系统应具有的功能模块外</a:t>
            </a:r>
          </a:p>
          <a:p>
            <a:pPr marL="0">
              <a:lnSpc>
                <a:spcPct val="130000"/>
              </a:lnSpc>
              <a:buFont typeface="Wingdings" panose="05000000000000000000" pitchFamily="2" charset="2"/>
              <a:buNone/>
            </a:pPr>
            <a:r>
              <a:rPr lang="zh-CN" altLang="en-US" sz="2400" b="1" smtClean="0">
                <a:latin typeface="Times New Roman" panose="02020603050405020304" pitchFamily="18" charset="0"/>
                <a:sym typeface="Symbol" panose="05050102010706020507" pitchFamily="18" charset="2"/>
              </a:rPr>
              <a:t> </a:t>
            </a:r>
            <a:r>
              <a:rPr lang="en-US" altLang="zh-CN" sz="2400" b="1" smtClean="0">
                <a:latin typeface="Times New Roman" panose="02020603050405020304" pitchFamily="18" charset="0"/>
                <a:sym typeface="Symbol" panose="05050102010706020507" pitchFamily="18" charset="2"/>
              </a:rPr>
              <a:t>(</a:t>
            </a:r>
            <a:r>
              <a:rPr lang="zh-CN" altLang="en-US" sz="2400" b="1" smtClean="0">
                <a:latin typeface="Times New Roman" panose="02020603050405020304" pitchFamily="18" charset="0"/>
                <a:sym typeface="Symbol" panose="05050102010706020507" pitchFamily="18" charset="2"/>
              </a:rPr>
              <a:t>如系统核心、设备管理、存储管理、文件系统等</a:t>
            </a:r>
            <a:r>
              <a:rPr lang="en-US" altLang="zh-CN" sz="2400" b="1" smtClean="0">
                <a:latin typeface="Times New Roman" panose="02020603050405020304" pitchFamily="18" charset="0"/>
                <a:sym typeface="Symbol" panose="05050102010706020507" pitchFamily="18" charset="2"/>
              </a:rPr>
              <a:t>)</a:t>
            </a:r>
            <a:r>
              <a:rPr lang="zh-CN" altLang="en-US" sz="2400" b="1" smtClean="0">
                <a:latin typeface="Times New Roman" panose="02020603050405020304" pitchFamily="18" charset="0"/>
                <a:sym typeface="Symbol" panose="05050102010706020507" pitchFamily="18" charset="2"/>
              </a:rPr>
              <a:t>，还要增加一个网络通信模块。该模块由通信接口中断处理程序、通信控制程序以及各级网络协议软件组成。 </a:t>
            </a:r>
            <a:endParaRPr lang="zh-CN" altLang="en-US" sz="2400" b="1" smtClean="0">
              <a:latin typeface="Times New Roman" panose="02020603050405020304" pitchFamily="18" charset="0"/>
            </a:endParaRPr>
          </a:p>
        </p:txBody>
      </p:sp>
      <p:sp>
        <p:nvSpPr>
          <p:cNvPr id="799750" name="Rectangle 6"/>
          <p:cNvSpPr>
            <a:spLocks noChangeArrowheads="1"/>
          </p:cNvSpPr>
          <p:nvPr/>
        </p:nvSpPr>
        <p:spPr bwMode="auto">
          <a:xfrm>
            <a:off x="323850" y="1268413"/>
            <a:ext cx="4400550" cy="560387"/>
          </a:xfrm>
          <a:prstGeom prst="rect">
            <a:avLst/>
          </a:prstGeom>
          <a:noFill/>
          <a:ln>
            <a:noFill/>
          </a:ln>
          <a:effectLst/>
        </p:spPr>
        <p:txBody>
          <a:bodyPr>
            <a:spAutoFit/>
          </a:bodyPr>
          <a:lstStyle>
            <a:lvl1pPr marL="533400" indent="-533400" algn="l">
              <a:lnSpc>
                <a:spcPct val="90000"/>
              </a:lnSpc>
              <a:spcBef>
                <a:spcPct val="30000"/>
              </a:spcBef>
              <a:buBlip>
                <a:blip r:embed="rId2"/>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2"/>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2"/>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FontTx/>
              <a:buNone/>
              <a:defRPr/>
            </a:pPr>
            <a:r>
              <a:rPr lang="en-US" altLang="zh-CN" sz="2800" b="1" dirty="0">
                <a:solidFill>
                  <a:srgbClr val="A50021"/>
                </a:solidFill>
                <a:latin typeface="Times New Roman" panose="02020603050405020304" pitchFamily="18" charset="0"/>
                <a:sym typeface="+mn-ea"/>
              </a:rPr>
              <a:t>(3) </a:t>
            </a:r>
            <a:r>
              <a:rPr lang="zh-CN" altLang="en-US" sz="2800" b="1" dirty="0">
                <a:solidFill>
                  <a:srgbClr val="A50021"/>
                </a:solidFill>
                <a:latin typeface="Times New Roman" panose="02020603050405020304" pitchFamily="18" charset="0"/>
                <a:sym typeface="+mn-ea"/>
              </a:rPr>
              <a:t>网络操作系统</a:t>
            </a:r>
          </a:p>
        </p:txBody>
      </p:sp>
      <p:sp>
        <p:nvSpPr>
          <p:cNvPr id="799751" name="Rectangle 7"/>
          <p:cNvSpPr>
            <a:spLocks noChangeArrowheads="1"/>
          </p:cNvSpPr>
          <p:nvPr/>
        </p:nvSpPr>
        <p:spPr bwMode="auto">
          <a:xfrm>
            <a:off x="-36513" y="4741863"/>
            <a:ext cx="6780213" cy="1639887"/>
          </a:xfrm>
          <a:prstGeom prst="rect">
            <a:avLst/>
          </a:prstGeom>
          <a:noFill/>
          <a:ln>
            <a:noFill/>
          </a:ln>
          <a:effectLst/>
        </p:spPr>
        <p:txBody>
          <a:bodyPr>
            <a:spAutoFit/>
          </a:bodyPr>
          <a:lstStyle>
            <a:lvl1pPr marL="571500" indent="-571500" algn="l">
              <a:lnSpc>
                <a:spcPct val="90000"/>
              </a:lnSpc>
              <a:spcBef>
                <a:spcPct val="30000"/>
              </a:spcBef>
              <a:buBlip>
                <a:blip r:embed="rId2"/>
              </a:buBlip>
              <a:defRPr sz="3200">
                <a:solidFill>
                  <a:schemeClr val="bg2"/>
                </a:solidFill>
                <a:effectLst>
                  <a:outerShdw blurRad="38100" dist="38100" dir="2700000" algn="tl">
                    <a:srgbClr val="C0C0C0"/>
                  </a:outerShdw>
                </a:effectLst>
                <a:latin typeface="Arial" panose="020B0604020202020204" pitchFamily="34" charset="0"/>
              </a:defRPr>
            </a:lvl1pPr>
            <a:lvl2pPr marL="1028700" indent="-455930" algn="l">
              <a:lnSpc>
                <a:spcPct val="90000"/>
              </a:lnSpc>
              <a:spcBef>
                <a:spcPct val="30000"/>
              </a:spcBef>
              <a:buBlip>
                <a:blip r:embed="rId2"/>
              </a:buBlip>
              <a:defRPr sz="2800">
                <a:solidFill>
                  <a:schemeClr val="bg2"/>
                </a:solidFill>
                <a:effectLst>
                  <a:outerShdw blurRad="38100" dist="38100" dir="2700000" algn="tl">
                    <a:srgbClr val="C0C0C0"/>
                  </a:outerShdw>
                </a:effectLst>
                <a:latin typeface="Arial" panose="020B0604020202020204" pitchFamily="34" charset="0"/>
              </a:defRPr>
            </a:lvl2pPr>
            <a:lvl3pPr marL="1428750" indent="-398780" algn="l">
              <a:lnSpc>
                <a:spcPct val="90000"/>
              </a:lnSpc>
              <a:spcBef>
                <a:spcPct val="30000"/>
              </a:spcBef>
              <a:buBlip>
                <a:blip r:embed="rId2"/>
              </a:buBlip>
              <a:defRPr sz="2400">
                <a:solidFill>
                  <a:schemeClr val="bg2"/>
                </a:solidFill>
                <a:effectLst>
                  <a:outerShdw blurRad="38100" dist="38100" dir="2700000" algn="tl">
                    <a:srgbClr val="C0C0C0"/>
                  </a:outerShdw>
                </a:effectLst>
                <a:latin typeface="Arial" panose="020B0604020202020204" pitchFamily="34" charset="0"/>
              </a:defRPr>
            </a:lvl3pPr>
            <a:lvl4pPr marL="1752600" indent="-32258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4pPr>
            <a:lvl5pPr marL="2092325" indent="-338455"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5pPr>
            <a:lvl6pPr marL="2549525" indent="-338455"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6pPr>
            <a:lvl7pPr marL="3006725" indent="-338455"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7pPr>
            <a:lvl8pPr marL="3463925" indent="-338455"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8pPr>
            <a:lvl9pPr marL="3921125" indent="-338455"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9pPr>
          </a:lstStyle>
          <a:p>
            <a:pPr lvl="1" eaLnBrk="0" hangingPunct="0">
              <a:lnSpc>
                <a:spcPct val="120000"/>
              </a:lnSpc>
              <a:spcBef>
                <a:spcPct val="20000"/>
              </a:spcBef>
              <a:buFont typeface="Wingdings" panose="05000000000000000000" pitchFamily="2" charset="2"/>
              <a:buNone/>
              <a:defRPr/>
            </a:pPr>
            <a:r>
              <a:rPr lang="en-US" altLang="zh-CN" sz="2400" b="1" dirty="0" smtClean="0">
                <a:solidFill>
                  <a:srgbClr val="000099"/>
                </a:solidFill>
                <a:effectLst/>
                <a:latin typeface="宋体" panose="02010600030101010101" pitchFamily="2" charset="-122"/>
                <a:sym typeface="Symbol" panose="05050102010706020507" pitchFamily="18" charset="2"/>
              </a:rPr>
              <a:t>① </a:t>
            </a:r>
            <a:r>
              <a:rPr lang="zh-CN" altLang="en-US" sz="2400" b="1" dirty="0" smtClean="0">
                <a:solidFill>
                  <a:srgbClr val="000099"/>
                </a:solidFill>
                <a:effectLst/>
                <a:latin typeface="Times New Roman" panose="02020603050405020304" pitchFamily="18" charset="0"/>
                <a:sym typeface="Symbol" panose="05050102010706020507" pitchFamily="18" charset="2"/>
              </a:rPr>
              <a:t>不能支持透明的资源存取</a:t>
            </a:r>
            <a:endParaRPr lang="zh-CN" altLang="en-US" sz="2400" b="1" dirty="0" smtClean="0">
              <a:solidFill>
                <a:srgbClr val="000099"/>
              </a:solidFill>
              <a:effectLst/>
              <a:latin typeface="Times New Roman" panose="02020603050405020304" pitchFamily="18" charset="0"/>
              <a:sym typeface="+mn-ea"/>
            </a:endParaRPr>
          </a:p>
          <a:p>
            <a:pPr lvl="1" eaLnBrk="0" hangingPunct="0">
              <a:lnSpc>
                <a:spcPct val="120000"/>
              </a:lnSpc>
              <a:spcBef>
                <a:spcPct val="20000"/>
              </a:spcBef>
              <a:buFont typeface="Wingdings" panose="05000000000000000000" pitchFamily="2" charset="2"/>
              <a:buNone/>
              <a:defRPr/>
            </a:pPr>
            <a:r>
              <a:rPr lang="zh-CN" altLang="en-US" sz="2400" b="1" dirty="0" smtClean="0">
                <a:solidFill>
                  <a:srgbClr val="000099"/>
                </a:solidFill>
                <a:effectLst/>
                <a:latin typeface="宋体" panose="02010600030101010101" pitchFamily="2" charset="-122"/>
                <a:sym typeface="Symbol" panose="05050102010706020507" pitchFamily="18" charset="2"/>
              </a:rPr>
              <a:t>② </a:t>
            </a:r>
            <a:r>
              <a:rPr lang="zh-CN" altLang="en-US" sz="2400" b="1" dirty="0" smtClean="0">
                <a:solidFill>
                  <a:srgbClr val="000099"/>
                </a:solidFill>
                <a:effectLst/>
                <a:latin typeface="Times New Roman" panose="02020603050405020304" pitchFamily="18" charset="0"/>
                <a:sym typeface="Symbol" panose="05050102010706020507" pitchFamily="18" charset="2"/>
              </a:rPr>
              <a:t>不能对网络资源进行有效、统一的管理</a:t>
            </a:r>
          </a:p>
          <a:p>
            <a:pPr lvl="1" eaLnBrk="0" hangingPunct="0">
              <a:lnSpc>
                <a:spcPct val="120000"/>
              </a:lnSpc>
              <a:spcBef>
                <a:spcPct val="20000"/>
              </a:spcBef>
              <a:buFont typeface="Wingdings" panose="05000000000000000000" pitchFamily="2" charset="2"/>
              <a:buNone/>
              <a:defRPr/>
            </a:pPr>
            <a:r>
              <a:rPr lang="zh-CN" altLang="en-US" sz="2400" b="1" dirty="0" smtClean="0">
                <a:solidFill>
                  <a:srgbClr val="000099"/>
                </a:solidFill>
                <a:effectLst/>
                <a:latin typeface="宋体" panose="02010600030101010101" pitchFamily="2" charset="-122"/>
                <a:sym typeface="Symbol" panose="05050102010706020507" pitchFamily="18" charset="2"/>
              </a:rPr>
              <a:t>③ </a:t>
            </a:r>
            <a:r>
              <a:rPr lang="zh-CN" altLang="en-US" sz="2400" b="1" dirty="0" smtClean="0">
                <a:solidFill>
                  <a:srgbClr val="000099"/>
                </a:solidFill>
                <a:effectLst/>
                <a:latin typeface="Times New Roman" panose="02020603050405020304" pitchFamily="18" charset="0"/>
                <a:sym typeface="Symbol" panose="05050102010706020507" pitchFamily="18" charset="2"/>
              </a:rPr>
              <a:t>不能支持合作计算</a:t>
            </a:r>
            <a:r>
              <a:rPr lang="zh-CN" altLang="en-US" b="1" dirty="0" smtClean="0">
                <a:sym typeface="Symbol" panose="05050102010706020507" pitchFamily="18" charset="2"/>
              </a:rPr>
              <a:t> </a:t>
            </a:r>
            <a:r>
              <a:rPr lang="zh-CN" altLang="en-US" b="1" dirty="0" smtClean="0">
                <a:solidFill>
                  <a:schemeClr val="tx1"/>
                </a:solidFill>
                <a:effectLst/>
                <a:latin typeface="Times New Roman" panose="02020603050405020304" pitchFamily="18" charset="0"/>
                <a:sym typeface="+mn-ea"/>
              </a:rPr>
              <a:t>        </a:t>
            </a:r>
          </a:p>
        </p:txBody>
      </p:sp>
      <p:sp>
        <p:nvSpPr>
          <p:cNvPr id="799752" name="Rectangle 8"/>
          <p:cNvSpPr>
            <a:spLocks noChangeArrowheads="1"/>
          </p:cNvSpPr>
          <p:nvPr/>
        </p:nvSpPr>
        <p:spPr bwMode="auto">
          <a:xfrm>
            <a:off x="333375" y="4078288"/>
            <a:ext cx="4400550" cy="560387"/>
          </a:xfrm>
          <a:prstGeom prst="rect">
            <a:avLst/>
          </a:prstGeom>
          <a:noFill/>
          <a:ln>
            <a:noFill/>
          </a:ln>
          <a:effectLst/>
        </p:spPr>
        <p:txBody>
          <a:bodyPr>
            <a:spAutoFit/>
          </a:bodyPr>
          <a:lstStyle>
            <a:lvl1pPr marL="533400" indent="-533400" algn="l">
              <a:lnSpc>
                <a:spcPct val="90000"/>
              </a:lnSpc>
              <a:spcBef>
                <a:spcPct val="30000"/>
              </a:spcBef>
              <a:buBlip>
                <a:blip r:embed="rId2"/>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2"/>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2"/>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FontTx/>
              <a:buNone/>
              <a:defRPr/>
            </a:pPr>
            <a:r>
              <a:rPr lang="en-US" altLang="zh-CN" sz="2800" b="1" dirty="0">
                <a:solidFill>
                  <a:srgbClr val="A50021"/>
                </a:solidFill>
                <a:latin typeface="Times New Roman" panose="02020603050405020304" pitchFamily="18" charset="0"/>
                <a:sym typeface="+mn-ea"/>
              </a:rPr>
              <a:t>(4) </a:t>
            </a:r>
            <a:r>
              <a:rPr lang="zh-CN" altLang="en-US" sz="2800" b="1" dirty="0">
                <a:solidFill>
                  <a:srgbClr val="A50021"/>
                </a:solidFill>
                <a:latin typeface="Times New Roman" panose="02020603050405020304" pitchFamily="18" charset="0"/>
                <a:sym typeface="+mn-ea"/>
              </a:rPr>
              <a:t>计算机网络的局限性</a:t>
            </a:r>
          </a:p>
        </p:txBody>
      </p:sp>
      <p:sp>
        <p:nvSpPr>
          <p:cNvPr id="55301" name="Rectangle 2"/>
          <p:cNvSpPr>
            <a:spLocks noChangeArrowheads="1"/>
          </p:cNvSpPr>
          <p:nvPr/>
        </p:nvSpPr>
        <p:spPr bwMode="auto">
          <a:xfrm>
            <a:off x="179388" y="692150"/>
            <a:ext cx="6335712" cy="642938"/>
          </a:xfrm>
          <a:prstGeom prst="rect">
            <a:avLst/>
          </a:prstGeom>
          <a:noFill/>
          <a:ln>
            <a:noFill/>
          </a:ln>
          <a:effectLst>
            <a:outerShdw dist="35921" dir="2700000" algn="ctr" rotWithShape="0">
              <a:srgbClr val="FFFFFF">
                <a:alpha val="7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533400" indent="-53340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20000"/>
              </a:lnSpc>
              <a:spcBef>
                <a:spcPct val="30000"/>
              </a:spcBef>
            </a:pPr>
            <a:r>
              <a:rPr lang="zh-CN" altLang="en-US" sz="3200" b="1">
                <a:solidFill>
                  <a:srgbClr val="FF0000"/>
                </a:solidFill>
              </a:rPr>
              <a:t>七</a:t>
            </a:r>
            <a:r>
              <a:rPr lang="en-US" altLang="zh-CN" sz="3200" b="1">
                <a:solidFill>
                  <a:srgbClr val="FF0000"/>
                </a:solidFill>
              </a:rPr>
              <a:t>.  </a:t>
            </a:r>
            <a:r>
              <a:rPr lang="zh-CN" altLang="en-US" sz="3200" b="1">
                <a:solidFill>
                  <a:srgbClr val="FF0000"/>
                </a:solidFill>
              </a:rPr>
              <a:t>网络操作系统</a:t>
            </a:r>
          </a:p>
        </p:txBody>
      </p:sp>
      <p:sp>
        <p:nvSpPr>
          <p:cNvPr id="55302" name="Rectangle 2"/>
          <p:cNvSpPr>
            <a:spLocks noGrp="1" noChangeArrowheads="1"/>
          </p:cNvSpPr>
          <p:nvPr>
            <p:ph type="title"/>
          </p:nvPr>
        </p:nvSpPr>
        <p:spPr>
          <a:xfrm>
            <a:off x="107950" y="-26988"/>
            <a:ext cx="8229600" cy="792163"/>
          </a:xfrm>
        </p:spPr>
        <p:txBody>
          <a:bodyPr/>
          <a:lstStyle/>
          <a:p>
            <a:r>
              <a:rPr lang="zh-CN" altLang="en-US" smtClean="0"/>
              <a:t>第二节：操作系统的发展过程</a:t>
            </a:r>
          </a:p>
        </p:txBody>
      </p:sp>
      <p:grpSp>
        <p:nvGrpSpPr>
          <p:cNvPr id="2" name="组合 7"/>
          <p:cNvGrpSpPr/>
          <p:nvPr/>
        </p:nvGrpSpPr>
        <p:grpSpPr bwMode="auto">
          <a:xfrm>
            <a:off x="5435600" y="2781300"/>
            <a:ext cx="3384550" cy="2447925"/>
            <a:chOff x="1762547" y="2060848"/>
            <a:chExt cx="3385516" cy="2447652"/>
          </a:xfrm>
        </p:grpSpPr>
        <p:sp>
          <p:nvSpPr>
            <p:cNvPr id="55304" name="Oval 39"/>
            <p:cNvSpPr>
              <a:spLocks noChangeArrowheads="1"/>
            </p:cNvSpPr>
            <p:nvPr/>
          </p:nvSpPr>
          <p:spPr bwMode="auto">
            <a:xfrm>
              <a:off x="1763688" y="2060848"/>
              <a:ext cx="3384375" cy="2447652"/>
            </a:xfrm>
            <a:prstGeom prst="ellipse">
              <a:avLst/>
            </a:prstGeom>
            <a:solidFill>
              <a:srgbClr val="92D050"/>
            </a:solidFill>
            <a:ln w="28575">
              <a:solidFill>
                <a:schemeClr val="tx2"/>
              </a:solidFill>
              <a:prstDash val="dash"/>
              <a:round/>
            </a:ln>
          </p:spPr>
          <p:txBody>
            <a:bodyPr wrap="none"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solidFill>
                  <a:srgbClr val="CC3300"/>
                </a:solidFill>
              </a:endParaRPr>
            </a:p>
          </p:txBody>
        </p:sp>
        <p:sp>
          <p:nvSpPr>
            <p:cNvPr id="55305" name="Rectangle 6"/>
            <p:cNvSpPr>
              <a:spLocks noChangeArrowheads="1"/>
            </p:cNvSpPr>
            <p:nvPr/>
          </p:nvSpPr>
          <p:spPr bwMode="auto">
            <a:xfrm>
              <a:off x="2195934" y="2563813"/>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55306" name="Text Box 7"/>
            <p:cNvSpPr txBox="1">
              <a:spLocks noChangeArrowheads="1"/>
            </p:cNvSpPr>
            <p:nvPr/>
          </p:nvSpPr>
          <p:spPr bwMode="auto">
            <a:xfrm>
              <a:off x="1762547" y="2563813"/>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1</a:t>
              </a:r>
            </a:p>
          </p:txBody>
        </p:sp>
        <p:sp>
          <p:nvSpPr>
            <p:cNvPr id="55307" name="Rectangle 8"/>
            <p:cNvSpPr>
              <a:spLocks noChangeArrowheads="1"/>
            </p:cNvSpPr>
            <p:nvPr/>
          </p:nvSpPr>
          <p:spPr bwMode="auto">
            <a:xfrm>
              <a:off x="3564359" y="2563813"/>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55308" name="Text Box 9"/>
            <p:cNvSpPr txBox="1">
              <a:spLocks noChangeArrowheads="1"/>
            </p:cNvSpPr>
            <p:nvPr/>
          </p:nvSpPr>
          <p:spPr bwMode="auto">
            <a:xfrm>
              <a:off x="3130972" y="2563813"/>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2</a:t>
              </a:r>
            </a:p>
          </p:txBody>
        </p:sp>
        <p:sp>
          <p:nvSpPr>
            <p:cNvPr id="55309" name="Rectangle 10"/>
            <p:cNvSpPr>
              <a:spLocks noChangeArrowheads="1"/>
            </p:cNvSpPr>
            <p:nvPr/>
          </p:nvSpPr>
          <p:spPr bwMode="auto">
            <a:xfrm>
              <a:off x="2195934" y="3500438"/>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55310" name="Text Box 11"/>
            <p:cNvSpPr txBox="1">
              <a:spLocks noChangeArrowheads="1"/>
            </p:cNvSpPr>
            <p:nvPr/>
          </p:nvSpPr>
          <p:spPr bwMode="auto">
            <a:xfrm>
              <a:off x="1762547" y="3500438"/>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3</a:t>
              </a:r>
            </a:p>
          </p:txBody>
        </p:sp>
        <p:sp>
          <p:nvSpPr>
            <p:cNvPr id="55311" name="Rectangle 12"/>
            <p:cNvSpPr>
              <a:spLocks noChangeArrowheads="1"/>
            </p:cNvSpPr>
            <p:nvPr/>
          </p:nvSpPr>
          <p:spPr bwMode="auto">
            <a:xfrm>
              <a:off x="3564359" y="3500438"/>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55312" name="Text Box 13"/>
            <p:cNvSpPr txBox="1">
              <a:spLocks noChangeArrowheads="1"/>
            </p:cNvSpPr>
            <p:nvPr/>
          </p:nvSpPr>
          <p:spPr bwMode="auto">
            <a:xfrm>
              <a:off x="3130972" y="3500438"/>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4</a:t>
              </a:r>
            </a:p>
          </p:txBody>
        </p:sp>
        <p:sp>
          <p:nvSpPr>
            <p:cNvPr id="55313" name="Line 16"/>
            <p:cNvSpPr>
              <a:spLocks noChangeShapeType="1"/>
            </p:cNvSpPr>
            <p:nvPr/>
          </p:nvSpPr>
          <p:spPr bwMode="auto">
            <a:xfrm>
              <a:off x="2770609" y="3067050"/>
              <a:ext cx="0" cy="4318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4" name="Line 17"/>
            <p:cNvSpPr>
              <a:spLocks noChangeShapeType="1"/>
            </p:cNvSpPr>
            <p:nvPr/>
          </p:nvSpPr>
          <p:spPr bwMode="auto">
            <a:xfrm>
              <a:off x="3923134" y="3067050"/>
              <a:ext cx="0" cy="4318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5" name="Line 18"/>
            <p:cNvSpPr>
              <a:spLocks noChangeShapeType="1"/>
            </p:cNvSpPr>
            <p:nvPr/>
          </p:nvSpPr>
          <p:spPr bwMode="auto">
            <a:xfrm>
              <a:off x="3203997" y="2779713"/>
              <a:ext cx="358775"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6" name="Line 19"/>
            <p:cNvSpPr>
              <a:spLocks noChangeShapeType="1"/>
            </p:cNvSpPr>
            <p:nvPr/>
          </p:nvSpPr>
          <p:spPr bwMode="auto">
            <a:xfrm>
              <a:off x="3203997" y="3787775"/>
              <a:ext cx="358775"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99751"/>
                                        </p:tgtEl>
                                        <p:attrNameLst>
                                          <p:attrName>style.visibility</p:attrName>
                                        </p:attrNameLst>
                                      </p:cBhvr>
                                      <p:to>
                                        <p:strVal val="visible"/>
                                      </p:to>
                                    </p:set>
                                    <p:animEffect transition="in" filter="box(in)">
                                      <p:cBhvr>
                                        <p:cTn id="7" dur="500"/>
                                        <p:tgtEl>
                                          <p:spTgt spid="799751"/>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799752"/>
                                        </p:tgtEl>
                                        <p:attrNameLst>
                                          <p:attrName>style.visibility</p:attrName>
                                        </p:attrNameLst>
                                      </p:cBhvr>
                                      <p:to>
                                        <p:strVal val="visible"/>
                                      </p:to>
                                    </p:set>
                                    <p:animEffect transition="in" filter="box(in)">
                                      <p:cBhvr>
                                        <p:cTn id="10" dur="500"/>
                                        <p:tgtEl>
                                          <p:spTgt spid="799752"/>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51" grpId="0"/>
      <p:bldP spid="79975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0775" name="Rectangle 7"/>
          <p:cNvSpPr>
            <a:spLocks noChangeArrowheads="1"/>
          </p:cNvSpPr>
          <p:nvPr/>
        </p:nvSpPr>
        <p:spPr bwMode="auto">
          <a:xfrm>
            <a:off x="395288" y="1341438"/>
            <a:ext cx="4400550" cy="608012"/>
          </a:xfrm>
          <a:prstGeom prst="rect">
            <a:avLst/>
          </a:prstGeom>
          <a:noFill/>
          <a:ln>
            <a:noFill/>
          </a:ln>
          <a:effectLst/>
        </p:spPr>
        <p:txBody>
          <a:bodyPr>
            <a:spAutoFit/>
          </a:bodyPr>
          <a:lstStyle>
            <a:lvl1pPr marL="533400" indent="-533400" algn="l">
              <a:lnSpc>
                <a:spcPct val="90000"/>
              </a:lnSpc>
              <a:spcBef>
                <a:spcPct val="30000"/>
              </a:spcBef>
              <a:buBlip>
                <a:blip r:embed="rId2"/>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2"/>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2"/>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FontTx/>
              <a:buNone/>
              <a:defRPr/>
            </a:pPr>
            <a:r>
              <a:rPr lang="en-US" altLang="zh-CN" sz="2800" b="1" dirty="0">
                <a:solidFill>
                  <a:srgbClr val="0000FF"/>
                </a:solidFill>
                <a:latin typeface="Times New Roman" panose="02020603050405020304" pitchFamily="18" charset="0"/>
                <a:sym typeface="+mn-ea"/>
              </a:rPr>
              <a:t>(1) </a:t>
            </a:r>
            <a:r>
              <a:rPr lang="zh-CN" altLang="en-US" sz="2800" b="1" dirty="0">
                <a:solidFill>
                  <a:srgbClr val="0000FF"/>
                </a:solidFill>
                <a:latin typeface="Times New Roman" panose="02020603050405020304" pitchFamily="18" charset="0"/>
                <a:sym typeface="+mn-ea"/>
              </a:rPr>
              <a:t>分布式系统的定义</a:t>
            </a:r>
          </a:p>
        </p:txBody>
      </p:sp>
      <p:sp>
        <p:nvSpPr>
          <p:cNvPr id="56322" name="Rectangle 8"/>
          <p:cNvSpPr>
            <a:spLocks noChangeArrowheads="1"/>
          </p:cNvSpPr>
          <p:nvPr/>
        </p:nvSpPr>
        <p:spPr bwMode="auto">
          <a:xfrm>
            <a:off x="-180975" y="1989138"/>
            <a:ext cx="9324975"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1028700" indent="-4559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20000"/>
              </a:lnSpc>
              <a:spcBef>
                <a:spcPct val="20000"/>
              </a:spcBef>
            </a:pPr>
            <a:r>
              <a:rPr lang="en-US" altLang="zh-CN" b="1">
                <a:latin typeface="宋体" panose="02010600030101010101" pitchFamily="2" charset="-122"/>
                <a:sym typeface="Symbol" panose="05050102010706020507" pitchFamily="18" charset="2"/>
              </a:rPr>
              <a:t>① </a:t>
            </a:r>
            <a:r>
              <a:rPr lang="zh-CN" altLang="en-US" b="1">
                <a:latin typeface="Times New Roman" panose="02020603050405020304" pitchFamily="18" charset="0"/>
                <a:sym typeface="Symbol" panose="05050102010706020507" pitchFamily="18" charset="2"/>
              </a:rPr>
              <a:t>包含多个分布的通用资源部件，并经过通信网络相互作用；</a:t>
            </a:r>
            <a:endParaRPr lang="zh-CN" altLang="en-US" b="1">
              <a:latin typeface="Times New Roman" panose="02020603050405020304" pitchFamily="18" charset="0"/>
            </a:endParaRPr>
          </a:p>
          <a:p>
            <a:pPr lvl="1">
              <a:lnSpc>
                <a:spcPct val="120000"/>
              </a:lnSpc>
              <a:spcBef>
                <a:spcPct val="20000"/>
              </a:spcBef>
            </a:pPr>
            <a:r>
              <a:rPr lang="zh-CN" altLang="en-US" b="1">
                <a:latin typeface="宋体" panose="02010600030101010101" pitchFamily="2" charset="-122"/>
                <a:sym typeface="Symbol" panose="05050102010706020507" pitchFamily="18" charset="2"/>
              </a:rPr>
              <a:t>② </a:t>
            </a:r>
            <a:r>
              <a:rPr lang="zh-CN" altLang="en-US" b="1">
                <a:latin typeface="Times New Roman" panose="02020603050405020304" pitchFamily="18" charset="0"/>
                <a:sym typeface="Symbol" panose="05050102010706020507" pitchFamily="18" charset="2"/>
              </a:rPr>
              <a:t>有一个分布式操作系统对资源进行全局和动态的管理控制；</a:t>
            </a:r>
          </a:p>
          <a:p>
            <a:pPr lvl="1">
              <a:lnSpc>
                <a:spcPct val="120000"/>
              </a:lnSpc>
              <a:spcBef>
                <a:spcPct val="20000"/>
              </a:spcBef>
            </a:pPr>
            <a:r>
              <a:rPr lang="zh-CN" altLang="en-US" b="1">
                <a:latin typeface="宋体" panose="02010600030101010101" pitchFamily="2" charset="-122"/>
                <a:sym typeface="Symbol" panose="05050102010706020507" pitchFamily="18" charset="2"/>
              </a:rPr>
              <a:t>③ </a:t>
            </a:r>
            <a:r>
              <a:rPr lang="zh-CN" altLang="en-US" b="1">
                <a:latin typeface="Times New Roman" panose="02020603050405020304" pitchFamily="18" charset="0"/>
                <a:sym typeface="Symbol" panose="05050102010706020507" pitchFamily="18" charset="2"/>
              </a:rPr>
              <a:t>系统对用户是透明的；</a:t>
            </a:r>
          </a:p>
          <a:p>
            <a:pPr lvl="1">
              <a:lnSpc>
                <a:spcPct val="120000"/>
              </a:lnSpc>
              <a:spcBef>
                <a:spcPct val="20000"/>
              </a:spcBef>
            </a:pPr>
            <a:r>
              <a:rPr lang="en-US" altLang="zh-CN" b="1">
                <a:latin typeface="Times New Roman" panose="02020603050405020304" pitchFamily="18" charset="0"/>
                <a:sym typeface="Symbol" panose="05050102010706020507" pitchFamily="18" charset="2"/>
              </a:rPr>
              <a:t>④  </a:t>
            </a:r>
            <a:r>
              <a:rPr lang="zh-CN" altLang="en-US" b="1">
                <a:latin typeface="Times New Roman" panose="02020603050405020304" pitchFamily="18" charset="0"/>
                <a:sym typeface="Symbol" panose="05050102010706020507" pitchFamily="18" charset="2"/>
              </a:rPr>
              <a:t>任务可以分布处理；</a:t>
            </a:r>
            <a:endParaRPr lang="en-US" altLang="zh-CN" b="1">
              <a:latin typeface="Times New Roman" panose="02020603050405020304" pitchFamily="18" charset="0"/>
              <a:sym typeface="Symbol" panose="05050102010706020507" pitchFamily="18" charset="2"/>
            </a:endParaRPr>
          </a:p>
          <a:p>
            <a:pPr lvl="1">
              <a:lnSpc>
                <a:spcPct val="120000"/>
              </a:lnSpc>
              <a:spcBef>
                <a:spcPct val="20000"/>
              </a:spcBef>
            </a:pPr>
            <a:endParaRPr lang="zh-CN" altLang="en-US" b="1">
              <a:solidFill>
                <a:srgbClr val="000099"/>
              </a:solidFill>
              <a:latin typeface="Times New Roman" panose="02020603050405020304" pitchFamily="18" charset="0"/>
              <a:sym typeface="Symbol" panose="05050102010706020507" pitchFamily="18" charset="2"/>
            </a:endParaRPr>
          </a:p>
        </p:txBody>
      </p:sp>
      <p:sp>
        <p:nvSpPr>
          <p:cNvPr id="56323" name="Rectangle 2"/>
          <p:cNvSpPr>
            <a:spLocks noChangeArrowheads="1"/>
          </p:cNvSpPr>
          <p:nvPr/>
        </p:nvSpPr>
        <p:spPr bwMode="auto">
          <a:xfrm>
            <a:off x="179388" y="620713"/>
            <a:ext cx="8820150" cy="792162"/>
          </a:xfrm>
          <a:prstGeom prst="rect">
            <a:avLst/>
          </a:prstGeom>
          <a:noFill/>
          <a:ln>
            <a:noFill/>
          </a:ln>
          <a:effectLst>
            <a:outerShdw dist="35921" dir="2700000" algn="ctr" rotWithShape="0">
              <a:srgbClr val="FFFFFF">
                <a:alpha val="7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533400" indent="-53340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20000"/>
              </a:lnSpc>
              <a:spcBef>
                <a:spcPct val="30000"/>
              </a:spcBef>
            </a:pPr>
            <a:r>
              <a:rPr lang="zh-CN" altLang="en-US" sz="3200" b="1">
                <a:solidFill>
                  <a:srgbClr val="FF0000"/>
                </a:solidFill>
              </a:rPr>
              <a:t>八</a:t>
            </a:r>
            <a:r>
              <a:rPr lang="en-US" altLang="zh-CN" sz="3200" b="1">
                <a:solidFill>
                  <a:srgbClr val="FF0000"/>
                </a:solidFill>
              </a:rPr>
              <a:t>.  </a:t>
            </a:r>
            <a:r>
              <a:rPr lang="zh-CN" altLang="en-US" sz="3200" b="1">
                <a:solidFill>
                  <a:srgbClr val="FF0000"/>
                </a:solidFill>
              </a:rPr>
              <a:t>分布式系统</a:t>
            </a:r>
          </a:p>
        </p:txBody>
      </p:sp>
      <p:sp>
        <p:nvSpPr>
          <p:cNvPr id="56324" name="Rectangle 2"/>
          <p:cNvSpPr>
            <a:spLocks noGrp="1" noChangeArrowheads="1"/>
          </p:cNvSpPr>
          <p:nvPr>
            <p:ph type="title"/>
          </p:nvPr>
        </p:nvSpPr>
        <p:spPr>
          <a:xfrm>
            <a:off x="107950" y="-26988"/>
            <a:ext cx="8229600" cy="792163"/>
          </a:xfrm>
        </p:spPr>
        <p:txBody>
          <a:bodyPr/>
          <a:lstStyle/>
          <a:p>
            <a:r>
              <a:rPr lang="zh-CN" altLang="en-US" smtClean="0"/>
              <a:t>第二节：操作系统的发展过程</a:t>
            </a:r>
          </a:p>
        </p:txBody>
      </p:sp>
      <p:sp>
        <p:nvSpPr>
          <p:cNvPr id="9" name="Rectangle 2"/>
          <p:cNvSpPr txBox="1">
            <a:spLocks noChangeArrowheads="1"/>
          </p:cNvSpPr>
          <p:nvPr/>
        </p:nvSpPr>
        <p:spPr bwMode="auto">
          <a:xfrm>
            <a:off x="-107950" y="4652963"/>
            <a:ext cx="5111750" cy="1800225"/>
          </a:xfrm>
          <a:prstGeom prst="rect">
            <a:avLst/>
          </a:prstGeom>
          <a:noFill/>
          <a:ln w="9525">
            <a:noFill/>
            <a:miter lim="800000"/>
          </a:ln>
        </p:spPr>
        <p:txBody>
          <a:bodyPr/>
          <a:lstStyle/>
          <a:p>
            <a:pPr marL="742950" lvl="1" indent="-285750" eaLnBrk="0" hangingPunct="0">
              <a:lnSpc>
                <a:spcPct val="120000"/>
              </a:lnSpc>
              <a:spcBef>
                <a:spcPct val="20000"/>
              </a:spcBef>
              <a:buFont typeface="Wingdings" panose="05000000000000000000" pitchFamily="2" charset="2"/>
              <a:buNone/>
              <a:defRPr/>
            </a:pPr>
            <a:r>
              <a:rPr lang="en-US" altLang="zh-CN" b="1" kern="0" dirty="0">
                <a:latin typeface="宋体" panose="02010600030101010101" pitchFamily="2" charset="-122"/>
                <a:ea typeface="+mn-ea"/>
                <a:sym typeface="+mn-ea"/>
              </a:rPr>
              <a:t>  ① </a:t>
            </a:r>
            <a:r>
              <a:rPr lang="zh-CN" altLang="en-US" b="1" kern="0" dirty="0">
                <a:latin typeface="Times New Roman" panose="02020603050405020304" pitchFamily="18" charset="0"/>
                <a:ea typeface="+mn-ea"/>
                <a:sym typeface="+mn-ea"/>
              </a:rPr>
              <a:t>可扩展性；</a:t>
            </a:r>
            <a:endParaRPr lang="en-US" altLang="zh-CN" b="1" kern="0" dirty="0">
              <a:latin typeface="Times New Roman" panose="02020603050405020304" pitchFamily="18" charset="0"/>
              <a:ea typeface="+mn-ea"/>
              <a:sym typeface="+mn-ea"/>
            </a:endParaRPr>
          </a:p>
          <a:p>
            <a:pPr marL="742950" lvl="1" indent="-285750" eaLnBrk="0" hangingPunct="0">
              <a:lnSpc>
                <a:spcPct val="120000"/>
              </a:lnSpc>
              <a:spcBef>
                <a:spcPct val="20000"/>
              </a:spcBef>
              <a:buFont typeface="Wingdings" panose="05000000000000000000" pitchFamily="2" charset="2"/>
              <a:buNone/>
              <a:defRPr/>
            </a:pPr>
            <a:r>
              <a:rPr lang="en-US" altLang="zh-CN" b="1" kern="0" dirty="0">
                <a:latin typeface="Times New Roman" panose="02020603050405020304" pitchFamily="18" charset="0"/>
                <a:ea typeface="+mn-ea"/>
                <a:sym typeface="+mn-ea"/>
              </a:rPr>
              <a:t>    </a:t>
            </a:r>
            <a:r>
              <a:rPr lang="zh-CN" altLang="en-US" b="1" kern="0" dirty="0">
                <a:latin typeface="宋体" panose="02010600030101010101" pitchFamily="2" charset="-122"/>
                <a:ea typeface="+mn-ea"/>
                <a:sym typeface="+mn-ea"/>
              </a:rPr>
              <a:t>② </a:t>
            </a:r>
            <a:r>
              <a:rPr lang="zh-CN" altLang="en-US" b="1" kern="0" dirty="0">
                <a:latin typeface="Times New Roman" panose="02020603050405020304" pitchFamily="18" charset="0"/>
                <a:ea typeface="+mn-ea"/>
                <a:sym typeface="Symbol" panose="05050102010706020507" pitchFamily="18" charset="2"/>
              </a:rPr>
              <a:t>增加性能；</a:t>
            </a:r>
            <a:endParaRPr lang="en-US" altLang="zh-CN" b="1" kern="0" dirty="0">
              <a:latin typeface="Times New Roman" panose="02020603050405020304" pitchFamily="18" charset="0"/>
              <a:ea typeface="+mn-ea"/>
              <a:sym typeface="Symbol" panose="05050102010706020507" pitchFamily="18" charset="2"/>
            </a:endParaRPr>
          </a:p>
          <a:p>
            <a:pPr marL="742950" lvl="1" indent="-285750" eaLnBrk="0" hangingPunct="0">
              <a:lnSpc>
                <a:spcPct val="120000"/>
              </a:lnSpc>
              <a:spcBef>
                <a:spcPct val="20000"/>
              </a:spcBef>
              <a:buFont typeface="Wingdings" panose="05000000000000000000" pitchFamily="2" charset="2"/>
              <a:buNone/>
              <a:defRPr/>
            </a:pPr>
            <a:r>
              <a:rPr lang="en-US" altLang="zh-CN" b="1" kern="0" dirty="0">
                <a:latin typeface="Times New Roman" panose="02020603050405020304" pitchFamily="18" charset="0"/>
                <a:ea typeface="+mn-ea"/>
                <a:sym typeface="Symbol" panose="05050102010706020507" pitchFamily="18" charset="2"/>
              </a:rPr>
              <a:t>    </a:t>
            </a:r>
            <a:r>
              <a:rPr lang="zh-CN" altLang="en-US" b="1" kern="0" dirty="0">
                <a:latin typeface="宋体" panose="02010600030101010101" pitchFamily="2" charset="-122"/>
                <a:ea typeface="+mn-ea"/>
                <a:sym typeface="+mn-ea"/>
              </a:rPr>
              <a:t>③ </a:t>
            </a:r>
            <a:r>
              <a:rPr lang="zh-CN" altLang="en-US" b="1" kern="0" dirty="0">
                <a:latin typeface="Times New Roman" panose="02020603050405020304" pitchFamily="18" charset="0"/>
                <a:ea typeface="+mn-ea"/>
                <a:sym typeface="Symbol" panose="05050102010706020507" pitchFamily="18" charset="2"/>
              </a:rPr>
              <a:t>高可靠性</a:t>
            </a:r>
            <a:r>
              <a:rPr lang="zh-CN" altLang="en-US" sz="2800" b="1" kern="0" dirty="0">
                <a:latin typeface="Times New Roman" panose="02020603050405020304" pitchFamily="18" charset="0"/>
                <a:ea typeface="+mn-ea"/>
                <a:sym typeface="+mn-ea"/>
              </a:rPr>
              <a:t>      </a:t>
            </a:r>
          </a:p>
        </p:txBody>
      </p:sp>
      <p:sp>
        <p:nvSpPr>
          <p:cNvPr id="10" name="Rectangle 9"/>
          <p:cNvSpPr>
            <a:spLocks noChangeArrowheads="1"/>
          </p:cNvSpPr>
          <p:nvPr/>
        </p:nvSpPr>
        <p:spPr bwMode="auto">
          <a:xfrm>
            <a:off x="395288" y="4149725"/>
            <a:ext cx="4400550" cy="560388"/>
          </a:xfrm>
          <a:prstGeom prst="rect">
            <a:avLst/>
          </a:prstGeom>
          <a:noFill/>
          <a:ln>
            <a:noFill/>
          </a:ln>
          <a:effectLst/>
        </p:spPr>
        <p:txBody>
          <a:bodyPr>
            <a:spAutoFit/>
          </a:bodyPr>
          <a:lstStyle>
            <a:lvl1pPr marL="533400" indent="-533400" algn="l">
              <a:lnSpc>
                <a:spcPct val="90000"/>
              </a:lnSpc>
              <a:spcBef>
                <a:spcPct val="30000"/>
              </a:spcBef>
              <a:buBlip>
                <a:blip r:embed="rId2"/>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2"/>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2"/>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FontTx/>
              <a:buNone/>
              <a:defRPr/>
            </a:pPr>
            <a:r>
              <a:rPr lang="en-US" altLang="zh-CN" sz="2800" b="1" dirty="0">
                <a:solidFill>
                  <a:srgbClr val="0000FF"/>
                </a:solidFill>
                <a:latin typeface="Times New Roman" panose="02020603050405020304" pitchFamily="18" charset="0"/>
                <a:sym typeface="+mn-ea"/>
              </a:rPr>
              <a:t>(2) </a:t>
            </a:r>
            <a:r>
              <a:rPr lang="zh-CN" altLang="en-US" sz="2800" b="1" dirty="0">
                <a:solidFill>
                  <a:srgbClr val="0000FF"/>
                </a:solidFill>
                <a:latin typeface="Times New Roman" panose="02020603050405020304" pitchFamily="18" charset="0"/>
                <a:sym typeface="+mn-ea"/>
              </a:rPr>
              <a:t>分布式系统的特点</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2"/>
          <p:cNvSpPr>
            <a:spLocks noChangeArrowheads="1"/>
          </p:cNvSpPr>
          <p:nvPr/>
        </p:nvSpPr>
        <p:spPr bwMode="auto">
          <a:xfrm>
            <a:off x="395288" y="692150"/>
            <a:ext cx="8424862" cy="792163"/>
          </a:xfrm>
          <a:prstGeom prst="rect">
            <a:avLst/>
          </a:prstGeom>
          <a:noFill/>
          <a:ln>
            <a:noFill/>
          </a:ln>
          <a:effectLst>
            <a:outerShdw dist="35921" dir="2700000" algn="ctr" rotWithShape="0">
              <a:srgbClr val="FFFFFF">
                <a:alpha val="7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宋体" panose="02010600030101010101" pitchFamily="2" charset="-122"/>
              </a:defRPr>
            </a:lvl1pPr>
            <a:lvl2pPr marL="533400" indent="-53340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20000"/>
              </a:lnSpc>
              <a:spcBef>
                <a:spcPct val="30000"/>
              </a:spcBef>
            </a:pPr>
            <a:r>
              <a:rPr lang="zh-CN" altLang="en-US" sz="3200" b="1">
                <a:solidFill>
                  <a:srgbClr val="FF0000"/>
                </a:solidFill>
              </a:rPr>
              <a:t>九</a:t>
            </a:r>
            <a:r>
              <a:rPr lang="en-US" altLang="zh-CN" sz="3200" b="1">
                <a:solidFill>
                  <a:srgbClr val="FF0000"/>
                </a:solidFill>
              </a:rPr>
              <a:t>.  </a:t>
            </a:r>
            <a:r>
              <a:rPr lang="zh-CN" altLang="en-US" sz="3200" b="1">
                <a:solidFill>
                  <a:srgbClr val="FF0000"/>
                </a:solidFill>
              </a:rPr>
              <a:t>分布式系统</a:t>
            </a:r>
          </a:p>
        </p:txBody>
      </p:sp>
      <p:sp>
        <p:nvSpPr>
          <p:cNvPr id="57346" name="Rectangle 2"/>
          <p:cNvSpPr>
            <a:spLocks noGrp="1" noChangeArrowheads="1"/>
          </p:cNvSpPr>
          <p:nvPr>
            <p:ph type="title"/>
          </p:nvPr>
        </p:nvSpPr>
        <p:spPr>
          <a:xfrm>
            <a:off x="107950" y="44450"/>
            <a:ext cx="8229600" cy="792163"/>
          </a:xfrm>
        </p:spPr>
        <p:txBody>
          <a:bodyPr/>
          <a:lstStyle/>
          <a:p>
            <a:r>
              <a:rPr lang="zh-CN" altLang="en-US" smtClean="0"/>
              <a:t>第二节：操作系统的发展过程</a:t>
            </a:r>
          </a:p>
        </p:txBody>
      </p:sp>
      <p:sp>
        <p:nvSpPr>
          <p:cNvPr id="11" name="Rectangle 9"/>
          <p:cNvSpPr>
            <a:spLocks noChangeArrowheads="1"/>
          </p:cNvSpPr>
          <p:nvPr/>
        </p:nvSpPr>
        <p:spPr bwMode="auto">
          <a:xfrm>
            <a:off x="468313" y="1412875"/>
            <a:ext cx="7920037" cy="560388"/>
          </a:xfrm>
          <a:prstGeom prst="rect">
            <a:avLst/>
          </a:prstGeom>
          <a:noFill/>
          <a:ln>
            <a:noFill/>
          </a:ln>
          <a:effectLst/>
        </p:spPr>
        <p:txBody>
          <a:bodyPr>
            <a:spAutoFit/>
          </a:bodyPr>
          <a:lstStyle>
            <a:lvl1pPr marL="533400" indent="-533400" algn="l">
              <a:lnSpc>
                <a:spcPct val="90000"/>
              </a:lnSpc>
              <a:spcBef>
                <a:spcPct val="30000"/>
              </a:spcBef>
              <a:buBlip>
                <a:blip r:embed="rId2"/>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2"/>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2"/>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FontTx/>
              <a:buNone/>
              <a:defRPr/>
            </a:pPr>
            <a:r>
              <a:rPr lang="en-US" altLang="zh-CN" sz="2800" b="1" dirty="0" smtClean="0">
                <a:solidFill>
                  <a:srgbClr val="0000FF"/>
                </a:solidFill>
                <a:latin typeface="Times New Roman" panose="02020603050405020304" pitchFamily="18" charset="0"/>
                <a:sym typeface="+mn-ea"/>
              </a:rPr>
              <a:t>(3) </a:t>
            </a:r>
            <a:r>
              <a:rPr lang="zh-CN" altLang="en-US" sz="2800" b="1" dirty="0">
                <a:solidFill>
                  <a:srgbClr val="0000FF"/>
                </a:solidFill>
                <a:latin typeface="Times New Roman" panose="02020603050405020304" pitchFamily="18" charset="0"/>
                <a:sym typeface="+mn-ea"/>
              </a:rPr>
              <a:t>分布式</a:t>
            </a:r>
            <a:r>
              <a:rPr lang="zh-CN" altLang="en-US" sz="2800" b="1" dirty="0" smtClean="0">
                <a:solidFill>
                  <a:srgbClr val="0000FF"/>
                </a:solidFill>
                <a:latin typeface="Times New Roman" panose="02020603050405020304" pitchFamily="18" charset="0"/>
                <a:sym typeface="+mn-ea"/>
              </a:rPr>
              <a:t>系统与网络系统的区别</a:t>
            </a:r>
            <a:endParaRPr lang="zh-CN" altLang="en-US" sz="2800" b="1" dirty="0">
              <a:solidFill>
                <a:srgbClr val="0000FF"/>
              </a:solidFill>
              <a:latin typeface="Times New Roman" panose="02020603050405020304" pitchFamily="18" charset="0"/>
              <a:sym typeface="+mn-ea"/>
            </a:endParaRPr>
          </a:p>
        </p:txBody>
      </p:sp>
      <p:sp>
        <p:nvSpPr>
          <p:cNvPr id="12" name="Rectangle 6"/>
          <p:cNvSpPr>
            <a:spLocks noChangeArrowheads="1"/>
          </p:cNvSpPr>
          <p:nvPr/>
        </p:nvSpPr>
        <p:spPr bwMode="auto">
          <a:xfrm>
            <a:off x="828675" y="2563813"/>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13" name="Text Box 7"/>
          <p:cNvSpPr txBox="1">
            <a:spLocks noChangeArrowheads="1"/>
          </p:cNvSpPr>
          <p:nvPr/>
        </p:nvSpPr>
        <p:spPr bwMode="auto">
          <a:xfrm>
            <a:off x="395288" y="2563813"/>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1</a:t>
            </a:r>
          </a:p>
        </p:txBody>
      </p:sp>
      <p:sp>
        <p:nvSpPr>
          <p:cNvPr id="14" name="Rectangle 8"/>
          <p:cNvSpPr>
            <a:spLocks noChangeArrowheads="1"/>
          </p:cNvSpPr>
          <p:nvPr/>
        </p:nvSpPr>
        <p:spPr bwMode="auto">
          <a:xfrm>
            <a:off x="2197100" y="2563813"/>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15" name="Text Box 9"/>
          <p:cNvSpPr txBox="1">
            <a:spLocks noChangeArrowheads="1"/>
          </p:cNvSpPr>
          <p:nvPr/>
        </p:nvSpPr>
        <p:spPr bwMode="auto">
          <a:xfrm>
            <a:off x="1763713" y="2563813"/>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2</a:t>
            </a:r>
          </a:p>
        </p:txBody>
      </p:sp>
      <p:sp>
        <p:nvSpPr>
          <p:cNvPr id="16" name="Rectangle 10"/>
          <p:cNvSpPr>
            <a:spLocks noChangeArrowheads="1"/>
          </p:cNvSpPr>
          <p:nvPr/>
        </p:nvSpPr>
        <p:spPr bwMode="auto">
          <a:xfrm>
            <a:off x="828675" y="3500438"/>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17" name="Text Box 11"/>
          <p:cNvSpPr txBox="1">
            <a:spLocks noChangeArrowheads="1"/>
          </p:cNvSpPr>
          <p:nvPr/>
        </p:nvSpPr>
        <p:spPr bwMode="auto">
          <a:xfrm>
            <a:off x="395288" y="3500438"/>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3</a:t>
            </a:r>
          </a:p>
        </p:txBody>
      </p:sp>
      <p:sp>
        <p:nvSpPr>
          <p:cNvPr id="18" name="Rectangle 12"/>
          <p:cNvSpPr>
            <a:spLocks noChangeArrowheads="1"/>
          </p:cNvSpPr>
          <p:nvPr/>
        </p:nvSpPr>
        <p:spPr bwMode="auto">
          <a:xfrm>
            <a:off x="2197100" y="3500438"/>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19" name="Text Box 13"/>
          <p:cNvSpPr txBox="1">
            <a:spLocks noChangeArrowheads="1"/>
          </p:cNvSpPr>
          <p:nvPr/>
        </p:nvSpPr>
        <p:spPr bwMode="auto">
          <a:xfrm>
            <a:off x="1763713" y="3500438"/>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4</a:t>
            </a:r>
          </a:p>
        </p:txBody>
      </p:sp>
      <p:sp>
        <p:nvSpPr>
          <p:cNvPr id="20" name="Oval 14"/>
          <p:cNvSpPr>
            <a:spLocks noChangeArrowheads="1"/>
          </p:cNvSpPr>
          <p:nvPr/>
        </p:nvSpPr>
        <p:spPr bwMode="auto">
          <a:xfrm>
            <a:off x="1474788" y="4867275"/>
            <a:ext cx="1008062" cy="576263"/>
          </a:xfrm>
          <a:prstGeom prst="ellipse">
            <a:avLst/>
          </a:prstGeom>
          <a:solidFill>
            <a:srgbClr val="C8F523"/>
          </a:solidFill>
          <a:ln w="12700">
            <a:solidFill>
              <a:schemeClr val="tx1"/>
            </a:solidFill>
            <a:round/>
          </a:ln>
        </p:spPr>
        <p:txBody>
          <a:bodyPr wrap="none" anchor="ctr"/>
          <a:lstStyle/>
          <a:p>
            <a:pPr algn="ctr" eaLnBrk="0" hangingPunct="0">
              <a:lnSpc>
                <a:spcPct val="115000"/>
              </a:lnSpc>
              <a:spcBef>
                <a:spcPct val="20000"/>
              </a:spcBef>
            </a:pPr>
            <a:endParaRPr lang="zh-CN" altLang="en-US"/>
          </a:p>
        </p:txBody>
      </p:sp>
      <p:sp>
        <p:nvSpPr>
          <p:cNvPr id="21" name="Text Box 15"/>
          <p:cNvSpPr txBox="1">
            <a:spLocks noChangeArrowheads="1"/>
          </p:cNvSpPr>
          <p:nvPr/>
        </p:nvSpPr>
        <p:spPr bwMode="auto">
          <a:xfrm>
            <a:off x="1187450" y="4940300"/>
            <a:ext cx="158432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用户</a:t>
            </a:r>
          </a:p>
        </p:txBody>
      </p:sp>
      <p:sp>
        <p:nvSpPr>
          <p:cNvPr id="22" name="Line 16"/>
          <p:cNvSpPr>
            <a:spLocks noChangeShapeType="1"/>
          </p:cNvSpPr>
          <p:nvPr/>
        </p:nvSpPr>
        <p:spPr bwMode="auto">
          <a:xfrm>
            <a:off x="1403350" y="3067050"/>
            <a:ext cx="0" cy="4318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Line 17"/>
          <p:cNvSpPr>
            <a:spLocks noChangeShapeType="1"/>
          </p:cNvSpPr>
          <p:nvPr/>
        </p:nvSpPr>
        <p:spPr bwMode="auto">
          <a:xfrm>
            <a:off x="2555875" y="3067050"/>
            <a:ext cx="0" cy="4318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18"/>
          <p:cNvSpPr>
            <a:spLocks noChangeShapeType="1"/>
          </p:cNvSpPr>
          <p:nvPr/>
        </p:nvSpPr>
        <p:spPr bwMode="auto">
          <a:xfrm>
            <a:off x="1836738" y="2779713"/>
            <a:ext cx="358775"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19"/>
          <p:cNvSpPr>
            <a:spLocks noChangeShapeType="1"/>
          </p:cNvSpPr>
          <p:nvPr/>
        </p:nvSpPr>
        <p:spPr bwMode="auto">
          <a:xfrm>
            <a:off x="1836738" y="3787775"/>
            <a:ext cx="358775"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Rectangle 20"/>
          <p:cNvSpPr>
            <a:spLocks noChangeArrowheads="1"/>
          </p:cNvSpPr>
          <p:nvPr/>
        </p:nvSpPr>
        <p:spPr bwMode="auto">
          <a:xfrm>
            <a:off x="4286250" y="2852738"/>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27" name="Text Box 21"/>
          <p:cNvSpPr txBox="1">
            <a:spLocks noChangeArrowheads="1"/>
          </p:cNvSpPr>
          <p:nvPr/>
        </p:nvSpPr>
        <p:spPr bwMode="auto">
          <a:xfrm>
            <a:off x="3852863" y="2852738"/>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1</a:t>
            </a:r>
          </a:p>
        </p:txBody>
      </p:sp>
      <p:sp>
        <p:nvSpPr>
          <p:cNvPr id="28" name="Rectangle 22"/>
          <p:cNvSpPr>
            <a:spLocks noChangeArrowheads="1"/>
          </p:cNvSpPr>
          <p:nvPr/>
        </p:nvSpPr>
        <p:spPr bwMode="auto">
          <a:xfrm>
            <a:off x="5654675" y="2852738"/>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29" name="Text Box 23"/>
          <p:cNvSpPr txBox="1">
            <a:spLocks noChangeArrowheads="1"/>
          </p:cNvSpPr>
          <p:nvPr/>
        </p:nvSpPr>
        <p:spPr bwMode="auto">
          <a:xfrm>
            <a:off x="5221288" y="2852738"/>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2</a:t>
            </a:r>
          </a:p>
        </p:txBody>
      </p:sp>
      <p:sp>
        <p:nvSpPr>
          <p:cNvPr id="30" name="Rectangle 24"/>
          <p:cNvSpPr>
            <a:spLocks noChangeArrowheads="1"/>
          </p:cNvSpPr>
          <p:nvPr/>
        </p:nvSpPr>
        <p:spPr bwMode="auto">
          <a:xfrm>
            <a:off x="4286250" y="3789363"/>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31" name="Text Box 25"/>
          <p:cNvSpPr txBox="1">
            <a:spLocks noChangeArrowheads="1"/>
          </p:cNvSpPr>
          <p:nvPr/>
        </p:nvSpPr>
        <p:spPr bwMode="auto">
          <a:xfrm>
            <a:off x="3852863" y="3789363"/>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3</a:t>
            </a:r>
          </a:p>
        </p:txBody>
      </p:sp>
      <p:sp>
        <p:nvSpPr>
          <p:cNvPr id="32" name="Rectangle 26"/>
          <p:cNvSpPr>
            <a:spLocks noChangeArrowheads="1"/>
          </p:cNvSpPr>
          <p:nvPr/>
        </p:nvSpPr>
        <p:spPr bwMode="auto">
          <a:xfrm>
            <a:off x="5654675" y="3789363"/>
            <a:ext cx="1008063" cy="503237"/>
          </a:xfrm>
          <a:prstGeom prst="rect">
            <a:avLst/>
          </a:prstGeom>
          <a:solidFill>
            <a:srgbClr val="FFCC99"/>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33" name="Text Box 27"/>
          <p:cNvSpPr txBox="1">
            <a:spLocks noChangeArrowheads="1"/>
          </p:cNvSpPr>
          <p:nvPr/>
        </p:nvSpPr>
        <p:spPr bwMode="auto">
          <a:xfrm>
            <a:off x="5221288" y="3789363"/>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计算机</a:t>
            </a:r>
            <a:r>
              <a:rPr lang="en-US" altLang="zh-CN" sz="1800" b="1"/>
              <a:t>4</a:t>
            </a:r>
          </a:p>
        </p:txBody>
      </p:sp>
      <p:sp>
        <p:nvSpPr>
          <p:cNvPr id="34" name="Oval 28"/>
          <p:cNvSpPr>
            <a:spLocks noChangeArrowheads="1"/>
          </p:cNvSpPr>
          <p:nvPr/>
        </p:nvSpPr>
        <p:spPr bwMode="auto">
          <a:xfrm>
            <a:off x="7524750" y="4506913"/>
            <a:ext cx="1008063" cy="576262"/>
          </a:xfrm>
          <a:prstGeom prst="ellipse">
            <a:avLst/>
          </a:prstGeom>
          <a:solidFill>
            <a:srgbClr val="C8F523"/>
          </a:solidFill>
          <a:ln w="12700">
            <a:solidFill>
              <a:schemeClr val="tx1"/>
            </a:solidFill>
            <a:round/>
          </a:ln>
        </p:spPr>
        <p:txBody>
          <a:bodyPr wrap="none" anchor="ctr"/>
          <a:lstStyle/>
          <a:p>
            <a:pPr algn="ctr" eaLnBrk="0" hangingPunct="0">
              <a:lnSpc>
                <a:spcPct val="115000"/>
              </a:lnSpc>
              <a:spcBef>
                <a:spcPct val="20000"/>
              </a:spcBef>
            </a:pPr>
            <a:endParaRPr lang="zh-CN" altLang="en-US"/>
          </a:p>
        </p:txBody>
      </p:sp>
      <p:sp>
        <p:nvSpPr>
          <p:cNvPr id="35" name="Text Box 29"/>
          <p:cNvSpPr txBox="1">
            <a:spLocks noChangeArrowheads="1"/>
          </p:cNvSpPr>
          <p:nvPr/>
        </p:nvSpPr>
        <p:spPr bwMode="auto">
          <a:xfrm>
            <a:off x="7237413" y="4532313"/>
            <a:ext cx="1584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用户</a:t>
            </a:r>
          </a:p>
        </p:txBody>
      </p:sp>
      <p:sp>
        <p:nvSpPr>
          <p:cNvPr id="36" name="Line 30"/>
          <p:cNvSpPr>
            <a:spLocks noChangeShapeType="1"/>
          </p:cNvSpPr>
          <p:nvPr/>
        </p:nvSpPr>
        <p:spPr bwMode="auto">
          <a:xfrm>
            <a:off x="4860925" y="3355975"/>
            <a:ext cx="0" cy="4318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Line 31"/>
          <p:cNvSpPr>
            <a:spLocks noChangeShapeType="1"/>
          </p:cNvSpPr>
          <p:nvPr/>
        </p:nvSpPr>
        <p:spPr bwMode="auto">
          <a:xfrm>
            <a:off x="6013450" y="3355975"/>
            <a:ext cx="0" cy="4318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 name="Line 32"/>
          <p:cNvSpPr>
            <a:spLocks noChangeShapeType="1"/>
          </p:cNvSpPr>
          <p:nvPr/>
        </p:nvSpPr>
        <p:spPr bwMode="auto">
          <a:xfrm>
            <a:off x="5294313" y="3068638"/>
            <a:ext cx="358775"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Line 33"/>
          <p:cNvSpPr>
            <a:spLocks noChangeShapeType="1"/>
          </p:cNvSpPr>
          <p:nvPr/>
        </p:nvSpPr>
        <p:spPr bwMode="auto">
          <a:xfrm>
            <a:off x="5294313" y="4076700"/>
            <a:ext cx="358775"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 name="Oval 34"/>
          <p:cNvSpPr>
            <a:spLocks noChangeArrowheads="1"/>
          </p:cNvSpPr>
          <p:nvPr/>
        </p:nvSpPr>
        <p:spPr bwMode="auto">
          <a:xfrm>
            <a:off x="3924300" y="2276475"/>
            <a:ext cx="3097213" cy="2519363"/>
          </a:xfrm>
          <a:prstGeom prst="ellipse">
            <a:avLst/>
          </a:prstGeom>
          <a:noFill/>
          <a:ln w="28575">
            <a:solidFill>
              <a:schemeClr val="tx2"/>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solidFill>
                <a:srgbClr val="CC3300"/>
              </a:solidFill>
            </a:endParaRPr>
          </a:p>
        </p:txBody>
      </p:sp>
      <p:sp>
        <p:nvSpPr>
          <p:cNvPr id="41" name="Rectangle 35"/>
          <p:cNvSpPr>
            <a:spLocks noChangeArrowheads="1"/>
          </p:cNvSpPr>
          <p:nvPr/>
        </p:nvSpPr>
        <p:spPr bwMode="auto">
          <a:xfrm>
            <a:off x="7381875" y="3284538"/>
            <a:ext cx="1366838" cy="503237"/>
          </a:xfrm>
          <a:prstGeom prst="rect">
            <a:avLst/>
          </a:prstGeom>
          <a:solidFill>
            <a:schemeClr val="accent1"/>
          </a:solidFill>
          <a:ln w="9525">
            <a:solidFill>
              <a:schemeClr val="tx1"/>
            </a:solidFill>
            <a:miter lim="800000"/>
          </a:ln>
        </p:spPr>
        <p:txBody>
          <a:bodyPr wrap="none" anchor="ctr"/>
          <a:lstStyle/>
          <a:p>
            <a:pPr algn="ctr" eaLnBrk="0" hangingPunct="0">
              <a:lnSpc>
                <a:spcPct val="115000"/>
              </a:lnSpc>
              <a:spcBef>
                <a:spcPct val="20000"/>
              </a:spcBef>
            </a:pPr>
            <a:endParaRPr lang="zh-CN" altLang="en-US"/>
          </a:p>
        </p:txBody>
      </p:sp>
      <p:sp>
        <p:nvSpPr>
          <p:cNvPr id="42" name="Text Box 36"/>
          <p:cNvSpPr txBox="1">
            <a:spLocks noChangeArrowheads="1"/>
          </p:cNvSpPr>
          <p:nvPr/>
        </p:nvSpPr>
        <p:spPr bwMode="auto">
          <a:xfrm>
            <a:off x="6948488" y="3282950"/>
            <a:ext cx="179863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1800" b="1"/>
              <a:t>超级计算机</a:t>
            </a:r>
            <a:endParaRPr lang="en-US" altLang="zh-CN" sz="1800" b="1"/>
          </a:p>
        </p:txBody>
      </p:sp>
      <p:sp>
        <p:nvSpPr>
          <p:cNvPr id="43" name="Line 37"/>
          <p:cNvSpPr>
            <a:spLocks noChangeShapeType="1"/>
          </p:cNvSpPr>
          <p:nvPr/>
        </p:nvSpPr>
        <p:spPr bwMode="auto">
          <a:xfrm>
            <a:off x="7021513" y="3500438"/>
            <a:ext cx="358775"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38"/>
          <p:cNvSpPr>
            <a:spLocks noChangeShapeType="1"/>
          </p:cNvSpPr>
          <p:nvPr/>
        </p:nvSpPr>
        <p:spPr bwMode="auto">
          <a:xfrm>
            <a:off x="8029575" y="3787775"/>
            <a:ext cx="0" cy="7207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Oval 39"/>
          <p:cNvSpPr>
            <a:spLocks noChangeArrowheads="1"/>
          </p:cNvSpPr>
          <p:nvPr/>
        </p:nvSpPr>
        <p:spPr bwMode="auto">
          <a:xfrm>
            <a:off x="539750" y="2205038"/>
            <a:ext cx="3097213" cy="2303462"/>
          </a:xfrm>
          <a:prstGeom prst="ellipse">
            <a:avLst/>
          </a:prstGeom>
          <a:noFill/>
          <a:ln w="28575">
            <a:solidFill>
              <a:schemeClr val="tx2"/>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solidFill>
                <a:srgbClr val="CC3300"/>
              </a:solidFill>
            </a:endParaRPr>
          </a:p>
        </p:txBody>
      </p:sp>
      <p:sp>
        <p:nvSpPr>
          <p:cNvPr id="46" name="Line 40"/>
          <p:cNvSpPr>
            <a:spLocks noChangeShapeType="1"/>
          </p:cNvSpPr>
          <p:nvPr/>
        </p:nvSpPr>
        <p:spPr bwMode="auto">
          <a:xfrm>
            <a:off x="1979613" y="4435475"/>
            <a:ext cx="0" cy="4318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cxnSp>
        <p:nvCxnSpPr>
          <p:cNvPr id="48" name="直接箭头连接符 47"/>
          <p:cNvCxnSpPr>
            <a:cxnSpLocks noChangeShapeType="1"/>
            <a:endCxn id="16" idx="2"/>
          </p:cNvCxnSpPr>
          <p:nvPr/>
        </p:nvCxnSpPr>
        <p:spPr bwMode="auto">
          <a:xfrm flipH="1" flipV="1">
            <a:off x="1333500" y="4003675"/>
            <a:ext cx="646113" cy="433388"/>
          </a:xfrm>
          <a:prstGeom prst="straightConnector1">
            <a:avLst/>
          </a:prstGeom>
          <a:noFill/>
          <a:ln w="28575">
            <a:solidFill>
              <a:srgbClr val="FF0000"/>
            </a:solidFill>
            <a:round/>
            <a:tailEnd type="arrow" w="med" len="med"/>
          </a:ln>
          <a:extLst>
            <a:ext uri="{909E8E84-426E-40DD-AFC4-6F175D3DCCD1}">
              <a14:hiddenFill xmlns:a14="http://schemas.microsoft.com/office/drawing/2010/main">
                <a:noFill/>
              </a14:hiddenFill>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500"/>
                                        <p:tgtEl>
                                          <p:spTgt spid="1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ox(in)">
                                      <p:cBhvr>
                                        <p:cTn id="13" dur="500"/>
                                        <p:tgtEl>
                                          <p:spTgt spid="1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500"/>
                                        <p:tgtEl>
                                          <p:spTgt spid="1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ox(in)">
                                      <p:cBhvr>
                                        <p:cTn id="19" dur="500"/>
                                        <p:tgtEl>
                                          <p:spTgt spid="16"/>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in)">
                                      <p:cBhvr>
                                        <p:cTn id="22" dur="500"/>
                                        <p:tgtEl>
                                          <p:spTgt spid="17"/>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ox(in)">
                                      <p:cBhvr>
                                        <p:cTn id="25" dur="500"/>
                                        <p:tgtEl>
                                          <p:spTgt spid="18"/>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ox(in)">
                                      <p:cBhvr>
                                        <p:cTn id="28" dur="500"/>
                                        <p:tgtEl>
                                          <p:spTgt spid="1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ox(in)">
                                      <p:cBhvr>
                                        <p:cTn id="31" dur="500"/>
                                        <p:tgtEl>
                                          <p:spTgt spid="20"/>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ox(in)">
                                      <p:cBhvr>
                                        <p:cTn id="34" dur="500"/>
                                        <p:tgtEl>
                                          <p:spTgt spid="21"/>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ox(in)">
                                      <p:cBhvr>
                                        <p:cTn id="37" dur="500"/>
                                        <p:tgtEl>
                                          <p:spTgt spid="22"/>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ox(in)">
                                      <p:cBhvr>
                                        <p:cTn id="40" dur="500"/>
                                        <p:tgtEl>
                                          <p:spTgt spid="23"/>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ox(in)">
                                      <p:cBhvr>
                                        <p:cTn id="43" dur="500"/>
                                        <p:tgtEl>
                                          <p:spTgt spid="24"/>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ox(in)">
                                      <p:cBhvr>
                                        <p:cTn id="46" dur="500"/>
                                        <p:tgtEl>
                                          <p:spTgt spid="25"/>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box(in)">
                                      <p:cBhvr>
                                        <p:cTn id="49" dur="500"/>
                                        <p:tgtEl>
                                          <p:spTgt spid="45"/>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box(in)">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ox(in)">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ox(in)">
                                      <p:cBhvr>
                                        <p:cTn id="62" dur="500"/>
                                        <p:tgtEl>
                                          <p:spTgt spid="26"/>
                                        </p:tgtEl>
                                      </p:cBhvr>
                                    </p:animEffect>
                                  </p:childTnLst>
                                </p:cTn>
                              </p:par>
                              <p:par>
                                <p:cTn id="63" presetID="4" presetClass="entr" presetSubtype="16"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ox(in)">
                                      <p:cBhvr>
                                        <p:cTn id="65" dur="500"/>
                                        <p:tgtEl>
                                          <p:spTgt spid="27"/>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box(in)">
                                      <p:cBhvr>
                                        <p:cTn id="68" dur="500"/>
                                        <p:tgtEl>
                                          <p:spTgt spid="28"/>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box(in)">
                                      <p:cBhvr>
                                        <p:cTn id="71" dur="500"/>
                                        <p:tgtEl>
                                          <p:spTgt spid="29"/>
                                        </p:tgtEl>
                                      </p:cBhvr>
                                    </p:animEffect>
                                  </p:childTnLst>
                                </p:cTn>
                              </p:par>
                              <p:par>
                                <p:cTn id="72" presetID="4" presetClass="entr" presetSubtype="16"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box(in)">
                                      <p:cBhvr>
                                        <p:cTn id="74" dur="500"/>
                                        <p:tgtEl>
                                          <p:spTgt spid="30"/>
                                        </p:tgtEl>
                                      </p:cBhvr>
                                    </p:animEffect>
                                  </p:childTnLst>
                                </p:cTn>
                              </p:par>
                              <p:par>
                                <p:cTn id="75" presetID="4" presetClass="entr" presetSubtype="16"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box(in)">
                                      <p:cBhvr>
                                        <p:cTn id="77" dur="500"/>
                                        <p:tgtEl>
                                          <p:spTgt spid="31"/>
                                        </p:tgtEl>
                                      </p:cBhvr>
                                    </p:animEffect>
                                  </p:childTnLst>
                                </p:cTn>
                              </p:par>
                              <p:par>
                                <p:cTn id="78" presetID="4" presetClass="entr" presetSubtype="16"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ox(in)">
                                      <p:cBhvr>
                                        <p:cTn id="80" dur="500"/>
                                        <p:tgtEl>
                                          <p:spTgt spid="32"/>
                                        </p:tgtEl>
                                      </p:cBhvr>
                                    </p:animEffect>
                                  </p:childTnLst>
                                </p:cTn>
                              </p:par>
                              <p:par>
                                <p:cTn id="81" presetID="4" presetClass="entr" presetSubtype="16"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box(in)">
                                      <p:cBhvr>
                                        <p:cTn id="83" dur="500"/>
                                        <p:tgtEl>
                                          <p:spTgt spid="33"/>
                                        </p:tgtEl>
                                      </p:cBhvr>
                                    </p:animEffect>
                                  </p:childTnLst>
                                </p:cTn>
                              </p:par>
                              <p:par>
                                <p:cTn id="84" presetID="4" presetClass="entr" presetSubtype="16"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box(in)">
                                      <p:cBhvr>
                                        <p:cTn id="86" dur="500"/>
                                        <p:tgtEl>
                                          <p:spTgt spid="34"/>
                                        </p:tgtEl>
                                      </p:cBhvr>
                                    </p:animEffect>
                                  </p:childTnLst>
                                </p:cTn>
                              </p:par>
                              <p:par>
                                <p:cTn id="87" presetID="4" presetClass="entr" presetSubtype="16"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box(in)">
                                      <p:cBhvr>
                                        <p:cTn id="89" dur="500"/>
                                        <p:tgtEl>
                                          <p:spTgt spid="35"/>
                                        </p:tgtEl>
                                      </p:cBhvr>
                                    </p:animEffect>
                                  </p:childTnLst>
                                </p:cTn>
                              </p:par>
                              <p:par>
                                <p:cTn id="90" presetID="4" presetClass="entr" presetSubtype="16" fill="hold" grpId="0"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box(in)">
                                      <p:cBhvr>
                                        <p:cTn id="92" dur="500"/>
                                        <p:tgtEl>
                                          <p:spTgt spid="36"/>
                                        </p:tgtEl>
                                      </p:cBhvr>
                                    </p:animEffect>
                                  </p:childTnLst>
                                </p:cTn>
                              </p:par>
                              <p:par>
                                <p:cTn id="93" presetID="4" presetClass="entr" presetSubtype="16"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box(in)">
                                      <p:cBhvr>
                                        <p:cTn id="95" dur="500"/>
                                        <p:tgtEl>
                                          <p:spTgt spid="37"/>
                                        </p:tgtEl>
                                      </p:cBhvr>
                                    </p:animEffect>
                                  </p:childTnLst>
                                </p:cTn>
                              </p:par>
                              <p:par>
                                <p:cTn id="96" presetID="4" presetClass="entr" presetSubtype="16"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ox(in)">
                                      <p:cBhvr>
                                        <p:cTn id="98" dur="500"/>
                                        <p:tgtEl>
                                          <p:spTgt spid="38"/>
                                        </p:tgtEl>
                                      </p:cBhvr>
                                    </p:animEffect>
                                  </p:childTnLst>
                                </p:cTn>
                              </p:par>
                              <p:par>
                                <p:cTn id="99" presetID="4" presetClass="entr" presetSubtype="16" fill="hold" grpId="0"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box(in)">
                                      <p:cBhvr>
                                        <p:cTn id="101" dur="500"/>
                                        <p:tgtEl>
                                          <p:spTgt spid="39"/>
                                        </p:tgtEl>
                                      </p:cBhvr>
                                    </p:animEffect>
                                  </p:childTnLst>
                                </p:cTn>
                              </p:par>
                              <p:par>
                                <p:cTn id="102" presetID="4" presetClass="entr" presetSubtype="16"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box(in)">
                                      <p:cBhvr>
                                        <p:cTn id="104" dur="500"/>
                                        <p:tgtEl>
                                          <p:spTgt spid="40"/>
                                        </p:tgtEl>
                                      </p:cBhvr>
                                    </p:animEffect>
                                  </p:childTnLst>
                                </p:cTn>
                              </p:par>
                              <p:par>
                                <p:cTn id="105" presetID="4" presetClass="entr" presetSubtype="16"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box(in)">
                                      <p:cBhvr>
                                        <p:cTn id="107" dur="500"/>
                                        <p:tgtEl>
                                          <p:spTgt spid="41"/>
                                        </p:tgtEl>
                                      </p:cBhvr>
                                    </p:animEffect>
                                  </p:childTnLst>
                                </p:cTn>
                              </p:par>
                              <p:par>
                                <p:cTn id="108" presetID="4" presetClass="entr" presetSubtype="16"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box(in)">
                                      <p:cBhvr>
                                        <p:cTn id="110" dur="500"/>
                                        <p:tgtEl>
                                          <p:spTgt spid="42"/>
                                        </p:tgtEl>
                                      </p:cBhvr>
                                    </p:animEffect>
                                  </p:childTnLst>
                                </p:cTn>
                              </p:par>
                              <p:par>
                                <p:cTn id="111" presetID="4" presetClass="entr" presetSubtype="16" fill="hold" grpId="0" nodeType="with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box(in)">
                                      <p:cBhvr>
                                        <p:cTn id="113" dur="500"/>
                                        <p:tgtEl>
                                          <p:spTgt spid="43"/>
                                        </p:tgtEl>
                                      </p:cBhvr>
                                    </p:animEffect>
                                  </p:childTnLst>
                                </p:cTn>
                              </p:par>
                              <p:par>
                                <p:cTn id="114" presetID="4" presetClass="entr" presetSubtype="16" fill="hold" grpId="0" nodeType="with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box(in)">
                                      <p:cBhvr>
                                        <p:cTn id="11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7" grpId="0"/>
      <p:bldP spid="18" grpId="0" animBg="1"/>
      <p:bldP spid="19" grpId="0"/>
      <p:bldP spid="20" grpId="0" animBg="1"/>
      <p:bldP spid="21" grpId="0"/>
      <p:bldP spid="22" grpId="0" animBg="1"/>
      <p:bldP spid="23" grpId="0" animBg="1"/>
      <p:bldP spid="24" grpId="0" animBg="1"/>
      <p:bldP spid="25" grpId="0" animBg="1"/>
      <p:bldP spid="26" grpId="0" animBg="1"/>
      <p:bldP spid="27" grpId="0"/>
      <p:bldP spid="28" grpId="0" animBg="1"/>
      <p:bldP spid="29" grpId="0"/>
      <p:bldP spid="30" grpId="0" animBg="1"/>
      <p:bldP spid="31" grpId="0"/>
      <p:bldP spid="32" grpId="0" animBg="1"/>
      <p:bldP spid="33" grpId="0"/>
      <p:bldP spid="34" grpId="0" animBg="1"/>
      <p:bldP spid="35" grpId="0"/>
      <p:bldP spid="36" grpId="0" animBg="1"/>
      <p:bldP spid="37" grpId="0" animBg="1"/>
      <p:bldP spid="38" grpId="0" animBg="1"/>
      <p:bldP spid="39" grpId="0" animBg="1"/>
      <p:bldP spid="40" grpId="0" animBg="1"/>
      <p:bldP spid="41" grpId="0" animBg="1"/>
      <p:bldP spid="42" grpId="0"/>
      <p:bldP spid="43" grpId="0" animBg="1"/>
      <p:bldP spid="44" grpId="0" animBg="1"/>
      <p:bldP spid="45" grpId="0" animBg="1"/>
      <p:bldP spid="4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457200" y="325438"/>
            <a:ext cx="8229600" cy="511175"/>
          </a:xfrm>
        </p:spPr>
        <p:txBody>
          <a:bodyPr/>
          <a:lstStyle/>
          <a:p>
            <a:r>
              <a:rPr lang="zh-CN" altLang="en-US" sz="3600" b="0" smtClean="0"/>
              <a:t>第二节：</a:t>
            </a:r>
            <a:r>
              <a:rPr lang="zh-CN" altLang="en-US" sz="3600" smtClean="0"/>
              <a:t>操作系统的发展过程</a:t>
            </a:r>
          </a:p>
        </p:txBody>
      </p:sp>
      <p:sp>
        <p:nvSpPr>
          <p:cNvPr id="58370" name="Rectangle 3"/>
          <p:cNvSpPr>
            <a:spLocks noGrp="1" noChangeArrowheads="1"/>
          </p:cNvSpPr>
          <p:nvPr>
            <p:ph idx="1"/>
          </p:nvPr>
        </p:nvSpPr>
        <p:spPr>
          <a:xfrm>
            <a:off x="-180975" y="908050"/>
            <a:ext cx="9001125" cy="5689600"/>
          </a:xfrm>
        </p:spPr>
        <p:txBody>
          <a:bodyPr/>
          <a:lstStyle/>
          <a:p>
            <a:pPr lvl="1">
              <a:lnSpc>
                <a:spcPct val="90000"/>
              </a:lnSpc>
              <a:buFontTx/>
              <a:buNone/>
            </a:pPr>
            <a:r>
              <a:rPr lang="zh-CN" altLang="en-US" b="1" smtClean="0">
                <a:solidFill>
                  <a:schemeClr val="accent1"/>
                </a:solidFill>
                <a:latin typeface="宋体" panose="02010600030101010101" pitchFamily="2" charset="-122"/>
              </a:rPr>
              <a:t>九</a:t>
            </a:r>
            <a:r>
              <a:rPr lang="en-US" altLang="zh-CN" b="1" smtClean="0">
                <a:solidFill>
                  <a:schemeClr val="accent1"/>
                </a:solidFill>
                <a:latin typeface="宋体" panose="02010600030101010101" pitchFamily="2" charset="-122"/>
              </a:rPr>
              <a:t>.</a:t>
            </a:r>
            <a:r>
              <a:rPr lang="zh-CN" altLang="en-US" b="1" smtClean="0">
                <a:solidFill>
                  <a:schemeClr val="accent1"/>
                </a:solidFill>
                <a:latin typeface="宋体" panose="02010600030101010101" pitchFamily="2" charset="-122"/>
              </a:rPr>
              <a:t>嵌入式操作系统</a:t>
            </a:r>
            <a:r>
              <a:rPr lang="en-US" altLang="zh-CN" b="1" smtClean="0">
                <a:solidFill>
                  <a:schemeClr val="accent1"/>
                </a:solidFill>
                <a:latin typeface="宋体" panose="02010600030101010101" pitchFamily="2" charset="-122"/>
              </a:rPr>
              <a:t>EOS</a:t>
            </a:r>
          </a:p>
          <a:p>
            <a:pPr lvl="1">
              <a:lnSpc>
                <a:spcPct val="90000"/>
              </a:lnSpc>
              <a:buFontTx/>
              <a:buNone/>
            </a:pPr>
            <a:r>
              <a:rPr lang="zh-CN" altLang="en-US" b="1" smtClean="0"/>
              <a:t>（</a:t>
            </a:r>
            <a:r>
              <a:rPr lang="en-US" altLang="zh-CN" b="1" smtClean="0"/>
              <a:t>1</a:t>
            </a:r>
            <a:r>
              <a:rPr lang="zh-CN" altLang="en-US" b="1" smtClean="0"/>
              <a:t>）概念：</a:t>
            </a:r>
          </a:p>
          <a:p>
            <a:pPr lvl="2">
              <a:lnSpc>
                <a:spcPct val="90000"/>
              </a:lnSpc>
            </a:pPr>
            <a:r>
              <a:rPr lang="zh-CN" altLang="en-US" b="1" smtClean="0"/>
              <a:t>嵌入式系统</a:t>
            </a:r>
            <a:r>
              <a:rPr lang="zh-CN" altLang="en-US" smtClean="0"/>
              <a:t>：是指将应用程序和</a:t>
            </a:r>
            <a:r>
              <a:rPr lang="en-US" altLang="zh-CN" smtClean="0"/>
              <a:t>OS</a:t>
            </a:r>
            <a:r>
              <a:rPr lang="zh-CN" altLang="en-US" smtClean="0"/>
              <a:t>与计算机硬件集成在一起的系统。</a:t>
            </a:r>
          </a:p>
          <a:p>
            <a:pPr lvl="2">
              <a:lnSpc>
                <a:spcPct val="90000"/>
              </a:lnSpc>
            </a:pPr>
            <a:r>
              <a:rPr lang="en-US" altLang="zh-CN" smtClean="0"/>
              <a:t>EOS</a:t>
            </a:r>
            <a:r>
              <a:rPr lang="zh-CN" altLang="en-US" smtClean="0"/>
              <a:t>负责嵌入式系统的全部软、硬件资源的分配、调度工作、控制协调并发活动等。</a:t>
            </a:r>
            <a:endParaRPr lang="en-US" altLang="zh-CN" smtClean="0"/>
          </a:p>
          <a:p>
            <a:pPr lvl="2">
              <a:lnSpc>
                <a:spcPct val="90000"/>
              </a:lnSpc>
            </a:pPr>
            <a:endParaRPr lang="en-US" altLang="zh-CN" smtClean="0"/>
          </a:p>
          <a:p>
            <a:pPr lvl="1">
              <a:lnSpc>
                <a:spcPct val="90000"/>
              </a:lnSpc>
              <a:buFontTx/>
              <a:buNone/>
            </a:pPr>
            <a:r>
              <a:rPr lang="zh-CN" altLang="en-US" b="1" smtClean="0"/>
              <a:t>（</a:t>
            </a:r>
            <a:r>
              <a:rPr lang="en-US" altLang="zh-CN" b="1" smtClean="0"/>
              <a:t>2</a:t>
            </a:r>
            <a:r>
              <a:rPr lang="zh-CN" altLang="en-US" b="1" smtClean="0"/>
              <a:t>）嵌入式系统举例：</a:t>
            </a:r>
          </a:p>
          <a:p>
            <a:pPr lvl="2">
              <a:lnSpc>
                <a:spcPct val="90000"/>
              </a:lnSpc>
            </a:pPr>
            <a:r>
              <a:rPr lang="zh-CN" altLang="en-US" smtClean="0"/>
              <a:t>目前常用的</a:t>
            </a:r>
            <a:r>
              <a:rPr lang="zh-CN" altLang="en-US" b="1" smtClean="0">
                <a:solidFill>
                  <a:srgbClr val="0000FF"/>
                </a:solidFill>
              </a:rPr>
              <a:t>手机操作系统</a:t>
            </a:r>
            <a:r>
              <a:rPr lang="zh-CN" altLang="en-US" sz="2000" smtClean="0"/>
              <a:t>：主要有</a:t>
            </a:r>
            <a:r>
              <a:rPr lang="en-US" altLang="zh-CN" sz="2000" smtClean="0"/>
              <a:t>PalmOS</a:t>
            </a:r>
            <a:r>
              <a:rPr lang="zh-CN" altLang="en-US" sz="2000" smtClean="0"/>
              <a:t>、</a:t>
            </a:r>
            <a:r>
              <a:rPr lang="en-US" altLang="zh-CN" sz="2000" smtClean="0"/>
              <a:t>Symbian</a:t>
            </a:r>
            <a:r>
              <a:rPr lang="zh-CN" altLang="en-US" sz="2000" smtClean="0"/>
              <a:t>、</a:t>
            </a:r>
            <a:r>
              <a:rPr lang="en-US" altLang="zh-CN" sz="2000" smtClean="0"/>
              <a:t>Windows mobile</a:t>
            </a:r>
            <a:r>
              <a:rPr lang="zh-CN" altLang="en-US" sz="2000" smtClean="0"/>
              <a:t>、</a:t>
            </a:r>
            <a:r>
              <a:rPr lang="en-US" altLang="zh-CN" sz="2000" smtClean="0"/>
              <a:t>windows Phone</a:t>
            </a:r>
            <a:r>
              <a:rPr lang="zh-CN" altLang="en-US" sz="2000" smtClean="0"/>
              <a:t>、</a:t>
            </a:r>
            <a:r>
              <a:rPr lang="en-US" altLang="zh-CN" sz="2000" smtClean="0"/>
              <a:t>Linux</a:t>
            </a:r>
            <a:r>
              <a:rPr lang="zh-CN" altLang="en-US" sz="2000" smtClean="0"/>
              <a:t>和</a:t>
            </a:r>
            <a:r>
              <a:rPr lang="en-US" altLang="zh-CN" sz="2000" smtClean="0"/>
              <a:t>Android</a:t>
            </a:r>
            <a:r>
              <a:rPr lang="zh-CN" altLang="en-US" sz="2000" smtClean="0"/>
              <a:t>、</a:t>
            </a:r>
            <a:r>
              <a:rPr lang="en-US" altLang="zh-CN" sz="2000" smtClean="0"/>
              <a:t>iPhoneOS,</a:t>
            </a:r>
            <a:r>
              <a:rPr lang="zh-CN" altLang="en-US" sz="2000" smtClean="0"/>
              <a:t>黑莓七种。</a:t>
            </a:r>
          </a:p>
          <a:p>
            <a:pPr lvl="2">
              <a:lnSpc>
                <a:spcPct val="90000"/>
              </a:lnSpc>
            </a:pPr>
            <a:r>
              <a:rPr lang="en-US" altLang="zh-CN" b="1" smtClean="0">
                <a:solidFill>
                  <a:srgbClr val="0000FF"/>
                </a:solidFill>
              </a:rPr>
              <a:t>VxWorks </a:t>
            </a:r>
            <a:r>
              <a:rPr lang="zh-CN" altLang="en-US" b="1" smtClean="0">
                <a:solidFill>
                  <a:srgbClr val="0000FF"/>
                </a:solidFill>
              </a:rPr>
              <a:t>：</a:t>
            </a:r>
            <a:r>
              <a:rPr lang="zh-CN" altLang="en-US" sz="2000" smtClean="0"/>
              <a:t>是目前嵌入式系统领域中使用最广泛、市场占有率最高的系统。它支持多种处理器，如</a:t>
            </a:r>
            <a:r>
              <a:rPr lang="en-US" altLang="zh-CN" sz="2000" smtClean="0"/>
              <a:t>x86</a:t>
            </a:r>
            <a:r>
              <a:rPr lang="zh-CN" altLang="en-US" sz="2000" smtClean="0"/>
              <a:t>、</a:t>
            </a:r>
            <a:r>
              <a:rPr lang="en-US" altLang="zh-CN" sz="2000" smtClean="0"/>
              <a:t>i960</a:t>
            </a:r>
            <a:r>
              <a:rPr lang="zh-CN" altLang="en-US" sz="2000" smtClean="0"/>
              <a:t>、</a:t>
            </a:r>
            <a:r>
              <a:rPr lang="en-US" altLang="zh-CN" sz="2000" smtClean="0"/>
              <a:t>Sun Sparc</a:t>
            </a:r>
            <a:r>
              <a:rPr lang="zh-CN" altLang="en-US" sz="2000" smtClean="0"/>
              <a:t>、</a:t>
            </a:r>
            <a:r>
              <a:rPr lang="en-US" altLang="zh-CN" sz="2000" smtClean="0"/>
              <a:t>Motorola MC68xxx</a:t>
            </a:r>
            <a:r>
              <a:rPr lang="zh-CN" altLang="en-US" sz="2000" smtClean="0"/>
              <a:t>、</a:t>
            </a:r>
            <a:r>
              <a:rPr lang="en-US" altLang="zh-CN" sz="2000" smtClean="0"/>
              <a:t>MIPS RX000</a:t>
            </a:r>
            <a:r>
              <a:rPr lang="zh-CN" altLang="en-US" sz="2000" smtClean="0"/>
              <a:t>、</a:t>
            </a:r>
            <a:r>
              <a:rPr lang="en-US" altLang="zh-CN" sz="2000" smtClean="0"/>
              <a:t>POWER PC</a:t>
            </a:r>
            <a:r>
              <a:rPr lang="zh-CN" altLang="en-US" sz="2000" smtClean="0"/>
              <a:t>等等。大多数的</a:t>
            </a:r>
            <a:r>
              <a:rPr lang="en-US" altLang="zh-CN" sz="2000" smtClean="0"/>
              <a:t>VxWorks API</a:t>
            </a:r>
            <a:r>
              <a:rPr lang="zh-CN" altLang="en-US" sz="2000" smtClean="0"/>
              <a:t>是专有的。采用</a:t>
            </a:r>
            <a:r>
              <a:rPr lang="en-US" altLang="zh-CN" sz="2000" smtClean="0"/>
              <a:t>GNU</a:t>
            </a:r>
            <a:r>
              <a:rPr lang="zh-CN" altLang="en-US" sz="2000" smtClean="0"/>
              <a:t>的编译和调试器。</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395288" y="44450"/>
            <a:ext cx="4176712" cy="511175"/>
          </a:xfrm>
        </p:spPr>
        <p:txBody>
          <a:bodyPr/>
          <a:lstStyle/>
          <a:p>
            <a:r>
              <a:rPr lang="zh-CN" altLang="en-US" sz="3200" smtClean="0">
                <a:solidFill>
                  <a:srgbClr val="FF0000"/>
                </a:solidFill>
              </a:rPr>
              <a:t>十</a:t>
            </a:r>
            <a:r>
              <a:rPr lang="en-US" altLang="zh-CN" sz="3200" smtClean="0">
                <a:solidFill>
                  <a:srgbClr val="FF0000"/>
                </a:solidFill>
              </a:rPr>
              <a:t>. </a:t>
            </a:r>
            <a:r>
              <a:rPr lang="zh-CN" altLang="en-US" sz="3200" smtClean="0">
                <a:solidFill>
                  <a:srgbClr val="FF0000"/>
                </a:solidFill>
              </a:rPr>
              <a:t>嵌入式操作系统：</a:t>
            </a:r>
          </a:p>
        </p:txBody>
      </p:sp>
      <p:sp>
        <p:nvSpPr>
          <p:cNvPr id="59394" name="Rectangle 3"/>
          <p:cNvSpPr>
            <a:spLocks noGrp="1" noChangeArrowheads="1"/>
          </p:cNvSpPr>
          <p:nvPr>
            <p:ph idx="1"/>
          </p:nvPr>
        </p:nvSpPr>
        <p:spPr>
          <a:xfrm>
            <a:off x="457200" y="1308100"/>
            <a:ext cx="8229600" cy="5434013"/>
          </a:xfrm>
        </p:spPr>
        <p:txBody>
          <a:bodyPr/>
          <a:lstStyle/>
          <a:p>
            <a:pPr>
              <a:lnSpc>
                <a:spcPct val="80000"/>
              </a:lnSpc>
            </a:pPr>
            <a:r>
              <a:rPr lang="en-US" altLang="zh-CN" sz="2400" b="1" smtClean="0">
                <a:solidFill>
                  <a:srgbClr val="0000FF"/>
                </a:solidFill>
              </a:rPr>
              <a:t>pSOS </a:t>
            </a:r>
            <a:r>
              <a:rPr lang="zh-CN" altLang="en-US" sz="2400" b="1" smtClean="0">
                <a:solidFill>
                  <a:srgbClr val="0000FF"/>
                </a:solidFill>
              </a:rPr>
              <a:t>：</a:t>
            </a:r>
            <a:r>
              <a:rPr lang="zh-CN" altLang="en-US" sz="2000" smtClean="0"/>
              <a:t>该系统是一个模块化、高性能的实时操作系统，专为嵌入式微处理器设计，提供一个完全多任务环境，在定制的或是商业化的硬件上提供高性能和高可靠性。可以让开发者根据操作系统的功能和内存需求定制成每一个应用所需的系统。开发者可以利用它来实现从简单的单个独立设备到复杂的、网络化的多处理器系统。</a:t>
            </a:r>
          </a:p>
          <a:p>
            <a:pPr>
              <a:lnSpc>
                <a:spcPct val="80000"/>
              </a:lnSpc>
            </a:pPr>
            <a:endParaRPr lang="zh-CN" altLang="en-US" sz="2400" smtClean="0"/>
          </a:p>
          <a:p>
            <a:pPr>
              <a:lnSpc>
                <a:spcPct val="80000"/>
              </a:lnSpc>
            </a:pPr>
            <a:r>
              <a:rPr lang="zh-CN" altLang="en-US" sz="2400" b="1" smtClean="0">
                <a:solidFill>
                  <a:srgbClr val="0000FF"/>
                </a:solidFill>
              </a:rPr>
              <a:t> </a:t>
            </a:r>
            <a:r>
              <a:rPr lang="en-US" altLang="zh-CN" sz="2400" b="1" smtClean="0">
                <a:solidFill>
                  <a:srgbClr val="0000FF"/>
                </a:solidFill>
              </a:rPr>
              <a:t>QNX </a:t>
            </a:r>
            <a:r>
              <a:rPr lang="zh-CN" altLang="en-US" sz="2400" b="1" smtClean="0">
                <a:solidFill>
                  <a:srgbClr val="0000FF"/>
                </a:solidFill>
              </a:rPr>
              <a:t>：</a:t>
            </a:r>
            <a:r>
              <a:rPr lang="zh-CN" altLang="en-US" sz="2000" smtClean="0"/>
              <a:t>是一个实时的、可扩充的操作系统，它提供了一个很小的微内核以及一些可选的配合进程。其内核仅提供</a:t>
            </a:r>
            <a:r>
              <a:rPr lang="en-US" altLang="zh-CN" sz="2000" smtClean="0"/>
              <a:t>4</a:t>
            </a:r>
            <a:r>
              <a:rPr lang="zh-CN" altLang="en-US" sz="2000" smtClean="0"/>
              <a:t>种服务：进程调度、进程间通信、底层网络通信和中断处理，其进程在独立的地址空间运行。所有其它</a:t>
            </a:r>
            <a:r>
              <a:rPr lang="en-US" altLang="zh-CN" sz="2000" smtClean="0"/>
              <a:t>OS</a:t>
            </a:r>
            <a:r>
              <a:rPr lang="zh-CN" altLang="en-US" sz="2000" smtClean="0"/>
              <a:t>服务，都实现为协作的用户进程，因此</a:t>
            </a:r>
            <a:r>
              <a:rPr lang="en-US" altLang="zh-CN" sz="2000" smtClean="0"/>
              <a:t>QNX</a:t>
            </a:r>
            <a:r>
              <a:rPr lang="zh-CN" altLang="en-US" sz="2000" smtClean="0"/>
              <a:t>内核非常小巧</a:t>
            </a:r>
            <a:r>
              <a:rPr lang="en-US" altLang="zh-CN" sz="2000" smtClean="0"/>
              <a:t>(QNX4.x</a:t>
            </a:r>
            <a:r>
              <a:rPr lang="zh-CN" altLang="en-US" sz="2000" smtClean="0"/>
              <a:t>大约为</a:t>
            </a:r>
            <a:r>
              <a:rPr lang="en-US" altLang="zh-CN" sz="2000" smtClean="0"/>
              <a:t>12Kb)</a:t>
            </a:r>
            <a:r>
              <a:rPr lang="zh-CN" altLang="en-US" sz="2000" smtClean="0"/>
              <a:t>而且运行速度极快。</a:t>
            </a:r>
          </a:p>
          <a:p>
            <a:pPr>
              <a:lnSpc>
                <a:spcPct val="80000"/>
              </a:lnSpc>
            </a:pPr>
            <a:endParaRPr lang="zh-CN" altLang="en-US" sz="2400" smtClean="0"/>
          </a:p>
          <a:p>
            <a:pPr>
              <a:lnSpc>
                <a:spcPct val="80000"/>
              </a:lnSpc>
            </a:pPr>
            <a:r>
              <a:rPr lang="en-US" altLang="zh-CN" sz="2400" b="1" smtClean="0">
                <a:solidFill>
                  <a:srgbClr val="0000FF"/>
                </a:solidFill>
              </a:rPr>
              <a:t>Palm OS</a:t>
            </a:r>
            <a:r>
              <a:rPr lang="zh-CN" altLang="en-US" sz="2400" b="1" smtClean="0">
                <a:solidFill>
                  <a:srgbClr val="0000FF"/>
                </a:solidFill>
              </a:rPr>
              <a:t>：</a:t>
            </a:r>
            <a:r>
              <a:rPr lang="zh-CN" altLang="en-US" sz="2400" smtClean="0"/>
              <a:t> </a:t>
            </a:r>
            <a:r>
              <a:rPr lang="en-US" altLang="zh-CN" sz="2000" smtClean="0"/>
              <a:t>3Com</a:t>
            </a:r>
            <a:r>
              <a:rPr lang="zh-CN" altLang="en-US" sz="2000" smtClean="0"/>
              <a:t>公司的</a:t>
            </a:r>
            <a:r>
              <a:rPr lang="en-US" altLang="zh-CN" sz="2000" smtClean="0"/>
              <a:t>Palm OS</a:t>
            </a:r>
            <a:r>
              <a:rPr lang="zh-CN" altLang="en-US" sz="2000" smtClean="0"/>
              <a:t>在</a:t>
            </a:r>
            <a:r>
              <a:rPr lang="en-US" altLang="zh-CN" sz="2000" smtClean="0"/>
              <a:t>PDA</a:t>
            </a:r>
            <a:r>
              <a:rPr lang="zh-CN" altLang="en-US" sz="2000" smtClean="0"/>
              <a:t>市场上占有很大的市场份额，它有开放的操作系统应用程序接口（</a:t>
            </a:r>
            <a:r>
              <a:rPr lang="en-US" altLang="zh-CN" sz="2000" smtClean="0"/>
              <a:t>API</a:t>
            </a:r>
            <a:r>
              <a:rPr lang="zh-CN" altLang="en-US" sz="2000" smtClean="0"/>
              <a:t>），开发商可以根据需要自行开发所需要的应用程序。</a:t>
            </a:r>
          </a:p>
        </p:txBody>
      </p:sp>
      <p:sp>
        <p:nvSpPr>
          <p:cNvPr id="59395" name="矩形 3"/>
          <p:cNvSpPr>
            <a:spLocks noChangeArrowheads="1"/>
          </p:cNvSpPr>
          <p:nvPr/>
        </p:nvSpPr>
        <p:spPr bwMode="auto">
          <a:xfrm>
            <a:off x="-323850" y="692150"/>
            <a:ext cx="44529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gn="ctr">
              <a:lnSpc>
                <a:spcPct val="90000"/>
              </a:lnSpc>
              <a:spcBef>
                <a:spcPct val="20000"/>
              </a:spcBef>
            </a:pPr>
            <a:r>
              <a:rPr lang="zh-CN" altLang="en-US" sz="2800" b="1"/>
              <a:t>（</a:t>
            </a:r>
            <a:r>
              <a:rPr lang="en-US" altLang="zh-CN" sz="2800" b="1"/>
              <a:t>2</a:t>
            </a:r>
            <a:r>
              <a:rPr lang="zh-CN" altLang="en-US" sz="2800" b="1"/>
              <a:t>）嵌入式系统举例：</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230188" y="44450"/>
            <a:ext cx="8229600" cy="655638"/>
          </a:xfrm>
        </p:spPr>
        <p:txBody>
          <a:bodyPr/>
          <a:lstStyle/>
          <a:p>
            <a:r>
              <a:rPr lang="zh-CN" altLang="en-US" sz="3200" smtClean="0"/>
              <a:t>十</a:t>
            </a:r>
            <a:r>
              <a:rPr lang="en-US" altLang="zh-CN" sz="3200" smtClean="0"/>
              <a:t>.  </a:t>
            </a:r>
            <a:r>
              <a:rPr lang="zh-CN" altLang="en-US" sz="3200" smtClean="0"/>
              <a:t>嵌入式系统：</a:t>
            </a:r>
          </a:p>
        </p:txBody>
      </p:sp>
      <p:sp>
        <p:nvSpPr>
          <p:cNvPr id="159748" name="Text Box 4"/>
          <p:cNvSpPr txBox="1">
            <a:spLocks noChangeArrowheads="1"/>
          </p:cNvSpPr>
          <p:nvPr/>
        </p:nvSpPr>
        <p:spPr bwMode="auto">
          <a:xfrm>
            <a:off x="611188" y="1406525"/>
            <a:ext cx="7848600" cy="4246563"/>
          </a:xfrm>
          <a:prstGeom prst="rect">
            <a:avLst/>
          </a:prstGeom>
          <a:noFill/>
          <a:ln>
            <a:noFill/>
          </a:ln>
          <a:effectLst>
            <a:outerShdw dist="17961" dir="2700000" algn="ctr" rotWithShape="0">
              <a:schemeClr val="accent1">
                <a:gamma/>
                <a:shade val="60000"/>
                <a:invGamma/>
                <a:alpha val="50000"/>
              </a:schemeClr>
            </a:outerShdw>
          </a:effectLst>
        </p:spPr>
        <p:txBody>
          <a:bodyPr>
            <a:spAutoFit/>
          </a:bodyPr>
          <a:lstStyle/>
          <a:p>
            <a:pPr>
              <a:spcBef>
                <a:spcPct val="50000"/>
              </a:spcBef>
              <a:buClr>
                <a:schemeClr val="tx1"/>
              </a:buClr>
              <a:buFontTx/>
              <a:buChar char="•"/>
              <a:defRPr/>
            </a:pPr>
            <a:r>
              <a:rPr lang="en-US" altLang="zh-CN" dirty="0">
                <a:solidFill>
                  <a:srgbClr val="0000FF"/>
                </a:solidFill>
                <a:sym typeface="+mn-ea"/>
              </a:rPr>
              <a:t> OS-9</a:t>
            </a:r>
            <a:r>
              <a:rPr lang="en-US" altLang="zh-CN" dirty="0">
                <a:sym typeface="+mn-ea"/>
              </a:rPr>
              <a:t> </a:t>
            </a:r>
            <a:r>
              <a:rPr lang="zh-CN" altLang="en-US" dirty="0">
                <a:sym typeface="+mn-ea"/>
              </a:rPr>
              <a:t>：</a:t>
            </a:r>
            <a:r>
              <a:rPr lang="zh-CN" altLang="en-US" sz="2000" dirty="0">
                <a:latin typeface="+mn-ea"/>
                <a:ea typeface="+mn-ea"/>
                <a:sym typeface="+mn-ea"/>
              </a:rPr>
              <a:t>是为微处理器的关键实时任务而设计的操作系统，广泛应用于高科技产品中，包括消费电子产品、工业自动化、无线通讯产品、医疗仪器、数字电视</a:t>
            </a:r>
            <a:r>
              <a:rPr lang="en-US" altLang="zh-CN" sz="2000" dirty="0">
                <a:latin typeface="+mn-ea"/>
                <a:ea typeface="+mn-ea"/>
                <a:sym typeface="+mn-ea"/>
              </a:rPr>
              <a:t>/</a:t>
            </a:r>
            <a:r>
              <a:rPr lang="zh-CN" altLang="en-US" sz="2000" dirty="0">
                <a:latin typeface="+mn-ea"/>
                <a:ea typeface="+mn-ea"/>
                <a:sym typeface="+mn-ea"/>
              </a:rPr>
              <a:t>多媒体设备。它提供了很好的安全性和容错性。与其他的嵌入式系统相比，它的灵活性和可升级性非常突出。</a:t>
            </a:r>
          </a:p>
          <a:p>
            <a:pPr>
              <a:spcBef>
                <a:spcPct val="50000"/>
              </a:spcBef>
              <a:buClr>
                <a:schemeClr val="tx1"/>
              </a:buClr>
              <a:buFontTx/>
              <a:buChar char="•"/>
              <a:defRPr/>
            </a:pPr>
            <a:r>
              <a:rPr lang="zh-CN" altLang="en-US" b="1" dirty="0">
                <a:solidFill>
                  <a:srgbClr val="0000FF"/>
                </a:solidFill>
                <a:sym typeface="+mn-ea"/>
              </a:rPr>
              <a:t> </a:t>
            </a:r>
            <a:r>
              <a:rPr lang="en-US" altLang="zh-CN" b="1" dirty="0" err="1">
                <a:solidFill>
                  <a:srgbClr val="0000FF"/>
                </a:solidFill>
                <a:sym typeface="+mn-ea"/>
              </a:rPr>
              <a:t>LynxOS</a:t>
            </a:r>
            <a:r>
              <a:rPr lang="zh-CN" altLang="en-US" sz="2000" dirty="0">
                <a:latin typeface="+mn-ea"/>
                <a:ea typeface="+mn-ea"/>
                <a:sym typeface="+mn-ea"/>
              </a:rPr>
              <a:t>： 是一个分布式、嵌入式、可规模扩展的实时操作系统，</a:t>
            </a:r>
            <a:r>
              <a:rPr lang="en-US" altLang="zh-CN" sz="2000" dirty="0" err="1">
                <a:latin typeface="+mn-ea"/>
                <a:ea typeface="+mn-ea"/>
                <a:sym typeface="+mn-ea"/>
              </a:rPr>
              <a:t>LynxOS</a:t>
            </a:r>
            <a:r>
              <a:rPr lang="zh-CN" altLang="en-US" sz="2000" dirty="0">
                <a:latin typeface="+mn-ea"/>
                <a:ea typeface="+mn-ea"/>
                <a:sym typeface="+mn-ea"/>
              </a:rPr>
              <a:t>支持线程概念，提供</a:t>
            </a:r>
            <a:r>
              <a:rPr lang="en-US" altLang="zh-CN" sz="2000" dirty="0">
                <a:latin typeface="+mn-ea"/>
                <a:ea typeface="+mn-ea"/>
                <a:sym typeface="+mn-ea"/>
              </a:rPr>
              <a:t>256</a:t>
            </a:r>
            <a:r>
              <a:rPr lang="zh-CN" altLang="en-US" sz="2000" dirty="0">
                <a:latin typeface="+mn-ea"/>
                <a:ea typeface="+mn-ea"/>
                <a:sym typeface="+mn-ea"/>
              </a:rPr>
              <a:t>个全局用户线程优先级；提供一些传统的、非实时系统的服务特征；包括基于调用需求的虚拟内存，一个基于</a:t>
            </a:r>
            <a:r>
              <a:rPr lang="en-US" altLang="zh-CN" sz="2000" dirty="0">
                <a:latin typeface="+mn-ea"/>
                <a:ea typeface="+mn-ea"/>
                <a:sym typeface="+mn-ea"/>
              </a:rPr>
              <a:t>Motif</a:t>
            </a:r>
            <a:r>
              <a:rPr lang="zh-CN" altLang="en-US" sz="2000" dirty="0">
                <a:latin typeface="+mn-ea"/>
                <a:ea typeface="+mn-ea"/>
                <a:sym typeface="+mn-ea"/>
              </a:rPr>
              <a:t>的用户图形界面，与工业标准兼容的网络系统以及应用开发工具。</a:t>
            </a:r>
          </a:p>
          <a:p>
            <a:pPr marL="0" lvl="2">
              <a:spcBef>
                <a:spcPct val="50000"/>
              </a:spcBef>
              <a:buClr>
                <a:schemeClr val="tx1"/>
              </a:buClr>
              <a:buFontTx/>
              <a:buChar char="•"/>
              <a:defRPr/>
            </a:pPr>
            <a:r>
              <a:rPr lang="en-US" altLang="zh-CN" sz="2000" b="1" dirty="0">
                <a:solidFill>
                  <a:srgbClr val="0000FF"/>
                </a:solidFill>
                <a:sym typeface="+mn-ea"/>
              </a:rPr>
              <a:t>Windows CE</a:t>
            </a:r>
            <a:r>
              <a:rPr lang="en-US" altLang="zh-CN" sz="2000" dirty="0">
                <a:sym typeface="+mn-ea"/>
              </a:rPr>
              <a:t> </a:t>
            </a:r>
            <a:r>
              <a:rPr lang="zh-CN" altLang="en-US" sz="2000" dirty="0">
                <a:sym typeface="+mn-ea"/>
              </a:rPr>
              <a:t>：是从整体上为有限资源的平台设计的多线程、完整优先权、多任务的操作系统。它的模块化设计允许它对于从掌上电脑到专用的工业控制器的用户电子设备进行定制。</a:t>
            </a:r>
            <a:endParaRPr lang="zh-CN" altLang="en-US" b="1" dirty="0">
              <a:sym typeface="+mn-ea"/>
            </a:endParaRPr>
          </a:p>
        </p:txBody>
      </p:sp>
      <p:sp>
        <p:nvSpPr>
          <p:cNvPr id="60419" name="矩形 3"/>
          <p:cNvSpPr>
            <a:spLocks noChangeArrowheads="1"/>
          </p:cNvSpPr>
          <p:nvPr/>
        </p:nvSpPr>
        <p:spPr bwMode="auto">
          <a:xfrm>
            <a:off x="-396875" y="788988"/>
            <a:ext cx="44545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gn="ctr">
              <a:lnSpc>
                <a:spcPct val="90000"/>
              </a:lnSpc>
              <a:spcBef>
                <a:spcPct val="20000"/>
              </a:spcBef>
            </a:pPr>
            <a:r>
              <a:rPr lang="zh-CN" altLang="en-US" sz="2800" b="1"/>
              <a:t>（</a:t>
            </a:r>
            <a:r>
              <a:rPr lang="en-US" altLang="zh-CN" sz="2800" b="1"/>
              <a:t>2</a:t>
            </a:r>
            <a:r>
              <a:rPr lang="zh-CN" altLang="en-US" sz="2800" b="1"/>
              <a:t>）嵌入式系统举例：</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69" name="Rectangle 41"/>
          <p:cNvSpPr>
            <a:spLocks noRot="1" noChangeArrowheads="1"/>
          </p:cNvSpPr>
          <p:nvPr/>
        </p:nvSpPr>
        <p:spPr bwMode="auto">
          <a:xfrm>
            <a:off x="107950" y="476250"/>
            <a:ext cx="4462463" cy="5976938"/>
          </a:xfrm>
          <a:prstGeom prst="rect">
            <a:avLst/>
          </a:prstGeom>
          <a:noFill/>
          <a:ln>
            <a:noFill/>
          </a:ln>
          <a:effectLst/>
        </p:spPr>
        <p:txBody>
          <a:bodyPr/>
          <a:lstStyle/>
          <a:p>
            <a:pPr marL="609600" indent="-609600" eaLnBrk="0" hangingPunct="0">
              <a:spcBef>
                <a:spcPct val="20000"/>
              </a:spcBef>
              <a:defRPr/>
            </a:pPr>
            <a:r>
              <a:rPr lang="zh-CN" altLang="en-US" sz="3200" b="1" dirty="0">
                <a:effectLst>
                  <a:outerShdw blurRad="38100" dist="38100" dir="2700000" algn="tl">
                    <a:srgbClr val="C0C0C0"/>
                  </a:outerShdw>
                </a:effectLst>
                <a:sym typeface="+mn-ea"/>
              </a:rPr>
              <a:t>参考书目</a:t>
            </a:r>
            <a:r>
              <a:rPr lang="en-US" altLang="zh-CN" sz="3200" b="1" dirty="0">
                <a:effectLst>
                  <a:outerShdw blurRad="38100" dist="38100" dir="2700000" algn="tl">
                    <a:srgbClr val="C0C0C0"/>
                  </a:outerShdw>
                </a:effectLst>
                <a:sym typeface="+mn-ea"/>
              </a:rPr>
              <a:t>2</a:t>
            </a:r>
            <a:endParaRPr lang="zh-CN" altLang="en-US" sz="3200" b="1" dirty="0">
              <a:effectLst>
                <a:outerShdw blurRad="38100" dist="38100" dir="2700000" algn="tl">
                  <a:srgbClr val="C0C0C0"/>
                </a:outerShdw>
              </a:effectLst>
              <a:sym typeface="+mn-ea"/>
            </a:endParaRPr>
          </a:p>
          <a:p>
            <a:pPr marL="609600" indent="-609600" eaLnBrk="0" hangingPunct="0">
              <a:spcBef>
                <a:spcPct val="80000"/>
              </a:spcBef>
              <a:defRPr/>
            </a:pPr>
            <a:r>
              <a:rPr lang="en-US" altLang="zh-CN" sz="2800" b="1" dirty="0">
                <a:solidFill>
                  <a:srgbClr val="0000FF"/>
                </a:solidFill>
                <a:sym typeface="+mn-ea"/>
              </a:rPr>
              <a:t>Linux</a:t>
            </a:r>
            <a:r>
              <a:rPr lang="zh-CN" altLang="en-US" sz="2800" b="1" dirty="0">
                <a:solidFill>
                  <a:srgbClr val="0000FF"/>
                </a:solidFill>
                <a:sym typeface="+mn-ea"/>
              </a:rPr>
              <a:t>操作系统原理</a:t>
            </a:r>
            <a:endParaRPr lang="en-US" altLang="zh-CN" sz="2800" b="1" dirty="0">
              <a:solidFill>
                <a:srgbClr val="0000FF"/>
              </a:solidFill>
              <a:sym typeface="+mn-ea"/>
            </a:endParaRPr>
          </a:p>
          <a:p>
            <a:pPr marL="609600" indent="-609600" eaLnBrk="0" hangingPunct="0">
              <a:spcBef>
                <a:spcPct val="80000"/>
              </a:spcBef>
              <a:defRPr/>
            </a:pPr>
            <a:r>
              <a:rPr lang="zh-CN" altLang="en-US" sz="2800" b="1" dirty="0">
                <a:solidFill>
                  <a:srgbClr val="0000FF"/>
                </a:solidFill>
                <a:sym typeface="+mn-ea"/>
              </a:rPr>
              <a:t>与应用（第</a:t>
            </a:r>
            <a:r>
              <a:rPr lang="en-US" altLang="zh-CN" sz="2800" b="1" dirty="0">
                <a:solidFill>
                  <a:srgbClr val="0000FF"/>
                </a:solidFill>
                <a:sym typeface="+mn-ea"/>
              </a:rPr>
              <a:t>2</a:t>
            </a:r>
            <a:r>
              <a:rPr lang="zh-CN" altLang="en-US" sz="2800" b="1" dirty="0">
                <a:solidFill>
                  <a:srgbClr val="0000FF"/>
                </a:solidFill>
                <a:sym typeface="+mn-ea"/>
              </a:rPr>
              <a:t>版）</a:t>
            </a:r>
            <a:endParaRPr lang="en-US" altLang="zh-CN" sz="2800" b="1" dirty="0">
              <a:solidFill>
                <a:srgbClr val="0000FF"/>
              </a:solidFill>
              <a:sym typeface="+mn-ea"/>
            </a:endParaRPr>
          </a:p>
          <a:p>
            <a:pPr marL="609600" indent="-609600" eaLnBrk="0" hangingPunct="0">
              <a:spcBef>
                <a:spcPct val="80000"/>
              </a:spcBef>
              <a:defRPr/>
            </a:pPr>
            <a:r>
              <a:rPr lang="en-US" altLang="zh-CN" sz="2800" dirty="0">
                <a:sym typeface="+mn-ea"/>
              </a:rPr>
              <a:t> </a:t>
            </a:r>
            <a:r>
              <a:rPr lang="zh-CN" altLang="en-US" sz="2800" dirty="0">
                <a:sym typeface="+mn-ea"/>
              </a:rPr>
              <a:t>陈莉君等 </a:t>
            </a:r>
            <a:endParaRPr lang="en-US" altLang="zh-CN" sz="2800" dirty="0">
              <a:sym typeface="+mn-ea"/>
            </a:endParaRPr>
          </a:p>
          <a:p>
            <a:pPr marL="609600" indent="-609600" eaLnBrk="0" hangingPunct="0">
              <a:spcBef>
                <a:spcPct val="80000"/>
              </a:spcBef>
              <a:defRPr/>
            </a:pPr>
            <a:r>
              <a:rPr lang="zh-CN" altLang="en-US" sz="2800" dirty="0">
                <a:sym typeface="+mn-ea"/>
              </a:rPr>
              <a:t>清华大学出版社</a:t>
            </a:r>
          </a:p>
          <a:p>
            <a:pPr marL="609600" indent="-609600" eaLnBrk="0" hangingPunct="0">
              <a:spcBef>
                <a:spcPct val="20000"/>
              </a:spcBef>
              <a:defRPr/>
            </a:pPr>
            <a:endParaRPr lang="zh-CN" altLang="en-US" sz="3200" dirty="0">
              <a:sym typeface="+mn-ea"/>
            </a:endParaRPr>
          </a:p>
        </p:txBody>
      </p:sp>
      <p:pic>
        <p:nvPicPr>
          <p:cNvPr id="9218" name="Picture 1" descr="d:\Documents\Tencent Files\317194381\Image\Group\WTK[@X_HUEVI580GB3EGEW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404813"/>
            <a:ext cx="4751388" cy="623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xfrm>
            <a:off x="0" y="0"/>
            <a:ext cx="8229600" cy="765175"/>
          </a:xfrm>
        </p:spPr>
        <p:txBody>
          <a:bodyPr/>
          <a:lstStyle/>
          <a:p>
            <a:r>
              <a:rPr lang="zh-CN" altLang="en-US" sz="3600" smtClean="0"/>
              <a:t>第三节：操作系统的特征和功能</a:t>
            </a:r>
          </a:p>
        </p:txBody>
      </p:sp>
      <p:sp>
        <p:nvSpPr>
          <p:cNvPr id="48131" name="Rectangle 3"/>
          <p:cNvSpPr>
            <a:spLocks noGrp="1" noChangeArrowheads="1"/>
          </p:cNvSpPr>
          <p:nvPr>
            <p:ph idx="1"/>
          </p:nvPr>
        </p:nvSpPr>
        <p:spPr>
          <a:xfrm>
            <a:off x="323850" y="692150"/>
            <a:ext cx="8351838" cy="1296988"/>
          </a:xfrm>
        </p:spPr>
        <p:txBody>
          <a:bodyPr/>
          <a:lstStyle/>
          <a:p>
            <a:pPr marL="742950" indent="-742950">
              <a:lnSpc>
                <a:spcPct val="130000"/>
              </a:lnSpc>
              <a:buFontTx/>
              <a:buAutoNum type="ea1ChsPeriod"/>
              <a:defRPr/>
            </a:pPr>
            <a:r>
              <a:rPr lang="zh-CN" altLang="en-US" sz="2800" b="1" dirty="0" smtClean="0">
                <a:solidFill>
                  <a:srgbClr val="3333FF"/>
                </a:solidFill>
              </a:rPr>
              <a:t>特征： </a:t>
            </a:r>
            <a:r>
              <a:rPr lang="en-US" altLang="zh-CN" sz="2800" b="1" dirty="0" smtClean="0">
                <a:solidFill>
                  <a:srgbClr val="FF0000"/>
                </a:solidFill>
              </a:rPr>
              <a:t>  1. </a:t>
            </a:r>
            <a:r>
              <a:rPr lang="zh-CN" altLang="en-US" sz="2800" b="1" dirty="0" smtClean="0">
                <a:solidFill>
                  <a:srgbClr val="FF0000"/>
                </a:solidFill>
              </a:rPr>
              <a:t>并发：</a:t>
            </a:r>
          </a:p>
          <a:p>
            <a:pPr>
              <a:lnSpc>
                <a:spcPct val="130000"/>
              </a:lnSpc>
              <a:buFontTx/>
              <a:buNone/>
              <a:defRPr/>
            </a:pPr>
            <a:r>
              <a:rPr lang="zh-CN" altLang="en-US" sz="2200" b="1" dirty="0" smtClean="0">
                <a:solidFill>
                  <a:srgbClr val="0000FF"/>
                </a:solidFill>
              </a:rPr>
              <a:t>（</a:t>
            </a:r>
            <a:r>
              <a:rPr lang="en-US" altLang="zh-CN" sz="2200" b="1" dirty="0" smtClean="0">
                <a:solidFill>
                  <a:srgbClr val="0000FF"/>
                </a:solidFill>
              </a:rPr>
              <a:t>1</a:t>
            </a:r>
            <a:r>
              <a:rPr lang="zh-CN" altLang="en-US" sz="2200" b="1" dirty="0" smtClean="0">
                <a:solidFill>
                  <a:srgbClr val="0000FF"/>
                </a:solidFill>
              </a:rPr>
              <a:t>）定义：</a:t>
            </a:r>
            <a:r>
              <a:rPr lang="zh-CN" altLang="en-US" sz="2200" b="1" dirty="0" smtClean="0"/>
              <a:t>两个或多个事件在同一时间间隔内同时发生。  </a:t>
            </a:r>
          </a:p>
          <a:p>
            <a:pPr>
              <a:defRPr/>
            </a:pPr>
            <a:endParaRPr lang="zh-CN" altLang="en-US" dirty="0" smtClean="0"/>
          </a:p>
        </p:txBody>
      </p:sp>
      <p:grpSp>
        <p:nvGrpSpPr>
          <p:cNvPr id="2" name="Group 4"/>
          <p:cNvGrpSpPr/>
          <p:nvPr/>
        </p:nvGrpSpPr>
        <p:grpSpPr bwMode="auto">
          <a:xfrm>
            <a:off x="419100" y="1916113"/>
            <a:ext cx="8329613" cy="2233612"/>
            <a:chOff x="204" y="1434"/>
            <a:chExt cx="4884" cy="1724"/>
          </a:xfrm>
        </p:grpSpPr>
        <p:sp>
          <p:nvSpPr>
            <p:cNvPr id="61444" name="Line 5"/>
            <p:cNvSpPr>
              <a:spLocks noChangeShapeType="1"/>
            </p:cNvSpPr>
            <p:nvPr/>
          </p:nvSpPr>
          <p:spPr bwMode="auto">
            <a:xfrm>
              <a:off x="3742" y="1700"/>
              <a:ext cx="541" cy="0"/>
            </a:xfrm>
            <a:prstGeom prst="line">
              <a:avLst/>
            </a:prstGeom>
            <a:noFill/>
            <a:ln w="762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45" name="Line 6"/>
            <p:cNvSpPr>
              <a:spLocks noChangeShapeType="1"/>
            </p:cNvSpPr>
            <p:nvPr/>
          </p:nvSpPr>
          <p:spPr bwMode="auto">
            <a:xfrm>
              <a:off x="3696" y="1706"/>
              <a:ext cx="0" cy="558"/>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1446" name="Line 7"/>
            <p:cNvSpPr>
              <a:spLocks noChangeShapeType="1"/>
            </p:cNvSpPr>
            <p:nvPr/>
          </p:nvSpPr>
          <p:spPr bwMode="auto">
            <a:xfrm>
              <a:off x="3697" y="2255"/>
              <a:ext cx="99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47" name="Line 8"/>
            <p:cNvSpPr>
              <a:spLocks noChangeShapeType="1"/>
            </p:cNvSpPr>
            <p:nvPr/>
          </p:nvSpPr>
          <p:spPr bwMode="auto">
            <a:xfrm>
              <a:off x="4241" y="1706"/>
              <a:ext cx="0" cy="545"/>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1448" name="Line 9"/>
            <p:cNvSpPr>
              <a:spLocks noChangeShapeType="1"/>
            </p:cNvSpPr>
            <p:nvPr/>
          </p:nvSpPr>
          <p:spPr bwMode="auto">
            <a:xfrm>
              <a:off x="4694" y="2251"/>
              <a:ext cx="394" cy="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49" name="Text Box 10"/>
            <p:cNvSpPr txBox="1">
              <a:spLocks noChangeArrowheads="1"/>
            </p:cNvSpPr>
            <p:nvPr/>
          </p:nvSpPr>
          <p:spPr bwMode="auto">
            <a:xfrm>
              <a:off x="3696" y="1434"/>
              <a:ext cx="63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solidFill>
                    <a:schemeClr val="accent1"/>
                  </a:solidFill>
                  <a:latin typeface="Times New Roman" panose="02020603050405020304" pitchFamily="18" charset="0"/>
                </a:rPr>
                <a:t>程序</a:t>
              </a:r>
              <a:r>
                <a:rPr lang="en-US" altLang="zh-CN" sz="1800" b="1">
                  <a:solidFill>
                    <a:schemeClr val="accent1"/>
                  </a:solidFill>
                  <a:latin typeface="Times New Roman" panose="02020603050405020304" pitchFamily="18" charset="0"/>
                </a:rPr>
                <a:t>B</a:t>
              </a:r>
            </a:p>
          </p:txBody>
        </p:sp>
        <p:sp>
          <p:nvSpPr>
            <p:cNvPr id="61450" name="Line 11"/>
            <p:cNvSpPr>
              <a:spLocks noChangeShapeType="1"/>
            </p:cNvSpPr>
            <p:nvPr/>
          </p:nvSpPr>
          <p:spPr bwMode="auto">
            <a:xfrm>
              <a:off x="1565" y="2840"/>
              <a:ext cx="1134"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51" name="Line 12"/>
            <p:cNvSpPr>
              <a:spLocks noChangeShapeType="1"/>
            </p:cNvSpPr>
            <p:nvPr/>
          </p:nvSpPr>
          <p:spPr bwMode="auto">
            <a:xfrm>
              <a:off x="2744" y="2840"/>
              <a:ext cx="635" cy="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52" name="Line 13"/>
            <p:cNvSpPr>
              <a:spLocks noChangeShapeType="1"/>
            </p:cNvSpPr>
            <p:nvPr/>
          </p:nvSpPr>
          <p:spPr bwMode="auto">
            <a:xfrm flipV="1">
              <a:off x="3334" y="2840"/>
              <a:ext cx="408" cy="11"/>
            </a:xfrm>
            <a:prstGeom prst="line">
              <a:avLst/>
            </a:prstGeom>
            <a:noFill/>
            <a:ln w="38100">
              <a:solidFill>
                <a:srgbClr val="CC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1453" name="Line 14"/>
            <p:cNvSpPr>
              <a:spLocks noChangeShapeType="1"/>
            </p:cNvSpPr>
            <p:nvPr/>
          </p:nvSpPr>
          <p:spPr bwMode="auto">
            <a:xfrm>
              <a:off x="3742" y="1706"/>
              <a:ext cx="0" cy="1134"/>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1454" name="Text Box 15"/>
            <p:cNvSpPr txBox="1">
              <a:spLocks noChangeArrowheads="1"/>
            </p:cNvSpPr>
            <p:nvPr/>
          </p:nvSpPr>
          <p:spPr bwMode="auto">
            <a:xfrm>
              <a:off x="3107" y="1434"/>
              <a:ext cx="6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pitchFamily="18" charset="0"/>
                </a:rPr>
                <a:t>程序</a:t>
              </a:r>
              <a:r>
                <a:rPr lang="en-US" altLang="zh-CN" sz="1800" b="1">
                  <a:latin typeface="Times New Roman" panose="02020603050405020304" pitchFamily="18" charset="0"/>
                </a:rPr>
                <a:t>A</a:t>
              </a:r>
            </a:p>
          </p:txBody>
        </p:sp>
        <p:sp>
          <p:nvSpPr>
            <p:cNvPr id="61455" name="Line 16"/>
            <p:cNvSpPr>
              <a:spLocks noChangeShapeType="1"/>
            </p:cNvSpPr>
            <p:nvPr/>
          </p:nvSpPr>
          <p:spPr bwMode="auto">
            <a:xfrm>
              <a:off x="2426" y="1706"/>
              <a:ext cx="0" cy="1134"/>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1456" name="Line 17"/>
            <p:cNvSpPr>
              <a:spLocks noChangeShapeType="1"/>
            </p:cNvSpPr>
            <p:nvPr/>
          </p:nvSpPr>
          <p:spPr bwMode="auto">
            <a:xfrm>
              <a:off x="1610" y="1706"/>
              <a:ext cx="839" cy="0"/>
            </a:xfrm>
            <a:prstGeom prst="line">
              <a:avLst/>
            </a:prstGeom>
            <a:noFill/>
            <a:ln w="762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57" name="Text Box 18"/>
            <p:cNvSpPr txBox="1">
              <a:spLocks noChangeArrowheads="1"/>
            </p:cNvSpPr>
            <p:nvPr/>
          </p:nvSpPr>
          <p:spPr bwMode="auto">
            <a:xfrm>
              <a:off x="1020" y="1444"/>
              <a:ext cx="63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pitchFamily="18" charset="0"/>
                </a:rPr>
                <a:t>程序</a:t>
              </a:r>
              <a:r>
                <a:rPr lang="en-US" altLang="zh-CN" sz="1800" b="1">
                  <a:latin typeface="Times New Roman" panose="02020603050405020304" pitchFamily="18" charset="0"/>
                </a:rPr>
                <a:t>A</a:t>
              </a:r>
            </a:p>
          </p:txBody>
        </p:sp>
        <p:sp>
          <p:nvSpPr>
            <p:cNvPr id="61458" name="Text Box 19"/>
            <p:cNvSpPr txBox="1">
              <a:spLocks noChangeArrowheads="1"/>
            </p:cNvSpPr>
            <p:nvPr/>
          </p:nvSpPr>
          <p:spPr bwMode="auto">
            <a:xfrm>
              <a:off x="1746" y="1434"/>
              <a:ext cx="65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solidFill>
                    <a:schemeClr val="accent1"/>
                  </a:solidFill>
                  <a:latin typeface="Times New Roman" panose="02020603050405020304" pitchFamily="18" charset="0"/>
                </a:rPr>
                <a:t>程序</a:t>
              </a:r>
              <a:r>
                <a:rPr lang="en-US" altLang="zh-CN" sz="1800" b="1">
                  <a:solidFill>
                    <a:schemeClr val="accent1"/>
                  </a:solidFill>
                  <a:latin typeface="Times New Roman" panose="02020603050405020304" pitchFamily="18" charset="0"/>
                </a:rPr>
                <a:t>B</a:t>
              </a:r>
            </a:p>
          </p:txBody>
        </p:sp>
        <p:sp>
          <p:nvSpPr>
            <p:cNvPr id="61459" name="Line 20"/>
            <p:cNvSpPr>
              <a:spLocks noChangeShapeType="1"/>
            </p:cNvSpPr>
            <p:nvPr/>
          </p:nvSpPr>
          <p:spPr bwMode="auto">
            <a:xfrm>
              <a:off x="1565" y="1706"/>
              <a:ext cx="0" cy="1180"/>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1460" name="Text Box 21"/>
            <p:cNvSpPr txBox="1">
              <a:spLocks noChangeArrowheads="1"/>
            </p:cNvSpPr>
            <p:nvPr/>
          </p:nvSpPr>
          <p:spPr bwMode="auto">
            <a:xfrm>
              <a:off x="1654" y="2839"/>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anose="02020603050405020304" pitchFamily="18" charset="0"/>
                </a:rPr>
                <a:t>A</a:t>
              </a:r>
              <a:r>
                <a:rPr lang="zh-CN" altLang="en-US" sz="1800" b="1">
                  <a:latin typeface="Times New Roman" panose="02020603050405020304" pitchFamily="18" charset="0"/>
                </a:rPr>
                <a:t>输入</a:t>
              </a:r>
            </a:p>
          </p:txBody>
        </p:sp>
        <p:sp>
          <p:nvSpPr>
            <p:cNvPr id="61461" name="Line 22"/>
            <p:cNvSpPr>
              <a:spLocks noChangeShapeType="1"/>
            </p:cNvSpPr>
            <p:nvPr/>
          </p:nvSpPr>
          <p:spPr bwMode="auto">
            <a:xfrm>
              <a:off x="1020" y="1701"/>
              <a:ext cx="526"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62" name="Text Box 23"/>
            <p:cNvSpPr txBox="1">
              <a:spLocks noChangeArrowheads="1"/>
            </p:cNvSpPr>
            <p:nvPr/>
          </p:nvSpPr>
          <p:spPr bwMode="auto">
            <a:xfrm>
              <a:off x="2744" y="2840"/>
              <a:ext cx="59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anose="02020603050405020304" pitchFamily="18" charset="0"/>
                </a:rPr>
                <a:t>B</a:t>
              </a:r>
              <a:r>
                <a:rPr lang="zh-CN" altLang="en-US" sz="1800" b="1">
                  <a:latin typeface="Times New Roman" panose="02020603050405020304" pitchFamily="18" charset="0"/>
                </a:rPr>
                <a:t>输入</a:t>
              </a:r>
            </a:p>
          </p:txBody>
        </p:sp>
        <p:sp>
          <p:nvSpPr>
            <p:cNvPr id="61463" name="Text Box 24"/>
            <p:cNvSpPr txBox="1">
              <a:spLocks noChangeArrowheads="1"/>
            </p:cNvSpPr>
            <p:nvPr/>
          </p:nvSpPr>
          <p:spPr bwMode="auto">
            <a:xfrm>
              <a:off x="3833" y="2251"/>
              <a:ext cx="7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anose="02020603050405020304" pitchFamily="18" charset="0"/>
                </a:rPr>
                <a:t>A</a:t>
              </a:r>
              <a:r>
                <a:rPr lang="zh-CN" altLang="en-US" sz="1800" b="1">
                  <a:latin typeface="Times New Roman" panose="02020603050405020304" pitchFamily="18" charset="0"/>
                </a:rPr>
                <a:t>输出</a:t>
              </a:r>
            </a:p>
          </p:txBody>
        </p:sp>
        <p:sp>
          <p:nvSpPr>
            <p:cNvPr id="61464" name="Text Box 25"/>
            <p:cNvSpPr txBox="1">
              <a:spLocks noChangeArrowheads="1"/>
            </p:cNvSpPr>
            <p:nvPr/>
          </p:nvSpPr>
          <p:spPr bwMode="auto">
            <a:xfrm>
              <a:off x="3288" y="2835"/>
              <a:ext cx="79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anose="02020603050405020304" pitchFamily="18" charset="0"/>
                </a:rPr>
                <a:t>B</a:t>
              </a:r>
              <a:r>
                <a:rPr lang="zh-CN" altLang="en-US" sz="1800" b="1">
                  <a:latin typeface="Times New Roman" panose="02020603050405020304" pitchFamily="18" charset="0"/>
                </a:rPr>
                <a:t>等</a:t>
              </a:r>
              <a:r>
                <a:rPr lang="en-US" altLang="zh-CN" sz="1800" b="1">
                  <a:latin typeface="Times New Roman" panose="02020603050405020304" pitchFamily="18" charset="0"/>
                </a:rPr>
                <a:t>CPU</a:t>
              </a:r>
            </a:p>
          </p:txBody>
        </p:sp>
        <p:sp>
          <p:nvSpPr>
            <p:cNvPr id="61465" name="Text Box 26"/>
            <p:cNvSpPr txBox="1">
              <a:spLocks noChangeArrowheads="1"/>
            </p:cNvSpPr>
            <p:nvPr/>
          </p:nvSpPr>
          <p:spPr bwMode="auto">
            <a:xfrm>
              <a:off x="2236" y="1879"/>
              <a:ext cx="253" cy="668"/>
            </a:xfrm>
            <a:prstGeom prst="rect">
              <a:avLst/>
            </a:prstGeom>
            <a:noFill/>
            <a:ln>
              <a:noFill/>
            </a:ln>
            <a:effectLst>
              <a:outerShdw dist="17961" dir="2700000" algn="ctr" rotWithShape="0">
                <a:srgbClr val="993A3A">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spcBef>
                  <a:spcPct val="50000"/>
                </a:spcBef>
                <a:buClr>
                  <a:schemeClr val="tx1"/>
                </a:buClr>
              </a:pPr>
              <a:r>
                <a:rPr lang="zh-CN" altLang="en-US" sz="1600" b="1"/>
                <a:t>等设备</a:t>
              </a:r>
            </a:p>
          </p:txBody>
        </p:sp>
        <p:grpSp>
          <p:nvGrpSpPr>
            <p:cNvPr id="61466" name="Group 27"/>
            <p:cNvGrpSpPr/>
            <p:nvPr/>
          </p:nvGrpSpPr>
          <p:grpSpPr bwMode="auto">
            <a:xfrm>
              <a:off x="204" y="1449"/>
              <a:ext cx="897" cy="1587"/>
              <a:chOff x="204" y="1449"/>
              <a:chExt cx="897" cy="1587"/>
            </a:xfrm>
          </p:grpSpPr>
          <p:sp>
            <p:nvSpPr>
              <p:cNvPr id="61467" name="Text Box 28"/>
              <p:cNvSpPr txBox="1">
                <a:spLocks noChangeArrowheads="1"/>
              </p:cNvSpPr>
              <p:nvPr/>
            </p:nvSpPr>
            <p:spPr bwMode="auto">
              <a:xfrm>
                <a:off x="295" y="1449"/>
                <a:ext cx="72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anose="02020603050405020304" pitchFamily="18" charset="0"/>
                  </a:rPr>
                  <a:t>CPU</a:t>
                </a:r>
              </a:p>
            </p:txBody>
          </p:sp>
          <p:sp>
            <p:nvSpPr>
              <p:cNvPr id="61468" name="Text Box 29"/>
              <p:cNvSpPr txBox="1">
                <a:spLocks noChangeArrowheads="1"/>
              </p:cNvSpPr>
              <p:nvPr/>
            </p:nvSpPr>
            <p:spPr bwMode="auto">
              <a:xfrm>
                <a:off x="204" y="2704"/>
                <a:ext cx="89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pitchFamily="18" charset="0"/>
                  </a:rPr>
                  <a:t>输入设备</a:t>
                </a:r>
              </a:p>
            </p:txBody>
          </p:sp>
          <p:sp>
            <p:nvSpPr>
              <p:cNvPr id="61469" name="Text Box 30"/>
              <p:cNvSpPr txBox="1">
                <a:spLocks noChangeArrowheads="1"/>
              </p:cNvSpPr>
              <p:nvPr/>
            </p:nvSpPr>
            <p:spPr bwMode="auto">
              <a:xfrm>
                <a:off x="204" y="2160"/>
                <a:ext cx="89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pitchFamily="18" charset="0"/>
                  </a:rPr>
                  <a:t>输出设备</a:t>
                </a:r>
              </a:p>
            </p:txBody>
          </p:sp>
        </p:grpSp>
        <p:sp>
          <p:nvSpPr>
            <p:cNvPr id="61470" name="Text Box 31"/>
            <p:cNvSpPr txBox="1">
              <a:spLocks noChangeArrowheads="1"/>
            </p:cNvSpPr>
            <p:nvPr/>
          </p:nvSpPr>
          <p:spPr bwMode="auto">
            <a:xfrm>
              <a:off x="4259" y="1706"/>
              <a:ext cx="253" cy="544"/>
            </a:xfrm>
            <a:prstGeom prst="rect">
              <a:avLst/>
            </a:prstGeom>
            <a:noFill/>
            <a:ln>
              <a:noFill/>
            </a:ln>
            <a:effectLst>
              <a:outerShdw dist="17961" dir="2700000" algn="ctr" rotWithShape="0">
                <a:srgbClr val="993A3A">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spcBef>
                  <a:spcPct val="50000"/>
                </a:spcBef>
                <a:buClr>
                  <a:schemeClr val="tx1"/>
                </a:buClr>
              </a:pPr>
              <a:r>
                <a:rPr lang="zh-CN" altLang="en-US" sz="1600" b="1"/>
                <a:t>等设备</a:t>
              </a:r>
            </a:p>
          </p:txBody>
        </p:sp>
        <p:sp>
          <p:nvSpPr>
            <p:cNvPr id="61471" name="Line 32"/>
            <p:cNvSpPr>
              <a:spLocks noChangeShapeType="1"/>
            </p:cNvSpPr>
            <p:nvPr/>
          </p:nvSpPr>
          <p:spPr bwMode="auto">
            <a:xfrm>
              <a:off x="2653" y="1706"/>
              <a:ext cx="1043"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72" name="Line 33"/>
            <p:cNvSpPr>
              <a:spLocks noChangeShapeType="1"/>
            </p:cNvSpPr>
            <p:nvPr/>
          </p:nvSpPr>
          <p:spPr bwMode="auto">
            <a:xfrm>
              <a:off x="2699" y="1706"/>
              <a:ext cx="0" cy="1148"/>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sp>
        <p:nvSpPr>
          <p:cNvPr id="34" name="Rectangle 2"/>
          <p:cNvSpPr txBox="1">
            <a:spLocks noChangeArrowheads="1"/>
          </p:cNvSpPr>
          <p:nvPr/>
        </p:nvSpPr>
        <p:spPr bwMode="auto">
          <a:xfrm>
            <a:off x="34925" y="4508500"/>
            <a:ext cx="4249738" cy="576263"/>
          </a:xfrm>
          <a:prstGeom prst="rect">
            <a:avLst/>
          </a:prstGeom>
          <a:noFill/>
          <a:ln>
            <a:noFill/>
          </a:ln>
          <a:effectLst>
            <a:outerShdw dist="35921" dir="2700000" algn="ctr" rotWithShape="0">
              <a:srgbClr val="FFFFFF">
                <a:alpha val="7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r>
              <a:rPr lang="zh-CN" altLang="en-US" b="1">
                <a:solidFill>
                  <a:srgbClr val="0000FF"/>
                </a:solidFill>
                <a:latin typeface="宋体" panose="02010600030101010101" pitchFamily="2" charset="-122"/>
              </a:rPr>
              <a:t> （</a:t>
            </a:r>
            <a:r>
              <a:rPr lang="en-US" altLang="zh-CN" b="1">
                <a:solidFill>
                  <a:srgbClr val="0000FF"/>
                </a:solidFill>
                <a:latin typeface="宋体" panose="02010600030101010101" pitchFamily="2" charset="-122"/>
              </a:rPr>
              <a:t>2</a:t>
            </a:r>
            <a:r>
              <a:rPr lang="zh-CN" altLang="en-US" b="1">
                <a:solidFill>
                  <a:srgbClr val="0000FF"/>
                </a:solidFill>
                <a:latin typeface="宋体" panose="02010600030101010101" pitchFamily="2" charset="-122"/>
              </a:rPr>
              <a:t>）</a:t>
            </a:r>
            <a:r>
              <a:rPr lang="en-US" altLang="zh-CN" b="1">
                <a:solidFill>
                  <a:srgbClr val="0000FF"/>
                </a:solidFill>
                <a:latin typeface="宋体" panose="02010600030101010101" pitchFamily="2" charset="-122"/>
              </a:rPr>
              <a:t> </a:t>
            </a:r>
            <a:r>
              <a:rPr lang="zh-CN" altLang="en-US" b="1">
                <a:solidFill>
                  <a:srgbClr val="0000FF"/>
                </a:solidFill>
                <a:latin typeface="宋体" panose="02010600030101010101" pitchFamily="2" charset="-122"/>
              </a:rPr>
              <a:t>并行与并发的区别：</a:t>
            </a:r>
          </a:p>
        </p:txBody>
      </p:sp>
      <p:sp>
        <p:nvSpPr>
          <p:cNvPr id="35" name="Rectangle 35"/>
          <p:cNvSpPr txBox="1">
            <a:spLocks noChangeArrowheads="1"/>
          </p:cNvSpPr>
          <p:nvPr/>
        </p:nvSpPr>
        <p:spPr bwMode="auto">
          <a:xfrm>
            <a:off x="179388" y="5011738"/>
            <a:ext cx="8640762" cy="1585912"/>
          </a:xfrm>
          <a:prstGeom prst="rect">
            <a:avLst/>
          </a:prstGeom>
          <a:noFill/>
          <a:ln w="9525">
            <a:noFill/>
            <a:miter lim="800000"/>
          </a:ln>
        </p:spPr>
        <p:txBody>
          <a:bodyPr/>
          <a:lstStyle/>
          <a:p>
            <a:pPr marL="742950" lvl="1" indent="-285750" eaLnBrk="0" hangingPunct="0">
              <a:lnSpc>
                <a:spcPct val="130000"/>
              </a:lnSpc>
              <a:spcBef>
                <a:spcPct val="20000"/>
              </a:spcBef>
              <a:buFontTx/>
              <a:buChar char="–"/>
              <a:defRPr/>
            </a:pPr>
            <a:r>
              <a:rPr lang="zh-CN" altLang="en-US" sz="2200" b="1" kern="0" dirty="0">
                <a:solidFill>
                  <a:srgbClr val="CC3300"/>
                </a:solidFill>
                <a:latin typeface="+mn-lt"/>
                <a:ea typeface="+mn-ea"/>
                <a:sym typeface="+mn-ea"/>
              </a:rPr>
              <a:t>并行性：</a:t>
            </a:r>
            <a:r>
              <a:rPr lang="zh-CN" altLang="en-US" sz="2200" b="1" kern="0" dirty="0">
                <a:latin typeface="+mn-lt"/>
                <a:ea typeface="+mn-ea"/>
                <a:sym typeface="+mn-ea"/>
              </a:rPr>
              <a:t>两个或多个事件在</a:t>
            </a:r>
            <a:r>
              <a:rPr lang="zh-CN" altLang="en-US" sz="2200" b="1" kern="0" dirty="0">
                <a:solidFill>
                  <a:srgbClr val="800080"/>
                </a:solidFill>
                <a:latin typeface="+mn-lt"/>
                <a:ea typeface="+mn-ea"/>
                <a:sym typeface="+mn-ea"/>
              </a:rPr>
              <a:t>同一时刻同时</a:t>
            </a:r>
            <a:r>
              <a:rPr lang="zh-CN" altLang="en-US" sz="2200" b="1" kern="0" dirty="0">
                <a:latin typeface="+mn-lt"/>
                <a:ea typeface="+mn-ea"/>
                <a:sym typeface="+mn-ea"/>
              </a:rPr>
              <a:t>发生</a:t>
            </a:r>
          </a:p>
          <a:p>
            <a:pPr marL="742950" lvl="1" indent="-285750" eaLnBrk="0" hangingPunct="0">
              <a:lnSpc>
                <a:spcPct val="130000"/>
              </a:lnSpc>
              <a:spcBef>
                <a:spcPct val="20000"/>
              </a:spcBef>
              <a:buFontTx/>
              <a:buChar char="–"/>
              <a:defRPr/>
            </a:pPr>
            <a:r>
              <a:rPr lang="zh-CN" altLang="en-US" sz="2200" b="1" kern="0" dirty="0">
                <a:solidFill>
                  <a:srgbClr val="CC3300"/>
                </a:solidFill>
                <a:latin typeface="+mn-lt"/>
                <a:ea typeface="+mn-ea"/>
                <a:sym typeface="+mn-ea"/>
              </a:rPr>
              <a:t>并发性</a:t>
            </a:r>
            <a:r>
              <a:rPr lang="zh-CN" altLang="en-US" sz="2200" b="1" kern="0" dirty="0">
                <a:latin typeface="+mn-lt"/>
                <a:ea typeface="+mn-ea"/>
                <a:sym typeface="+mn-ea"/>
              </a:rPr>
              <a:t>：宏观上在</a:t>
            </a:r>
            <a:r>
              <a:rPr lang="zh-CN" altLang="en-US" sz="2200" b="1" kern="0" dirty="0">
                <a:solidFill>
                  <a:srgbClr val="800080"/>
                </a:solidFill>
                <a:latin typeface="+mn-lt"/>
                <a:ea typeface="+mn-ea"/>
                <a:sym typeface="+mn-ea"/>
              </a:rPr>
              <a:t>同一时间段内同时</a:t>
            </a:r>
            <a:r>
              <a:rPr lang="zh-CN" altLang="en-US" sz="2200" b="1" kern="0" dirty="0">
                <a:latin typeface="+mn-lt"/>
                <a:ea typeface="+mn-ea"/>
                <a:sym typeface="+mn-ea"/>
              </a:rPr>
              <a:t>运行，微观上交替执行。</a:t>
            </a:r>
          </a:p>
          <a:p>
            <a:pPr marL="342900" indent="-342900" eaLnBrk="0" hangingPunct="0">
              <a:lnSpc>
                <a:spcPct val="130000"/>
              </a:lnSpc>
              <a:spcBef>
                <a:spcPct val="20000"/>
              </a:spcBef>
              <a:defRPr/>
            </a:pPr>
            <a:r>
              <a:rPr lang="zh-CN" altLang="en-US" sz="2200" b="1" kern="0" dirty="0">
                <a:latin typeface="+mn-lt"/>
                <a:ea typeface="+mn-ea"/>
                <a:sym typeface="+mn-ea"/>
              </a:rPr>
              <a:t>          并发特征是</a:t>
            </a:r>
            <a:r>
              <a:rPr lang="en-US" altLang="zh-CN" sz="2200" b="1" kern="0" dirty="0">
                <a:latin typeface="+mn-lt"/>
                <a:ea typeface="+mn-ea"/>
                <a:sym typeface="+mn-ea"/>
              </a:rPr>
              <a:t>OS</a:t>
            </a:r>
            <a:r>
              <a:rPr lang="zh-CN" altLang="en-US" sz="2200" b="1" kern="0" dirty="0">
                <a:latin typeface="+mn-lt"/>
                <a:ea typeface="+mn-ea"/>
                <a:sym typeface="+mn-ea"/>
              </a:rPr>
              <a:t>最重要的特征。</a:t>
            </a:r>
            <a:endParaRPr lang="zh-CN" altLang="en-US" sz="2200" kern="0" dirty="0">
              <a:latin typeface="+mn-lt"/>
              <a:ea typeface="+mn-ea"/>
              <a:sym typeface="+mn-ea"/>
            </a:endParaRPr>
          </a:p>
        </p:txBody>
      </p:sp>
      <p:cxnSp>
        <p:nvCxnSpPr>
          <p:cNvPr id="37" name="直接箭头连接符 36"/>
          <p:cNvCxnSpPr>
            <a:cxnSpLocks noChangeShapeType="1"/>
          </p:cNvCxnSpPr>
          <p:nvPr/>
        </p:nvCxnSpPr>
        <p:spPr bwMode="auto">
          <a:xfrm>
            <a:off x="1835150" y="2349500"/>
            <a:ext cx="0" cy="2159000"/>
          </a:xfrm>
          <a:prstGeom prst="straightConnector1">
            <a:avLst/>
          </a:prstGeom>
          <a:noFill/>
          <a:ln w="38100">
            <a:solidFill>
              <a:srgbClr val="00B050"/>
            </a:solidFill>
            <a:prstDash val="sysDash"/>
            <a:round/>
            <a:tailEnd type="arrow" w="med" len="med"/>
          </a:ln>
          <a:extLst>
            <a:ext uri="{909E8E84-426E-40DD-AFC4-6F175D3DCCD1}">
              <a14:hiddenFill xmlns:a14="http://schemas.microsoft.com/office/drawing/2010/main">
                <a:noFill/>
              </a14:hiddenFill>
            </a:ext>
          </a:extLst>
        </p:spPr>
      </p:cxnSp>
      <p:cxnSp>
        <p:nvCxnSpPr>
          <p:cNvPr id="38" name="直接箭头连接符 37"/>
          <p:cNvCxnSpPr>
            <a:cxnSpLocks noChangeShapeType="1"/>
          </p:cNvCxnSpPr>
          <p:nvPr/>
        </p:nvCxnSpPr>
        <p:spPr bwMode="auto">
          <a:xfrm>
            <a:off x="8675688" y="2997200"/>
            <a:ext cx="0" cy="1584325"/>
          </a:xfrm>
          <a:prstGeom prst="straightConnector1">
            <a:avLst/>
          </a:prstGeom>
          <a:noFill/>
          <a:ln w="38100">
            <a:solidFill>
              <a:srgbClr val="00B050"/>
            </a:solidFill>
            <a:prstDash val="sysDash"/>
            <a:round/>
            <a:tailEnd type="arrow" w="med" len="med"/>
          </a:ln>
          <a:extLst>
            <a:ext uri="{909E8E84-426E-40DD-AFC4-6F175D3DCCD1}">
              <a14:hiddenFill xmlns:a14="http://schemas.microsoft.com/office/drawing/2010/main">
                <a:noFill/>
              </a14:hiddenFill>
            </a:ext>
          </a:extLst>
        </p:spPr>
      </p:cxnSp>
      <p:cxnSp>
        <p:nvCxnSpPr>
          <p:cNvPr id="42" name="直接箭头连接符 41"/>
          <p:cNvCxnSpPr>
            <a:cxnSpLocks noChangeShapeType="1"/>
          </p:cNvCxnSpPr>
          <p:nvPr/>
        </p:nvCxnSpPr>
        <p:spPr bwMode="auto">
          <a:xfrm>
            <a:off x="1835150" y="4292600"/>
            <a:ext cx="6840538" cy="0"/>
          </a:xfrm>
          <a:prstGeom prst="straightConnector1">
            <a:avLst/>
          </a:prstGeom>
          <a:noFill/>
          <a:ln w="38100">
            <a:solidFill>
              <a:srgbClr val="FF0000"/>
            </a:solidFill>
            <a:prstDash val="sysDash"/>
            <a:round/>
            <a:headEnd type="arrow" w="med" len="med"/>
            <a:tailEnd type="arrow" w="med" len="med"/>
          </a:ln>
          <a:extLst>
            <a:ext uri="{909E8E84-426E-40DD-AFC4-6F175D3DCCD1}">
              <a14:hiddenFill xmlns:a14="http://schemas.microsoft.com/office/drawing/2010/main">
                <a:noFill/>
              </a14:hiddenFill>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ox(i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ox(i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box(i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ox(in)">
                                      <p:cBhvr>
                                        <p:cTn id="27" dur="500"/>
                                        <p:tgtEl>
                                          <p:spTgt spid="34"/>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ox(in)">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50825" y="260350"/>
            <a:ext cx="5761038" cy="1296988"/>
          </a:xfrm>
          <a:prstGeom prst="rect">
            <a:avLst/>
          </a:prstGeom>
        </p:spPr>
        <p:txBody>
          <a:bodyPr/>
          <a:lstStyle/>
          <a:p>
            <a:pPr marL="742950" indent="-742950" eaLnBrk="0" hangingPunct="0">
              <a:lnSpc>
                <a:spcPct val="130000"/>
              </a:lnSpc>
              <a:spcBef>
                <a:spcPct val="20000"/>
              </a:spcBef>
              <a:buFontTx/>
              <a:buAutoNum type="ea1ChsPeriod"/>
              <a:defRPr/>
            </a:pPr>
            <a:r>
              <a:rPr lang="zh-CN" altLang="en-US" sz="2800" b="1" kern="0" dirty="0">
                <a:solidFill>
                  <a:srgbClr val="3333FF"/>
                </a:solidFill>
                <a:latin typeface="+mn-lt"/>
                <a:ea typeface="+mn-ea"/>
                <a:sym typeface="+mn-ea"/>
              </a:rPr>
              <a:t>特征： </a:t>
            </a:r>
            <a:r>
              <a:rPr lang="en-US" altLang="zh-CN" sz="2800" b="1" kern="0" dirty="0">
                <a:solidFill>
                  <a:srgbClr val="FF0000"/>
                </a:solidFill>
                <a:latin typeface="+mn-lt"/>
                <a:ea typeface="+mn-ea"/>
                <a:sym typeface="+mn-ea"/>
              </a:rPr>
              <a:t>  1. </a:t>
            </a:r>
            <a:r>
              <a:rPr lang="zh-CN" altLang="en-US" sz="2800" b="1" kern="0" dirty="0">
                <a:solidFill>
                  <a:srgbClr val="FF0000"/>
                </a:solidFill>
                <a:latin typeface="+mn-lt"/>
                <a:ea typeface="+mn-ea"/>
                <a:sym typeface="+mn-ea"/>
              </a:rPr>
              <a:t>并发：</a:t>
            </a:r>
          </a:p>
          <a:p>
            <a:pPr marL="342900" indent="-342900" eaLnBrk="0" hangingPunct="0">
              <a:lnSpc>
                <a:spcPct val="130000"/>
              </a:lnSpc>
              <a:spcBef>
                <a:spcPct val="20000"/>
              </a:spcBef>
              <a:defRPr/>
            </a:pPr>
            <a:r>
              <a:rPr lang="zh-CN" altLang="en-US" b="1" kern="0" dirty="0">
                <a:solidFill>
                  <a:srgbClr val="0000FF"/>
                </a:solidFill>
                <a:latin typeface="+mn-lt"/>
                <a:ea typeface="+mn-ea"/>
                <a:sym typeface="+mn-ea"/>
              </a:rPr>
              <a:t>（</a:t>
            </a:r>
            <a:r>
              <a:rPr lang="en-US" altLang="zh-CN" b="1" kern="0" dirty="0">
                <a:solidFill>
                  <a:srgbClr val="0000FF"/>
                </a:solidFill>
                <a:latin typeface="+mn-lt"/>
                <a:ea typeface="+mn-ea"/>
                <a:sym typeface="+mn-ea"/>
              </a:rPr>
              <a:t>3</a:t>
            </a:r>
            <a:r>
              <a:rPr lang="zh-CN" altLang="en-US" b="1" kern="0" dirty="0">
                <a:solidFill>
                  <a:srgbClr val="0000FF"/>
                </a:solidFill>
                <a:latin typeface="+mn-lt"/>
                <a:ea typeface="+mn-ea"/>
                <a:sym typeface="+mn-ea"/>
              </a:rPr>
              <a:t>）初识“进程”概念</a:t>
            </a:r>
            <a:r>
              <a:rPr lang="zh-CN" altLang="en-US" b="1" kern="0" dirty="0">
                <a:latin typeface="+mn-lt"/>
                <a:ea typeface="+mn-ea"/>
                <a:sym typeface="+mn-ea"/>
              </a:rPr>
              <a:t>。  </a:t>
            </a:r>
          </a:p>
          <a:p>
            <a:pPr marL="342900" indent="-342900" eaLnBrk="0" hangingPunct="0">
              <a:spcBef>
                <a:spcPct val="20000"/>
              </a:spcBef>
              <a:buFontTx/>
              <a:buChar char="•"/>
              <a:defRPr/>
            </a:pPr>
            <a:endParaRPr lang="zh-CN" altLang="en-US" sz="3200" kern="0" dirty="0">
              <a:latin typeface="+mn-lt"/>
              <a:ea typeface="+mn-ea"/>
              <a:sym typeface="+mn-ea"/>
            </a:endParaRPr>
          </a:p>
        </p:txBody>
      </p:sp>
      <p:graphicFrame>
        <p:nvGraphicFramePr>
          <p:cNvPr id="4" name="表格 3"/>
          <p:cNvGraphicFramePr>
            <a:graphicFrameLocks noGrp="1"/>
          </p:cNvGraphicFramePr>
          <p:nvPr/>
        </p:nvGraphicFramePr>
        <p:xfrm>
          <a:off x="323850" y="1633538"/>
          <a:ext cx="8569326" cy="2011362"/>
        </p:xfrm>
        <a:graphic>
          <a:graphicData uri="http://schemas.openxmlformats.org/drawingml/2006/table">
            <a:tbl>
              <a:tblPr firstRow="1" bandRow="1">
                <a:tableStyleId>{5C22544A-7EE6-4342-B048-85BDC9FD1C3A}</a:tableStyleId>
              </a:tblPr>
              <a:tblGrid>
                <a:gridCol w="4284663"/>
                <a:gridCol w="4284663"/>
              </a:tblGrid>
              <a:tr h="457064">
                <a:tc>
                  <a:txBody>
                    <a:bodyPr/>
                    <a:lstStyle/>
                    <a:p>
                      <a:r>
                        <a:rPr lang="zh-CN" altLang="en-US" sz="2400" dirty="0" smtClean="0"/>
                        <a:t>        程序</a:t>
                      </a:r>
                      <a:r>
                        <a:rPr lang="en-US" altLang="zh-CN" sz="2400" dirty="0" smtClean="0"/>
                        <a:t>A</a:t>
                      </a:r>
                      <a:r>
                        <a:rPr lang="zh-CN" altLang="en-US" sz="2400" dirty="0" smtClean="0"/>
                        <a:t>部分代码</a:t>
                      </a:r>
                      <a:endParaRPr lang="zh-CN" altLang="en-US" sz="2400" dirty="0"/>
                    </a:p>
                  </a:txBody>
                  <a:tcPr marL="91444" marR="91444" marT="45660" marB="45660"/>
                </a:tc>
                <a:tc>
                  <a:txBody>
                    <a:bodyPr/>
                    <a:lstStyle/>
                    <a:p>
                      <a:r>
                        <a:rPr lang="zh-CN" altLang="en-US" sz="2400" dirty="0" smtClean="0"/>
                        <a:t>       程序</a:t>
                      </a:r>
                      <a:r>
                        <a:rPr lang="en-US" altLang="zh-CN" sz="2400" dirty="0" smtClean="0"/>
                        <a:t>B</a:t>
                      </a:r>
                      <a:r>
                        <a:rPr lang="zh-CN" altLang="en-US" sz="2400" dirty="0" smtClean="0"/>
                        <a:t>部分代码</a:t>
                      </a:r>
                      <a:endParaRPr lang="zh-CN" altLang="en-US" sz="2400" dirty="0"/>
                    </a:p>
                  </a:txBody>
                  <a:tcPr marL="91444" marR="91444" marT="45660" marB="45660"/>
                </a:tc>
              </a:tr>
              <a:tr h="1554298">
                <a:tc>
                  <a:txBody>
                    <a:bodyPr/>
                    <a:lstStyle/>
                    <a:p>
                      <a:r>
                        <a:rPr lang="en-US" altLang="zh-CN" sz="2400" dirty="0" smtClean="0"/>
                        <a:t>        </a:t>
                      </a:r>
                      <a:r>
                        <a:rPr lang="en-US" altLang="zh-CN" sz="2400" dirty="0" err="1" smtClean="0"/>
                        <a:t>int</a:t>
                      </a:r>
                      <a:r>
                        <a:rPr lang="en-US" altLang="zh-CN" sz="2400" dirty="0" smtClean="0"/>
                        <a:t>  </a:t>
                      </a:r>
                      <a:r>
                        <a:rPr lang="en-US" altLang="zh-CN" sz="2400" dirty="0" err="1" smtClean="0"/>
                        <a:t>a,b,c</a:t>
                      </a:r>
                      <a:r>
                        <a:rPr lang="en-US" altLang="zh-CN" sz="2400" dirty="0" smtClean="0"/>
                        <a:t>;</a:t>
                      </a:r>
                    </a:p>
                    <a:p>
                      <a:r>
                        <a:rPr lang="en-US" altLang="zh-CN" sz="2400" dirty="0" smtClean="0"/>
                        <a:t>        a=10;</a:t>
                      </a:r>
                    </a:p>
                    <a:p>
                      <a:pPr>
                        <a:buFont typeface="Wingdings" panose="05000000000000000000" pitchFamily="2" charset="2"/>
                        <a:buChar char="l"/>
                      </a:pPr>
                      <a:r>
                        <a:rPr lang="en-US" altLang="zh-CN" sz="2400" dirty="0" smtClean="0"/>
                        <a:t>      b=5;</a:t>
                      </a:r>
                    </a:p>
                    <a:p>
                      <a:r>
                        <a:rPr lang="en-US" altLang="zh-CN" sz="2400" dirty="0" smtClean="0"/>
                        <a:t>        c=</a:t>
                      </a:r>
                      <a:r>
                        <a:rPr lang="en-US" altLang="zh-CN" sz="2400" dirty="0" err="1" smtClean="0"/>
                        <a:t>a+b</a:t>
                      </a:r>
                      <a:r>
                        <a:rPr lang="en-US" altLang="zh-CN" sz="2400" dirty="0" smtClean="0"/>
                        <a:t>;</a:t>
                      </a:r>
                      <a:endParaRPr lang="zh-CN" altLang="en-US" sz="2400" dirty="0"/>
                    </a:p>
                  </a:txBody>
                  <a:tcPr marL="91444" marR="91444" marT="45660" marB="45660">
                    <a:solidFill>
                      <a:schemeClr val="bg1">
                        <a:lumMod val="85000"/>
                      </a:schemeClr>
                    </a:solidFill>
                  </a:tcPr>
                </a:tc>
                <a:tc>
                  <a:txBody>
                    <a:bodyPr/>
                    <a:lstStyle/>
                    <a:p>
                      <a:r>
                        <a:rPr lang="en-US" altLang="zh-CN" sz="2400" dirty="0" smtClean="0"/>
                        <a:t>        </a:t>
                      </a:r>
                      <a:r>
                        <a:rPr lang="en-US" altLang="zh-CN" sz="2400" dirty="0" err="1" smtClean="0"/>
                        <a:t>int</a:t>
                      </a:r>
                      <a:r>
                        <a:rPr lang="en-US" altLang="zh-CN" sz="2400" dirty="0" smtClean="0"/>
                        <a:t>  </a:t>
                      </a:r>
                      <a:r>
                        <a:rPr lang="en-US" altLang="zh-CN" sz="2400" dirty="0" err="1" smtClean="0"/>
                        <a:t>a,b,c</a:t>
                      </a:r>
                      <a:r>
                        <a:rPr lang="en-US" altLang="zh-CN" sz="2400" dirty="0" smtClean="0"/>
                        <a:t>;</a:t>
                      </a:r>
                    </a:p>
                    <a:p>
                      <a:r>
                        <a:rPr lang="en-US" altLang="zh-CN" sz="2400" dirty="0" smtClean="0"/>
                        <a:t>        a=20;</a:t>
                      </a:r>
                    </a:p>
                    <a:p>
                      <a:pPr>
                        <a:buFont typeface="Wingdings" panose="05000000000000000000" pitchFamily="2" charset="2"/>
                        <a:buNone/>
                      </a:pPr>
                      <a:r>
                        <a:rPr lang="en-US" altLang="zh-CN" sz="2400" baseline="0" dirty="0" smtClean="0"/>
                        <a:t>       </a:t>
                      </a:r>
                      <a:r>
                        <a:rPr lang="en-US" altLang="zh-CN" sz="2400" dirty="0" smtClean="0"/>
                        <a:t> b=15;</a:t>
                      </a:r>
                    </a:p>
                    <a:p>
                      <a:pPr marL="0" algn="l" defTabSz="914400" rtl="0" eaLnBrk="1" latinLnBrk="0" hangingPunct="1">
                        <a:buFont typeface="Wingdings" panose="05000000000000000000" pitchFamily="2" charset="2"/>
                        <a:buChar char="l"/>
                      </a:pPr>
                      <a:r>
                        <a:rPr lang="en-US" altLang="zh-CN" sz="2400" kern="1200" dirty="0" smtClean="0">
                          <a:solidFill>
                            <a:schemeClr val="dk1"/>
                          </a:solidFill>
                          <a:latin typeface="+mn-lt"/>
                          <a:ea typeface="+mn-ea"/>
                          <a:cs typeface="+mn-cs"/>
                        </a:rPr>
                        <a:t>     c=a*b;</a:t>
                      </a:r>
                      <a:endParaRPr lang="zh-CN" altLang="en-US" sz="2400" kern="1200" dirty="0" smtClean="0">
                        <a:solidFill>
                          <a:schemeClr val="dk1"/>
                        </a:solidFill>
                        <a:latin typeface="+mn-lt"/>
                        <a:ea typeface="+mn-ea"/>
                        <a:cs typeface="+mn-cs"/>
                      </a:endParaRPr>
                    </a:p>
                  </a:txBody>
                  <a:tcPr marL="91444" marR="91444" marT="45660" marB="45660">
                    <a:solidFill>
                      <a:schemeClr val="bg1">
                        <a:lumMod val="85000"/>
                      </a:schemeClr>
                    </a:solidFill>
                  </a:tcPr>
                </a:tc>
              </a:tr>
            </a:tbl>
          </a:graphicData>
        </a:graphic>
      </p:graphicFrame>
      <p:sp>
        <p:nvSpPr>
          <p:cNvPr id="5" name="TextBox 4"/>
          <p:cNvSpPr txBox="1">
            <a:spLocks noChangeArrowheads="1"/>
          </p:cNvSpPr>
          <p:nvPr/>
        </p:nvSpPr>
        <p:spPr bwMode="auto">
          <a:xfrm>
            <a:off x="323850" y="3933825"/>
            <a:ext cx="82804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15000"/>
              </a:lnSpc>
              <a:spcBef>
                <a:spcPct val="20000"/>
              </a:spcBef>
            </a:pPr>
            <a:r>
              <a:rPr lang="zh-CN" altLang="en-US" b="1"/>
              <a:t>引入“进程”概念：一个程序的一次运行过程</a:t>
            </a:r>
            <a:endParaRPr lang="en-US" altLang="zh-CN" b="1"/>
          </a:p>
          <a:p>
            <a:pPr eaLnBrk="0" hangingPunct="0">
              <a:lnSpc>
                <a:spcPct val="115000"/>
              </a:lnSpc>
              <a:spcBef>
                <a:spcPct val="20000"/>
              </a:spcBef>
            </a:pPr>
            <a:r>
              <a:rPr lang="zh-CN" altLang="en-US" b="1"/>
              <a:t>每个进程设置一个“</a:t>
            </a:r>
            <a:r>
              <a:rPr lang="en-US" altLang="zh-CN" b="1"/>
              <a:t>PCB</a:t>
            </a:r>
            <a:r>
              <a:rPr lang="zh-CN" altLang="en-US" b="1"/>
              <a:t>”：下一条要执行的指令地址</a:t>
            </a:r>
          </a:p>
        </p:txBody>
      </p:sp>
      <p:cxnSp>
        <p:nvCxnSpPr>
          <p:cNvPr id="7" name="直接连接符 6"/>
          <p:cNvCxnSpPr>
            <a:cxnSpLocks noChangeShapeType="1"/>
          </p:cNvCxnSpPr>
          <p:nvPr/>
        </p:nvCxnSpPr>
        <p:spPr bwMode="auto">
          <a:xfrm>
            <a:off x="971550" y="3213100"/>
            <a:ext cx="863600"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cxnSp>
        <p:nvCxnSpPr>
          <p:cNvPr id="8" name="直接连接符 7"/>
          <p:cNvCxnSpPr>
            <a:cxnSpLocks noChangeShapeType="1"/>
          </p:cNvCxnSpPr>
          <p:nvPr/>
        </p:nvCxnSpPr>
        <p:spPr bwMode="auto">
          <a:xfrm>
            <a:off x="5292725" y="3573463"/>
            <a:ext cx="863600"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457200" y="0"/>
            <a:ext cx="8229600" cy="827088"/>
          </a:xfrm>
        </p:spPr>
        <p:txBody>
          <a:bodyPr/>
          <a:lstStyle/>
          <a:p>
            <a:r>
              <a:rPr lang="zh-CN" altLang="en-US" smtClean="0"/>
              <a:t>第三节：操作系统的特征与功能</a:t>
            </a:r>
            <a:endParaRPr lang="zh-CN" altLang="en-US" b="0" smtClean="0"/>
          </a:p>
        </p:txBody>
      </p:sp>
      <p:sp>
        <p:nvSpPr>
          <p:cNvPr id="121859" name="Rectangle 3"/>
          <p:cNvSpPr>
            <a:spLocks noGrp="1" noChangeArrowheads="1"/>
          </p:cNvSpPr>
          <p:nvPr>
            <p:ph idx="1"/>
          </p:nvPr>
        </p:nvSpPr>
        <p:spPr>
          <a:xfrm>
            <a:off x="179388" y="836613"/>
            <a:ext cx="8964612" cy="5545137"/>
          </a:xfrm>
        </p:spPr>
        <p:txBody>
          <a:bodyPr/>
          <a:lstStyle/>
          <a:p>
            <a:pPr marL="742950" indent="-742950">
              <a:lnSpc>
                <a:spcPct val="90000"/>
              </a:lnSpc>
              <a:buFontTx/>
              <a:buAutoNum type="hebrew2Minus"/>
            </a:pPr>
            <a:r>
              <a:rPr lang="zh-CN" altLang="en-US" sz="3600" b="1" smtClean="0">
                <a:solidFill>
                  <a:srgbClr val="3333FF"/>
                </a:solidFill>
              </a:rPr>
              <a:t>特征：</a:t>
            </a:r>
            <a:endParaRPr lang="en-US" altLang="zh-CN" sz="3600" b="1" smtClean="0">
              <a:solidFill>
                <a:srgbClr val="3333FF"/>
              </a:solidFill>
            </a:endParaRPr>
          </a:p>
          <a:p>
            <a:pPr marL="742950" indent="-742950">
              <a:lnSpc>
                <a:spcPct val="90000"/>
              </a:lnSpc>
              <a:buFontTx/>
              <a:buNone/>
            </a:pPr>
            <a:r>
              <a:rPr lang="en-US" altLang="zh-CN" sz="2800" b="1" smtClean="0">
                <a:solidFill>
                  <a:srgbClr val="FF0000"/>
                </a:solidFill>
              </a:rPr>
              <a:t>2. </a:t>
            </a:r>
            <a:r>
              <a:rPr lang="zh-CN" altLang="en-US" sz="2800" b="1" smtClean="0">
                <a:solidFill>
                  <a:srgbClr val="FF0000"/>
                </a:solidFill>
              </a:rPr>
              <a:t>共享</a:t>
            </a:r>
          </a:p>
          <a:p>
            <a:pPr marL="742950" indent="-742950">
              <a:lnSpc>
                <a:spcPct val="90000"/>
              </a:lnSpc>
              <a:buFontTx/>
              <a:buNone/>
            </a:pPr>
            <a:r>
              <a:rPr lang="zh-CN" altLang="en-US" sz="2400" b="1" smtClean="0"/>
              <a:t>     指系统中的资源可供内存中多个并发执行的进程共同使用。</a:t>
            </a:r>
          </a:p>
          <a:p>
            <a:pPr marL="742950" indent="-742950">
              <a:lnSpc>
                <a:spcPct val="115000"/>
              </a:lnSpc>
            </a:pPr>
            <a:r>
              <a:rPr lang="zh-CN" altLang="en-US" sz="2800" b="1" smtClean="0">
                <a:solidFill>
                  <a:schemeClr val="accent1"/>
                </a:solidFill>
              </a:rPr>
              <a:t>互斥共享方式</a:t>
            </a:r>
          </a:p>
          <a:p>
            <a:pPr lvl="1">
              <a:lnSpc>
                <a:spcPct val="115000"/>
              </a:lnSpc>
            </a:pPr>
            <a:r>
              <a:rPr lang="zh-CN" altLang="en-US" sz="2400" b="1" smtClean="0"/>
              <a:t>在一段时间内只允许一个进程访问资源 </a:t>
            </a:r>
          </a:p>
          <a:p>
            <a:pPr lvl="1">
              <a:lnSpc>
                <a:spcPct val="115000"/>
              </a:lnSpc>
            </a:pPr>
            <a:r>
              <a:rPr lang="zh-CN" altLang="en-US" sz="2400" b="1" smtClean="0"/>
              <a:t>临界资源（独占资源）：在一段时间内只允许一个进程访问的资源</a:t>
            </a:r>
          </a:p>
          <a:p>
            <a:pPr marL="742950" indent="-742950">
              <a:lnSpc>
                <a:spcPct val="115000"/>
              </a:lnSpc>
            </a:pPr>
            <a:r>
              <a:rPr lang="zh-CN" altLang="en-US" sz="2800" b="1" smtClean="0">
                <a:solidFill>
                  <a:schemeClr val="accent1"/>
                </a:solidFill>
              </a:rPr>
              <a:t>同时访问方式</a:t>
            </a:r>
          </a:p>
          <a:p>
            <a:pPr lvl="1">
              <a:lnSpc>
                <a:spcPct val="115000"/>
              </a:lnSpc>
            </a:pPr>
            <a:r>
              <a:rPr lang="zh-CN" altLang="en-US" sz="2400" b="1" smtClean="0"/>
              <a:t>宏观上在一段时间内允许多个进程</a:t>
            </a:r>
            <a:r>
              <a:rPr lang="zh-CN" altLang="en-US" sz="2400" b="1" smtClean="0">
                <a:latin typeface="宋体" panose="02010600030101010101" pitchFamily="2" charset="-122"/>
              </a:rPr>
              <a:t>“</a:t>
            </a:r>
            <a:r>
              <a:rPr lang="zh-CN" altLang="en-US" sz="2400" b="1" smtClean="0"/>
              <a:t>同时</a:t>
            </a:r>
            <a:r>
              <a:rPr lang="zh-CN" altLang="en-US" sz="2400" b="1" smtClean="0">
                <a:latin typeface="宋体" panose="02010600030101010101" pitchFamily="2" charset="-122"/>
              </a:rPr>
              <a:t>”</a:t>
            </a:r>
            <a:r>
              <a:rPr lang="zh-CN" altLang="en-US" sz="2400" b="1" smtClean="0"/>
              <a:t>访问某些资源</a:t>
            </a:r>
          </a:p>
          <a:p>
            <a:pPr lvl="1">
              <a:lnSpc>
                <a:spcPct val="115000"/>
              </a:lnSpc>
            </a:pPr>
            <a:r>
              <a:rPr lang="zh-CN" altLang="en-US" sz="2400" b="1" smtClean="0"/>
              <a:t>微观上</a:t>
            </a:r>
            <a:r>
              <a:rPr lang="zh-CN" altLang="en-US" sz="2400" b="1" smtClean="0">
                <a:latin typeface="宋体" panose="02010600030101010101" pitchFamily="2" charset="-122"/>
              </a:rPr>
              <a:t>“</a:t>
            </a:r>
            <a:r>
              <a:rPr lang="zh-CN" altLang="en-US" sz="2400" b="1" smtClean="0"/>
              <a:t>轮流</a:t>
            </a:r>
            <a:r>
              <a:rPr lang="zh-CN" altLang="en-US" sz="2400" b="1" smtClean="0">
                <a:latin typeface="宋体" panose="02010600030101010101" pitchFamily="2" charset="-122"/>
              </a:rPr>
              <a:t>”</a:t>
            </a:r>
            <a:r>
              <a:rPr lang="zh-CN" altLang="en-US" sz="2400" b="1" smtClean="0"/>
              <a:t>（交替访问）</a:t>
            </a:r>
          </a:p>
          <a:p>
            <a:pPr lvl="1">
              <a:lnSpc>
                <a:spcPct val="115000"/>
              </a:lnSpc>
            </a:pPr>
            <a:r>
              <a:rPr lang="zh-CN" altLang="en-US" sz="2400" b="1" smtClean="0"/>
              <a:t>处理机、内存、磁盘、可重入代码</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1859">
                                            <p:txEl>
                                              <p:pRg st="3" end="3"/>
                                            </p:txEl>
                                          </p:spTgt>
                                        </p:tgtEl>
                                        <p:attrNameLst>
                                          <p:attrName>style.visibility</p:attrName>
                                        </p:attrNameLst>
                                      </p:cBhvr>
                                      <p:to>
                                        <p:strVal val="visible"/>
                                      </p:to>
                                    </p:set>
                                    <p:animEffect transition="in" filter="box(in)">
                                      <p:cBhvr>
                                        <p:cTn id="7" dur="500"/>
                                        <p:tgtEl>
                                          <p:spTgt spid="121859">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21859">
                                            <p:txEl>
                                              <p:pRg st="6" end="6"/>
                                            </p:txEl>
                                          </p:spTgt>
                                        </p:tgtEl>
                                        <p:attrNameLst>
                                          <p:attrName>style.visibility</p:attrName>
                                        </p:attrNameLst>
                                      </p:cBhvr>
                                      <p:to>
                                        <p:strVal val="visible"/>
                                      </p:to>
                                    </p:set>
                                    <p:animEffect transition="in" filter="box(in)">
                                      <p:cBhvr>
                                        <p:cTn id="10" dur="500"/>
                                        <p:tgtEl>
                                          <p:spTgt spid="121859">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21859">
                                            <p:txEl>
                                              <p:pRg st="4" end="4"/>
                                            </p:txEl>
                                          </p:spTgt>
                                        </p:tgtEl>
                                        <p:attrNameLst>
                                          <p:attrName>style.visibility</p:attrName>
                                        </p:attrNameLst>
                                      </p:cBhvr>
                                      <p:to>
                                        <p:strVal val="visible"/>
                                      </p:to>
                                    </p:set>
                                    <p:animEffect transition="in" filter="box(in)">
                                      <p:cBhvr>
                                        <p:cTn id="15" dur="500"/>
                                        <p:tgtEl>
                                          <p:spTgt spid="121859">
                                            <p:txEl>
                                              <p:pRg st="4" end="4"/>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21859">
                                            <p:txEl>
                                              <p:pRg st="5" end="5"/>
                                            </p:txEl>
                                          </p:spTgt>
                                        </p:tgtEl>
                                        <p:attrNameLst>
                                          <p:attrName>style.visibility</p:attrName>
                                        </p:attrNameLst>
                                      </p:cBhvr>
                                      <p:to>
                                        <p:strVal val="visible"/>
                                      </p:to>
                                    </p:set>
                                    <p:animEffect transition="in" filter="box(in)">
                                      <p:cBhvr>
                                        <p:cTn id="18" dur="500"/>
                                        <p:tgtEl>
                                          <p:spTgt spid="12185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21859">
                                            <p:txEl>
                                              <p:pRg st="7" end="7"/>
                                            </p:txEl>
                                          </p:spTgt>
                                        </p:tgtEl>
                                        <p:attrNameLst>
                                          <p:attrName>style.visibility</p:attrName>
                                        </p:attrNameLst>
                                      </p:cBhvr>
                                      <p:to>
                                        <p:strVal val="visible"/>
                                      </p:to>
                                    </p:set>
                                    <p:animEffect transition="in" filter="box(in)">
                                      <p:cBhvr>
                                        <p:cTn id="23" dur="500"/>
                                        <p:tgtEl>
                                          <p:spTgt spid="121859">
                                            <p:txEl>
                                              <p:pRg st="7" end="7"/>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121859">
                                            <p:txEl>
                                              <p:pRg st="8" end="8"/>
                                            </p:txEl>
                                          </p:spTgt>
                                        </p:tgtEl>
                                        <p:attrNameLst>
                                          <p:attrName>style.visibility</p:attrName>
                                        </p:attrNameLst>
                                      </p:cBhvr>
                                      <p:to>
                                        <p:strVal val="visible"/>
                                      </p:to>
                                    </p:set>
                                    <p:animEffect transition="in" filter="box(in)">
                                      <p:cBhvr>
                                        <p:cTn id="26" dur="500"/>
                                        <p:tgtEl>
                                          <p:spTgt spid="121859">
                                            <p:txEl>
                                              <p:pRg st="8" end="8"/>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121859">
                                            <p:txEl>
                                              <p:pRg st="9" end="9"/>
                                            </p:txEl>
                                          </p:spTgt>
                                        </p:tgtEl>
                                        <p:attrNameLst>
                                          <p:attrName>style.visibility</p:attrName>
                                        </p:attrNameLst>
                                      </p:cBhvr>
                                      <p:to>
                                        <p:strVal val="visible"/>
                                      </p:to>
                                    </p:set>
                                    <p:animEffect transition="in" filter="box(in)">
                                      <p:cBhvr>
                                        <p:cTn id="29" dur="500"/>
                                        <p:tgtEl>
                                          <p:spTgt spid="1218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36513" y="-26988"/>
            <a:ext cx="8229601" cy="727076"/>
          </a:xfrm>
        </p:spPr>
        <p:txBody>
          <a:bodyPr/>
          <a:lstStyle/>
          <a:p>
            <a:r>
              <a:rPr lang="zh-CN" altLang="en-US" smtClean="0"/>
              <a:t>第三节：操作系统的特征与功能</a:t>
            </a:r>
          </a:p>
        </p:txBody>
      </p:sp>
      <p:sp>
        <p:nvSpPr>
          <p:cNvPr id="51203" name="Rectangle 3"/>
          <p:cNvSpPr>
            <a:spLocks noGrp="1" noChangeArrowheads="1"/>
          </p:cNvSpPr>
          <p:nvPr>
            <p:ph idx="1"/>
          </p:nvPr>
        </p:nvSpPr>
        <p:spPr>
          <a:xfrm>
            <a:off x="250825" y="765175"/>
            <a:ext cx="8229600" cy="5472113"/>
          </a:xfrm>
        </p:spPr>
        <p:txBody>
          <a:bodyPr/>
          <a:lstStyle/>
          <a:p>
            <a:pPr marL="742950" indent="-742950">
              <a:lnSpc>
                <a:spcPct val="90000"/>
              </a:lnSpc>
              <a:buFontTx/>
              <a:buAutoNum type="ea1ChsPeriod"/>
              <a:defRPr/>
            </a:pPr>
            <a:r>
              <a:rPr lang="zh-CN" altLang="en-US" b="1" dirty="0" smtClean="0">
                <a:solidFill>
                  <a:srgbClr val="3333FF"/>
                </a:solidFill>
              </a:rPr>
              <a:t>特征：</a:t>
            </a:r>
            <a:endParaRPr lang="en-US" altLang="zh-CN" b="1" dirty="0" smtClean="0">
              <a:solidFill>
                <a:srgbClr val="3333FF"/>
              </a:solidFill>
            </a:endParaRPr>
          </a:p>
          <a:p>
            <a:pPr marL="742950" indent="-742950">
              <a:lnSpc>
                <a:spcPct val="90000"/>
              </a:lnSpc>
              <a:buFontTx/>
              <a:buNone/>
              <a:defRPr/>
            </a:pPr>
            <a:r>
              <a:rPr lang="en-US" altLang="zh-CN" sz="2800" b="1" dirty="0" smtClean="0">
                <a:solidFill>
                  <a:srgbClr val="FF0000"/>
                </a:solidFill>
              </a:rPr>
              <a:t>3. </a:t>
            </a:r>
            <a:r>
              <a:rPr lang="zh-CN" altLang="en-US" sz="2800" b="1" dirty="0" smtClean="0">
                <a:solidFill>
                  <a:srgbClr val="FF0000"/>
                </a:solidFill>
              </a:rPr>
              <a:t>虚拟</a:t>
            </a:r>
          </a:p>
          <a:p>
            <a:pPr>
              <a:lnSpc>
                <a:spcPct val="90000"/>
              </a:lnSpc>
              <a:buFontTx/>
              <a:buNone/>
              <a:defRPr/>
            </a:pPr>
            <a:r>
              <a:rPr lang="zh-CN" altLang="en-US" sz="2400" dirty="0" smtClean="0"/>
              <a:t>   </a:t>
            </a:r>
            <a:r>
              <a:rPr lang="zh-CN" altLang="en-US" sz="2400" b="1" dirty="0" smtClean="0"/>
              <a:t>是指通过某种技术把一个物理实体变为若干个逻辑上的对应物。</a:t>
            </a:r>
          </a:p>
        </p:txBody>
      </p:sp>
      <p:grpSp>
        <p:nvGrpSpPr>
          <p:cNvPr id="2" name="Group 95"/>
          <p:cNvGrpSpPr/>
          <p:nvPr/>
        </p:nvGrpSpPr>
        <p:grpSpPr bwMode="auto">
          <a:xfrm>
            <a:off x="231775" y="2659063"/>
            <a:ext cx="8740775" cy="3578225"/>
            <a:chOff x="146" y="1731"/>
            <a:chExt cx="5506" cy="2254"/>
          </a:xfrm>
        </p:grpSpPr>
        <p:sp>
          <p:nvSpPr>
            <p:cNvPr id="64516" name="Line 7"/>
            <p:cNvSpPr>
              <a:spLocks noChangeShapeType="1"/>
            </p:cNvSpPr>
            <p:nvPr/>
          </p:nvSpPr>
          <p:spPr bwMode="auto">
            <a:xfrm flipH="1" flipV="1">
              <a:off x="921" y="2788"/>
              <a:ext cx="251" cy="595"/>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4517" name="Line 9"/>
            <p:cNvSpPr>
              <a:spLocks noChangeShapeType="1"/>
            </p:cNvSpPr>
            <p:nvPr/>
          </p:nvSpPr>
          <p:spPr bwMode="auto">
            <a:xfrm flipV="1">
              <a:off x="1208" y="2781"/>
              <a:ext cx="300" cy="628"/>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 name="AutoShape 12"/>
            <p:cNvSpPr/>
            <p:nvPr/>
          </p:nvSpPr>
          <p:spPr bwMode="auto">
            <a:xfrm>
              <a:off x="378" y="2529"/>
              <a:ext cx="150" cy="695"/>
            </a:xfrm>
            <a:prstGeom prst="leftBrace">
              <a:avLst>
                <a:gd name="adj1" fmla="val 38611"/>
                <a:gd name="adj2" fmla="val 50000"/>
              </a:avLst>
            </a:prstGeom>
            <a:noFill/>
            <a:ln w="9525">
              <a:solidFill>
                <a:srgbClr val="000000"/>
              </a:solidFill>
              <a:round/>
            </a:ln>
            <a:effectLst/>
          </p:spPr>
          <p:txBody>
            <a:bodyPr/>
            <a:lstStyle/>
            <a:p>
              <a:pPr marL="914400" indent="-341630" algn="ctr" eaLnBrk="0" hangingPunct="0">
                <a:lnSpc>
                  <a:spcPct val="115000"/>
                </a:lnSpc>
                <a:spcBef>
                  <a:spcPct val="20000"/>
                </a:spcBef>
                <a:buFont typeface="Wingdings" panose="05000000000000000000" pitchFamily="2" charset="2"/>
                <a:buBlip>
                  <a:blip r:embed="rId2"/>
                </a:buBlip>
                <a:defRPr/>
              </a:pPr>
              <a:endParaRPr lang="zh-CN" altLang="zh-CN" b="1">
                <a:effectLst>
                  <a:outerShdw blurRad="38100" dist="38100" dir="2700000" algn="tl">
                    <a:srgbClr val="C0C0C0"/>
                  </a:outerShdw>
                </a:effectLst>
              </a:endParaRPr>
            </a:p>
          </p:txBody>
        </p:sp>
        <p:sp>
          <p:nvSpPr>
            <p:cNvPr id="8" name="AutoShape 14"/>
            <p:cNvSpPr/>
            <p:nvPr/>
          </p:nvSpPr>
          <p:spPr bwMode="auto">
            <a:xfrm>
              <a:off x="428" y="3349"/>
              <a:ext cx="65" cy="377"/>
            </a:xfrm>
            <a:prstGeom prst="leftBrace">
              <a:avLst>
                <a:gd name="adj1" fmla="val 48333"/>
                <a:gd name="adj2" fmla="val 50000"/>
              </a:avLst>
            </a:prstGeom>
            <a:noFill/>
            <a:ln w="9525">
              <a:solidFill>
                <a:srgbClr val="000000"/>
              </a:solidFill>
              <a:round/>
            </a:ln>
            <a:effectLst/>
          </p:spPr>
          <p:txBody>
            <a:bodyPr/>
            <a:lstStyle/>
            <a:p>
              <a:pPr marL="914400" indent="-341630" algn="ctr" eaLnBrk="0" hangingPunct="0">
                <a:lnSpc>
                  <a:spcPct val="115000"/>
                </a:lnSpc>
                <a:spcBef>
                  <a:spcPct val="20000"/>
                </a:spcBef>
                <a:buFont typeface="Wingdings" panose="05000000000000000000" pitchFamily="2" charset="2"/>
                <a:buBlip>
                  <a:blip r:embed="rId2"/>
                </a:buBlip>
                <a:defRPr/>
              </a:pPr>
              <a:endParaRPr lang="zh-CN" altLang="zh-CN" b="1">
                <a:effectLst>
                  <a:outerShdw blurRad="38100" dist="38100" dir="2700000" algn="tl">
                    <a:srgbClr val="C0C0C0"/>
                  </a:outerShdw>
                </a:effectLst>
              </a:endParaRPr>
            </a:p>
          </p:txBody>
        </p:sp>
        <p:sp>
          <p:nvSpPr>
            <p:cNvPr id="64520" name="Line 15"/>
            <p:cNvSpPr>
              <a:spLocks noChangeShapeType="1"/>
            </p:cNvSpPr>
            <p:nvPr/>
          </p:nvSpPr>
          <p:spPr bwMode="auto">
            <a:xfrm>
              <a:off x="926" y="2022"/>
              <a:ext cx="0" cy="492"/>
            </a:xfrm>
            <a:prstGeom prst="line">
              <a:avLst/>
            </a:prstGeom>
            <a:noFill/>
            <a:ln w="1270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4521" name="Line 26"/>
            <p:cNvSpPr>
              <a:spLocks noChangeShapeType="1"/>
            </p:cNvSpPr>
            <p:nvPr/>
          </p:nvSpPr>
          <p:spPr bwMode="auto">
            <a:xfrm flipH="1" flipV="1">
              <a:off x="2522" y="2788"/>
              <a:ext cx="386" cy="622"/>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4522" name="Line 28"/>
            <p:cNvSpPr>
              <a:spLocks noChangeShapeType="1"/>
            </p:cNvSpPr>
            <p:nvPr/>
          </p:nvSpPr>
          <p:spPr bwMode="auto">
            <a:xfrm flipV="1">
              <a:off x="2944" y="2772"/>
              <a:ext cx="374" cy="639"/>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4523" name="Line 29"/>
            <p:cNvSpPr>
              <a:spLocks noChangeShapeType="1"/>
            </p:cNvSpPr>
            <p:nvPr/>
          </p:nvSpPr>
          <p:spPr bwMode="auto">
            <a:xfrm flipH="1" flipV="1">
              <a:off x="4355" y="2778"/>
              <a:ext cx="378" cy="623"/>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4524" name="Line 31"/>
            <p:cNvSpPr>
              <a:spLocks noChangeShapeType="1"/>
            </p:cNvSpPr>
            <p:nvPr/>
          </p:nvSpPr>
          <p:spPr bwMode="auto">
            <a:xfrm flipV="1">
              <a:off x="4724" y="2789"/>
              <a:ext cx="327" cy="648"/>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4525" name="Line 33"/>
            <p:cNvSpPr>
              <a:spLocks noChangeShapeType="1"/>
            </p:cNvSpPr>
            <p:nvPr/>
          </p:nvSpPr>
          <p:spPr bwMode="auto">
            <a:xfrm>
              <a:off x="935" y="2023"/>
              <a:ext cx="335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26" name="Line 34"/>
            <p:cNvSpPr>
              <a:spLocks noChangeShapeType="1"/>
            </p:cNvSpPr>
            <p:nvPr/>
          </p:nvSpPr>
          <p:spPr bwMode="auto">
            <a:xfrm>
              <a:off x="2511" y="2014"/>
              <a:ext cx="0" cy="492"/>
            </a:xfrm>
            <a:prstGeom prst="line">
              <a:avLst/>
            </a:prstGeom>
            <a:noFill/>
            <a:ln w="1270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4527" name="Line 35"/>
            <p:cNvSpPr>
              <a:spLocks noChangeShapeType="1"/>
            </p:cNvSpPr>
            <p:nvPr/>
          </p:nvSpPr>
          <p:spPr bwMode="auto">
            <a:xfrm>
              <a:off x="4303" y="2015"/>
              <a:ext cx="0" cy="492"/>
            </a:xfrm>
            <a:prstGeom prst="line">
              <a:avLst/>
            </a:prstGeom>
            <a:noFill/>
            <a:ln w="1270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4528" name="Text Box 38"/>
            <p:cNvSpPr txBox="1">
              <a:spLocks noChangeArrowheads="1"/>
            </p:cNvSpPr>
            <p:nvPr/>
          </p:nvSpPr>
          <p:spPr bwMode="auto">
            <a:xfrm>
              <a:off x="1792" y="1731"/>
              <a:ext cx="242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进程</a:t>
              </a:r>
              <a:r>
                <a:rPr lang="en-US" altLang="zh-CN" sz="1600" b="1">
                  <a:latin typeface="Times New Roman" panose="02020603050405020304" pitchFamily="18" charset="0"/>
                </a:rPr>
                <a:t>1</a:t>
              </a:r>
              <a:r>
                <a:rPr lang="zh-CN" altLang="en-US" sz="1600" b="1">
                  <a:latin typeface="Times New Roman" panose="02020603050405020304" pitchFamily="18" charset="0"/>
                </a:rPr>
                <a:t>，进程</a:t>
              </a:r>
              <a:r>
                <a:rPr lang="en-US" altLang="zh-CN" sz="1600" b="1" baseline="-25000">
                  <a:latin typeface="Times New Roman" panose="02020603050405020304" pitchFamily="18" charset="0"/>
                </a:rPr>
                <a:t>2</a:t>
              </a:r>
              <a:r>
                <a:rPr lang="zh-CN" altLang="en-US" sz="1600" b="1">
                  <a:latin typeface="Times New Roman" panose="02020603050405020304" pitchFamily="18" charset="0"/>
                </a:rPr>
                <a:t>，</a:t>
              </a:r>
              <a:r>
                <a:rPr lang="zh-CN" altLang="en-US" sz="1600" b="1">
                  <a:latin typeface="Times New Roman" panose="02020603050405020304" pitchFamily="18" charset="0"/>
                  <a:sym typeface="MT Extra" panose="05050102010205020202" pitchFamily="18" charset="2"/>
                </a:rPr>
                <a:t>  进程</a:t>
              </a:r>
              <a:r>
                <a:rPr lang="en-US" altLang="zh-CN" sz="1600" b="1" baseline="-25000">
                  <a:latin typeface="Times New Roman" panose="02020603050405020304" pitchFamily="18" charset="0"/>
                </a:rPr>
                <a:t>n</a:t>
              </a:r>
            </a:p>
          </p:txBody>
        </p:sp>
        <p:grpSp>
          <p:nvGrpSpPr>
            <p:cNvPr id="64529" name="Group 41"/>
            <p:cNvGrpSpPr/>
            <p:nvPr/>
          </p:nvGrpSpPr>
          <p:grpSpPr bwMode="auto">
            <a:xfrm>
              <a:off x="638" y="2512"/>
              <a:ext cx="567" cy="272"/>
              <a:chOff x="431" y="2251"/>
              <a:chExt cx="567" cy="272"/>
            </a:xfrm>
          </p:grpSpPr>
          <p:sp>
            <p:nvSpPr>
              <p:cNvPr id="64530" name="Rectangle 18"/>
              <p:cNvSpPr>
                <a:spLocks noChangeArrowheads="1"/>
              </p:cNvSpPr>
              <p:nvPr/>
            </p:nvSpPr>
            <p:spPr bwMode="auto">
              <a:xfrm>
                <a:off x="431" y="2251"/>
                <a:ext cx="567" cy="272"/>
              </a:xfrm>
              <a:prstGeom prst="rect">
                <a:avLst/>
              </a:prstGeom>
              <a:solidFill>
                <a:schemeClr val="bg1"/>
              </a:solidFill>
              <a:ln w="9525">
                <a:solidFill>
                  <a:schemeClr val="tx1"/>
                </a:solidFill>
                <a:miter lim="800000"/>
              </a:ln>
            </p:spPr>
            <p:txBody>
              <a:bodyPr anchor="ctr"/>
              <a:lstStyle>
                <a:lvl1pPr marL="91440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spcBef>
                    <a:spcPct val="30000"/>
                  </a:spcBef>
                  <a:spcAft>
                    <a:spcPct val="50000"/>
                  </a:spcAft>
                </a:pPr>
                <a:endParaRPr lang="zh-CN" altLang="zh-CN" sz="1400" b="1" baseline="-25000">
                  <a:latin typeface="Times New Roman" panose="02020603050405020304" pitchFamily="18" charset="0"/>
                </a:endParaRPr>
              </a:p>
            </p:txBody>
          </p:sp>
          <p:sp>
            <p:nvSpPr>
              <p:cNvPr id="64531" name="Text Box 40"/>
              <p:cNvSpPr txBox="1">
                <a:spLocks noChangeArrowheads="1"/>
              </p:cNvSpPr>
              <p:nvPr/>
            </p:nvSpPr>
            <p:spPr bwMode="auto">
              <a:xfrm>
                <a:off x="497" y="2255"/>
                <a:ext cx="43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en-US" altLang="zh-CN" sz="1600" b="1">
                    <a:latin typeface="Times New Roman" panose="02020603050405020304" pitchFamily="18" charset="0"/>
                  </a:rPr>
                  <a:t>CPU</a:t>
                </a:r>
                <a:r>
                  <a:rPr lang="en-US" altLang="zh-CN" sz="1600" b="1" baseline="-25000">
                    <a:latin typeface="Times New Roman" panose="02020603050405020304" pitchFamily="18" charset="0"/>
                  </a:rPr>
                  <a:t>1</a:t>
                </a:r>
              </a:p>
            </p:txBody>
          </p:sp>
        </p:grpSp>
        <p:grpSp>
          <p:nvGrpSpPr>
            <p:cNvPr id="64532" name="Group 42"/>
            <p:cNvGrpSpPr/>
            <p:nvPr/>
          </p:nvGrpSpPr>
          <p:grpSpPr bwMode="auto">
            <a:xfrm>
              <a:off x="1243" y="2512"/>
              <a:ext cx="567" cy="272"/>
              <a:chOff x="431" y="2251"/>
              <a:chExt cx="567" cy="272"/>
            </a:xfrm>
          </p:grpSpPr>
          <p:sp>
            <p:nvSpPr>
              <p:cNvPr id="64533" name="Rectangle 43"/>
              <p:cNvSpPr>
                <a:spLocks noChangeArrowheads="1"/>
              </p:cNvSpPr>
              <p:nvPr/>
            </p:nvSpPr>
            <p:spPr bwMode="auto">
              <a:xfrm>
                <a:off x="431" y="2251"/>
                <a:ext cx="567" cy="272"/>
              </a:xfrm>
              <a:prstGeom prst="rect">
                <a:avLst/>
              </a:prstGeom>
              <a:solidFill>
                <a:schemeClr val="bg1"/>
              </a:solidFill>
              <a:ln w="9525">
                <a:solidFill>
                  <a:schemeClr val="tx1"/>
                </a:solidFill>
                <a:miter lim="800000"/>
              </a:ln>
            </p:spPr>
            <p:txBody>
              <a:bodyPr anchor="ctr"/>
              <a:lstStyle>
                <a:lvl1pPr marL="91440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spcBef>
                    <a:spcPct val="30000"/>
                  </a:spcBef>
                  <a:spcAft>
                    <a:spcPct val="50000"/>
                  </a:spcAft>
                </a:pPr>
                <a:endParaRPr lang="zh-CN" altLang="zh-CN" sz="1400" b="1" baseline="-25000">
                  <a:latin typeface="Times New Roman" panose="02020603050405020304" pitchFamily="18" charset="0"/>
                </a:endParaRPr>
              </a:p>
            </p:txBody>
          </p:sp>
          <p:sp>
            <p:nvSpPr>
              <p:cNvPr id="64534" name="Text Box 44"/>
              <p:cNvSpPr txBox="1">
                <a:spLocks noChangeArrowheads="1"/>
              </p:cNvSpPr>
              <p:nvPr/>
            </p:nvSpPr>
            <p:spPr bwMode="auto">
              <a:xfrm>
                <a:off x="497" y="2255"/>
                <a:ext cx="43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en-US" altLang="zh-CN" sz="1600" b="1">
                    <a:latin typeface="Times New Roman" panose="02020603050405020304" pitchFamily="18" charset="0"/>
                  </a:rPr>
                  <a:t>CPU</a:t>
                </a:r>
                <a:r>
                  <a:rPr lang="en-US" altLang="zh-CN" sz="1600" b="1" baseline="-25000">
                    <a:latin typeface="Times New Roman" panose="02020603050405020304" pitchFamily="18" charset="0"/>
                  </a:rPr>
                  <a:t>2</a:t>
                </a:r>
              </a:p>
            </p:txBody>
          </p:sp>
        </p:grpSp>
        <p:grpSp>
          <p:nvGrpSpPr>
            <p:cNvPr id="64535" name="Group 70"/>
            <p:cNvGrpSpPr/>
            <p:nvPr/>
          </p:nvGrpSpPr>
          <p:grpSpPr bwMode="auto">
            <a:xfrm>
              <a:off x="2070" y="2512"/>
              <a:ext cx="786" cy="272"/>
              <a:chOff x="2133" y="2215"/>
              <a:chExt cx="786" cy="272"/>
            </a:xfrm>
          </p:grpSpPr>
          <p:sp>
            <p:nvSpPr>
              <p:cNvPr id="64536" name="Rectangle 50"/>
              <p:cNvSpPr>
                <a:spLocks noChangeArrowheads="1"/>
              </p:cNvSpPr>
              <p:nvPr/>
            </p:nvSpPr>
            <p:spPr bwMode="auto">
              <a:xfrm>
                <a:off x="2133" y="2215"/>
                <a:ext cx="786" cy="272"/>
              </a:xfrm>
              <a:prstGeom prst="rect">
                <a:avLst/>
              </a:prstGeom>
              <a:solidFill>
                <a:schemeClr val="bg1"/>
              </a:solidFill>
              <a:ln w="9525">
                <a:solidFill>
                  <a:schemeClr val="tx1"/>
                </a:solidFill>
                <a:miter lim="800000"/>
              </a:ln>
            </p:spPr>
            <p:txBody>
              <a:bodyPr anchor="ctr"/>
              <a:lstStyle>
                <a:lvl1pPr marL="91440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spcBef>
                    <a:spcPct val="30000"/>
                  </a:spcBef>
                  <a:spcAft>
                    <a:spcPct val="50000"/>
                  </a:spcAft>
                </a:pPr>
                <a:endParaRPr lang="zh-CN" altLang="zh-CN" sz="1400" b="1" baseline="-25000">
                  <a:latin typeface="Times New Roman" panose="02020603050405020304" pitchFamily="18" charset="0"/>
                </a:endParaRPr>
              </a:p>
            </p:txBody>
          </p:sp>
          <p:sp>
            <p:nvSpPr>
              <p:cNvPr id="64537" name="Text Box 51"/>
              <p:cNvSpPr txBox="1">
                <a:spLocks noChangeArrowheads="1"/>
              </p:cNvSpPr>
              <p:nvPr/>
            </p:nvSpPr>
            <p:spPr bwMode="auto">
              <a:xfrm>
                <a:off x="2209" y="2237"/>
                <a:ext cx="7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虚拟主存</a:t>
                </a:r>
                <a:r>
                  <a:rPr lang="en-US" altLang="zh-CN" sz="1600" b="1" baseline="-25000">
                    <a:latin typeface="Times New Roman" panose="02020603050405020304" pitchFamily="18" charset="0"/>
                  </a:rPr>
                  <a:t>1</a:t>
                </a:r>
              </a:p>
            </p:txBody>
          </p:sp>
        </p:grpSp>
        <p:sp>
          <p:nvSpPr>
            <p:cNvPr id="64538" name="Text Box 55"/>
            <p:cNvSpPr txBox="1">
              <a:spLocks noChangeArrowheads="1"/>
            </p:cNvSpPr>
            <p:nvPr/>
          </p:nvSpPr>
          <p:spPr bwMode="auto">
            <a:xfrm>
              <a:off x="1814" y="2542"/>
              <a:ext cx="3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en-US" altLang="zh-CN" sz="1600" b="1">
                  <a:latin typeface="Times New Roman" panose="02020603050405020304" pitchFamily="18" charset="0"/>
                  <a:sym typeface="MT Extra" panose="05050102010205020202" pitchFamily="18" charset="2"/>
                </a:rPr>
                <a:t></a:t>
              </a:r>
            </a:p>
          </p:txBody>
        </p:sp>
        <p:grpSp>
          <p:nvGrpSpPr>
            <p:cNvPr id="64539" name="Group 61"/>
            <p:cNvGrpSpPr/>
            <p:nvPr/>
          </p:nvGrpSpPr>
          <p:grpSpPr bwMode="auto">
            <a:xfrm>
              <a:off x="3954" y="2512"/>
              <a:ext cx="686" cy="272"/>
              <a:chOff x="1628" y="3650"/>
              <a:chExt cx="686" cy="272"/>
            </a:xfrm>
          </p:grpSpPr>
          <p:sp>
            <p:nvSpPr>
              <p:cNvPr id="64540" name="Rectangle 62"/>
              <p:cNvSpPr>
                <a:spLocks noChangeArrowheads="1"/>
              </p:cNvSpPr>
              <p:nvPr/>
            </p:nvSpPr>
            <p:spPr bwMode="auto">
              <a:xfrm>
                <a:off x="1628" y="3650"/>
                <a:ext cx="686" cy="272"/>
              </a:xfrm>
              <a:prstGeom prst="rect">
                <a:avLst/>
              </a:prstGeom>
              <a:solidFill>
                <a:schemeClr val="bg1"/>
              </a:solidFill>
              <a:ln w="9525">
                <a:solidFill>
                  <a:schemeClr val="tx1"/>
                </a:solidFill>
                <a:miter lim="800000"/>
              </a:ln>
            </p:spPr>
            <p:txBody>
              <a:bodyPr anchor="ctr"/>
              <a:lstStyle>
                <a:lvl1pPr marL="91440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spcBef>
                    <a:spcPct val="30000"/>
                  </a:spcBef>
                  <a:spcAft>
                    <a:spcPct val="50000"/>
                  </a:spcAft>
                </a:pPr>
                <a:endParaRPr lang="zh-CN" altLang="zh-CN" sz="1400" b="1" baseline="-25000">
                  <a:latin typeface="Times New Roman" panose="02020603050405020304" pitchFamily="18" charset="0"/>
                </a:endParaRPr>
              </a:p>
            </p:txBody>
          </p:sp>
          <p:sp>
            <p:nvSpPr>
              <p:cNvPr id="64541" name="Text Box 63"/>
              <p:cNvSpPr txBox="1">
                <a:spLocks noChangeArrowheads="1"/>
              </p:cNvSpPr>
              <p:nvPr/>
            </p:nvSpPr>
            <p:spPr bwMode="auto">
              <a:xfrm>
                <a:off x="1713" y="3663"/>
                <a:ext cx="5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打印机</a:t>
                </a:r>
                <a:r>
                  <a:rPr lang="en-US" altLang="zh-CN" sz="1600" b="1" baseline="-25000">
                    <a:latin typeface="Times New Roman" panose="02020603050405020304" pitchFamily="18" charset="0"/>
                  </a:rPr>
                  <a:t>1</a:t>
                </a:r>
              </a:p>
            </p:txBody>
          </p:sp>
        </p:grpSp>
        <p:grpSp>
          <p:nvGrpSpPr>
            <p:cNvPr id="64542" name="Group 67"/>
            <p:cNvGrpSpPr/>
            <p:nvPr/>
          </p:nvGrpSpPr>
          <p:grpSpPr bwMode="auto">
            <a:xfrm>
              <a:off x="4676" y="2512"/>
              <a:ext cx="686" cy="272"/>
              <a:chOff x="1628" y="3650"/>
              <a:chExt cx="686" cy="272"/>
            </a:xfrm>
          </p:grpSpPr>
          <p:sp>
            <p:nvSpPr>
              <p:cNvPr id="64543" name="Rectangle 68"/>
              <p:cNvSpPr>
                <a:spLocks noChangeArrowheads="1"/>
              </p:cNvSpPr>
              <p:nvPr/>
            </p:nvSpPr>
            <p:spPr bwMode="auto">
              <a:xfrm>
                <a:off x="1628" y="3650"/>
                <a:ext cx="686" cy="272"/>
              </a:xfrm>
              <a:prstGeom prst="rect">
                <a:avLst/>
              </a:prstGeom>
              <a:solidFill>
                <a:schemeClr val="bg1"/>
              </a:solidFill>
              <a:ln w="9525">
                <a:solidFill>
                  <a:schemeClr val="tx1"/>
                </a:solidFill>
                <a:miter lim="800000"/>
              </a:ln>
            </p:spPr>
            <p:txBody>
              <a:bodyPr anchor="ctr"/>
              <a:lstStyle>
                <a:lvl1pPr marL="91440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spcBef>
                    <a:spcPct val="30000"/>
                  </a:spcBef>
                  <a:spcAft>
                    <a:spcPct val="50000"/>
                  </a:spcAft>
                </a:pPr>
                <a:endParaRPr lang="zh-CN" altLang="zh-CN" sz="1400" b="1" baseline="-25000">
                  <a:latin typeface="Times New Roman" panose="02020603050405020304" pitchFamily="18" charset="0"/>
                </a:endParaRPr>
              </a:p>
            </p:txBody>
          </p:sp>
          <p:sp>
            <p:nvSpPr>
              <p:cNvPr id="64544" name="Text Box 69"/>
              <p:cNvSpPr txBox="1">
                <a:spLocks noChangeArrowheads="1"/>
              </p:cNvSpPr>
              <p:nvPr/>
            </p:nvSpPr>
            <p:spPr bwMode="auto">
              <a:xfrm>
                <a:off x="1713" y="3663"/>
                <a:ext cx="5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打印机</a:t>
                </a:r>
                <a:r>
                  <a:rPr lang="en-US" altLang="zh-CN" sz="1600" b="1" baseline="-25000">
                    <a:latin typeface="Times New Roman" panose="02020603050405020304" pitchFamily="18" charset="0"/>
                  </a:rPr>
                  <a:t>2</a:t>
                </a:r>
              </a:p>
            </p:txBody>
          </p:sp>
        </p:grpSp>
        <p:grpSp>
          <p:nvGrpSpPr>
            <p:cNvPr id="64545" name="Group 71"/>
            <p:cNvGrpSpPr/>
            <p:nvPr/>
          </p:nvGrpSpPr>
          <p:grpSpPr bwMode="auto">
            <a:xfrm>
              <a:off x="2919" y="2512"/>
              <a:ext cx="786" cy="272"/>
              <a:chOff x="2133" y="2215"/>
              <a:chExt cx="786" cy="272"/>
            </a:xfrm>
          </p:grpSpPr>
          <p:sp>
            <p:nvSpPr>
              <p:cNvPr id="64546" name="Rectangle 72"/>
              <p:cNvSpPr>
                <a:spLocks noChangeArrowheads="1"/>
              </p:cNvSpPr>
              <p:nvPr/>
            </p:nvSpPr>
            <p:spPr bwMode="auto">
              <a:xfrm>
                <a:off x="2133" y="2215"/>
                <a:ext cx="786" cy="272"/>
              </a:xfrm>
              <a:prstGeom prst="rect">
                <a:avLst/>
              </a:prstGeom>
              <a:solidFill>
                <a:schemeClr val="bg1"/>
              </a:solidFill>
              <a:ln w="9525">
                <a:solidFill>
                  <a:schemeClr val="tx1"/>
                </a:solidFill>
                <a:miter lim="800000"/>
              </a:ln>
            </p:spPr>
            <p:txBody>
              <a:bodyPr anchor="ctr"/>
              <a:lstStyle>
                <a:lvl1pPr marL="91440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spcBef>
                    <a:spcPct val="30000"/>
                  </a:spcBef>
                  <a:spcAft>
                    <a:spcPct val="50000"/>
                  </a:spcAft>
                </a:pPr>
                <a:endParaRPr lang="zh-CN" altLang="zh-CN" sz="1400" b="1" baseline="-25000">
                  <a:latin typeface="Times New Roman" panose="02020603050405020304" pitchFamily="18" charset="0"/>
                </a:endParaRPr>
              </a:p>
            </p:txBody>
          </p:sp>
          <p:sp>
            <p:nvSpPr>
              <p:cNvPr id="64547" name="Text Box 73"/>
              <p:cNvSpPr txBox="1">
                <a:spLocks noChangeArrowheads="1"/>
              </p:cNvSpPr>
              <p:nvPr/>
            </p:nvSpPr>
            <p:spPr bwMode="auto">
              <a:xfrm>
                <a:off x="2209" y="2237"/>
                <a:ext cx="7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虚拟主存</a:t>
                </a:r>
                <a:r>
                  <a:rPr lang="en-US" altLang="zh-CN" sz="1600" b="1" baseline="-25000">
                    <a:latin typeface="Times New Roman" panose="02020603050405020304" pitchFamily="18" charset="0"/>
                  </a:rPr>
                  <a:t>2</a:t>
                </a:r>
              </a:p>
            </p:txBody>
          </p:sp>
        </p:grpSp>
        <p:sp>
          <p:nvSpPr>
            <p:cNvPr id="64548" name="Text Box 74"/>
            <p:cNvSpPr txBox="1">
              <a:spLocks noChangeArrowheads="1"/>
            </p:cNvSpPr>
            <p:nvPr/>
          </p:nvSpPr>
          <p:spPr bwMode="auto">
            <a:xfrm>
              <a:off x="3706" y="2542"/>
              <a:ext cx="3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en-US" altLang="zh-CN" sz="1600" b="1">
                  <a:latin typeface="Times New Roman" panose="02020603050405020304" pitchFamily="18" charset="0"/>
                  <a:sym typeface="MT Extra" panose="05050102010205020202" pitchFamily="18" charset="2"/>
                </a:rPr>
                <a:t></a:t>
              </a:r>
            </a:p>
          </p:txBody>
        </p:sp>
        <p:grpSp>
          <p:nvGrpSpPr>
            <p:cNvPr id="64549" name="Group 78"/>
            <p:cNvGrpSpPr/>
            <p:nvPr/>
          </p:nvGrpSpPr>
          <p:grpSpPr bwMode="auto">
            <a:xfrm>
              <a:off x="885" y="3403"/>
              <a:ext cx="589" cy="295"/>
              <a:chOff x="948" y="3102"/>
              <a:chExt cx="589" cy="295"/>
            </a:xfrm>
          </p:grpSpPr>
          <p:sp>
            <p:nvSpPr>
              <p:cNvPr id="64550" name="Rectangle 76"/>
              <p:cNvSpPr>
                <a:spLocks noChangeArrowheads="1"/>
              </p:cNvSpPr>
              <p:nvPr/>
            </p:nvSpPr>
            <p:spPr bwMode="auto">
              <a:xfrm>
                <a:off x="948" y="3102"/>
                <a:ext cx="589" cy="295"/>
              </a:xfrm>
              <a:prstGeom prst="rect">
                <a:avLst/>
              </a:prstGeom>
              <a:solidFill>
                <a:schemeClr val="bg1"/>
              </a:solidFill>
              <a:ln w="9525">
                <a:solidFill>
                  <a:schemeClr val="tx1"/>
                </a:solidFill>
                <a:miter lim="800000"/>
              </a:ln>
            </p:spPr>
            <p:txBody>
              <a:bodyPr anchor="ctr"/>
              <a:lstStyle>
                <a:lvl1pPr marL="91440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spcBef>
                    <a:spcPct val="30000"/>
                  </a:spcBef>
                  <a:spcAft>
                    <a:spcPct val="50000"/>
                  </a:spcAft>
                </a:pPr>
                <a:endParaRPr lang="zh-CN" altLang="zh-CN" sz="1400" b="1" baseline="-25000">
                  <a:latin typeface="Times New Roman" panose="02020603050405020304" pitchFamily="18" charset="0"/>
                </a:endParaRPr>
              </a:p>
            </p:txBody>
          </p:sp>
          <p:sp>
            <p:nvSpPr>
              <p:cNvPr id="64551" name="Text Box 77"/>
              <p:cNvSpPr txBox="1">
                <a:spLocks noChangeArrowheads="1"/>
              </p:cNvSpPr>
              <p:nvPr/>
            </p:nvSpPr>
            <p:spPr bwMode="auto">
              <a:xfrm>
                <a:off x="1041" y="3134"/>
                <a:ext cx="43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en-US" altLang="zh-CN" sz="1600" b="1">
                    <a:latin typeface="Times New Roman" panose="02020603050405020304" pitchFamily="18" charset="0"/>
                  </a:rPr>
                  <a:t>CPU</a:t>
                </a:r>
                <a:endParaRPr lang="en-US" altLang="zh-CN" sz="1600" b="1" baseline="-25000">
                  <a:latin typeface="Times New Roman" panose="02020603050405020304" pitchFamily="18" charset="0"/>
                </a:endParaRPr>
              </a:p>
            </p:txBody>
          </p:sp>
        </p:grpSp>
        <p:grpSp>
          <p:nvGrpSpPr>
            <p:cNvPr id="64552" name="Group 79"/>
            <p:cNvGrpSpPr/>
            <p:nvPr/>
          </p:nvGrpSpPr>
          <p:grpSpPr bwMode="auto">
            <a:xfrm>
              <a:off x="2633" y="3403"/>
              <a:ext cx="589" cy="295"/>
              <a:chOff x="948" y="3102"/>
              <a:chExt cx="589" cy="295"/>
            </a:xfrm>
          </p:grpSpPr>
          <p:sp>
            <p:nvSpPr>
              <p:cNvPr id="64553" name="Rectangle 80"/>
              <p:cNvSpPr>
                <a:spLocks noChangeArrowheads="1"/>
              </p:cNvSpPr>
              <p:nvPr/>
            </p:nvSpPr>
            <p:spPr bwMode="auto">
              <a:xfrm>
                <a:off x="948" y="3102"/>
                <a:ext cx="589" cy="295"/>
              </a:xfrm>
              <a:prstGeom prst="rect">
                <a:avLst/>
              </a:prstGeom>
              <a:solidFill>
                <a:schemeClr val="bg1"/>
              </a:solidFill>
              <a:ln w="9525">
                <a:solidFill>
                  <a:schemeClr val="tx1"/>
                </a:solidFill>
                <a:miter lim="800000"/>
              </a:ln>
            </p:spPr>
            <p:txBody>
              <a:bodyPr anchor="ctr"/>
              <a:lstStyle>
                <a:lvl1pPr marL="91440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spcBef>
                    <a:spcPct val="30000"/>
                  </a:spcBef>
                  <a:spcAft>
                    <a:spcPct val="50000"/>
                  </a:spcAft>
                </a:pPr>
                <a:endParaRPr lang="zh-CN" altLang="zh-CN" sz="1400" b="1" baseline="-25000">
                  <a:latin typeface="Times New Roman" panose="02020603050405020304" pitchFamily="18" charset="0"/>
                </a:endParaRPr>
              </a:p>
            </p:txBody>
          </p:sp>
          <p:sp>
            <p:nvSpPr>
              <p:cNvPr id="64554" name="Text Box 81"/>
              <p:cNvSpPr txBox="1">
                <a:spLocks noChangeArrowheads="1"/>
              </p:cNvSpPr>
              <p:nvPr/>
            </p:nvSpPr>
            <p:spPr bwMode="auto">
              <a:xfrm>
                <a:off x="1041" y="3134"/>
                <a:ext cx="43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主存</a:t>
                </a:r>
                <a:endParaRPr lang="zh-CN" altLang="en-US" sz="1600" b="1" baseline="-25000">
                  <a:latin typeface="Times New Roman" panose="02020603050405020304" pitchFamily="18" charset="0"/>
                </a:endParaRPr>
              </a:p>
            </p:txBody>
          </p:sp>
        </p:grpSp>
        <p:grpSp>
          <p:nvGrpSpPr>
            <p:cNvPr id="64555" name="Group 82"/>
            <p:cNvGrpSpPr/>
            <p:nvPr/>
          </p:nvGrpSpPr>
          <p:grpSpPr bwMode="auto">
            <a:xfrm>
              <a:off x="4360" y="3403"/>
              <a:ext cx="717" cy="295"/>
              <a:chOff x="948" y="3102"/>
              <a:chExt cx="589" cy="295"/>
            </a:xfrm>
          </p:grpSpPr>
          <p:sp>
            <p:nvSpPr>
              <p:cNvPr id="64556" name="Rectangle 83"/>
              <p:cNvSpPr>
                <a:spLocks noChangeArrowheads="1"/>
              </p:cNvSpPr>
              <p:nvPr/>
            </p:nvSpPr>
            <p:spPr bwMode="auto">
              <a:xfrm>
                <a:off x="948" y="3102"/>
                <a:ext cx="589" cy="295"/>
              </a:xfrm>
              <a:prstGeom prst="rect">
                <a:avLst/>
              </a:prstGeom>
              <a:solidFill>
                <a:schemeClr val="bg1"/>
              </a:solidFill>
              <a:ln w="9525">
                <a:solidFill>
                  <a:schemeClr val="tx1"/>
                </a:solidFill>
                <a:miter lim="800000"/>
              </a:ln>
            </p:spPr>
            <p:txBody>
              <a:bodyPr anchor="ctr"/>
              <a:lstStyle>
                <a:lvl1pPr marL="91440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50000"/>
                  </a:lnSpc>
                  <a:spcBef>
                    <a:spcPct val="30000"/>
                  </a:spcBef>
                  <a:spcAft>
                    <a:spcPct val="50000"/>
                  </a:spcAft>
                </a:pPr>
                <a:endParaRPr lang="zh-CN" altLang="zh-CN" sz="1400" b="1" baseline="-25000">
                  <a:latin typeface="Times New Roman" panose="02020603050405020304" pitchFamily="18" charset="0"/>
                </a:endParaRPr>
              </a:p>
            </p:txBody>
          </p:sp>
          <p:sp>
            <p:nvSpPr>
              <p:cNvPr id="64557" name="Text Box 84"/>
              <p:cNvSpPr txBox="1">
                <a:spLocks noChangeArrowheads="1"/>
              </p:cNvSpPr>
              <p:nvPr/>
            </p:nvSpPr>
            <p:spPr bwMode="auto">
              <a:xfrm>
                <a:off x="1041" y="3134"/>
                <a:ext cx="43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rPr>
                  <a:t>打印机</a:t>
                </a:r>
                <a:endParaRPr lang="zh-CN" altLang="en-US" sz="1600" b="1" baseline="-25000">
                  <a:latin typeface="Times New Roman" panose="02020603050405020304" pitchFamily="18" charset="0"/>
                </a:endParaRPr>
              </a:p>
            </p:txBody>
          </p:sp>
        </p:grpSp>
        <p:sp>
          <p:nvSpPr>
            <p:cNvPr id="64558" name="Text Box 86"/>
            <p:cNvSpPr txBox="1">
              <a:spLocks noChangeArrowheads="1"/>
            </p:cNvSpPr>
            <p:nvPr/>
          </p:nvSpPr>
          <p:spPr bwMode="auto">
            <a:xfrm>
              <a:off x="616" y="2954"/>
              <a:ext cx="4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sym typeface="MT Extra" panose="05050102010205020202" pitchFamily="18" charset="2"/>
                </a:rPr>
                <a:t>分时</a:t>
              </a:r>
            </a:p>
          </p:txBody>
        </p:sp>
        <p:sp>
          <p:nvSpPr>
            <p:cNvPr id="64559" name="Text Box 87"/>
            <p:cNvSpPr txBox="1">
              <a:spLocks noChangeArrowheads="1"/>
            </p:cNvSpPr>
            <p:nvPr/>
          </p:nvSpPr>
          <p:spPr bwMode="auto">
            <a:xfrm>
              <a:off x="2097" y="2974"/>
              <a:ext cx="6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sym typeface="MT Extra" panose="05050102010205020202" pitchFamily="18" charset="2"/>
                </a:rPr>
                <a:t>主存管理</a:t>
              </a:r>
            </a:p>
          </p:txBody>
        </p:sp>
        <p:sp>
          <p:nvSpPr>
            <p:cNvPr id="64560" name="Text Box 88"/>
            <p:cNvSpPr txBox="1">
              <a:spLocks noChangeArrowheads="1"/>
            </p:cNvSpPr>
            <p:nvPr/>
          </p:nvSpPr>
          <p:spPr bwMode="auto">
            <a:xfrm>
              <a:off x="3724" y="2955"/>
              <a:ext cx="7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sym typeface="MT Extra" panose="05050102010205020202" pitchFamily="18" charset="2"/>
                </a:rPr>
                <a:t>假脱机打印</a:t>
              </a:r>
            </a:p>
          </p:txBody>
        </p:sp>
        <p:sp>
          <p:nvSpPr>
            <p:cNvPr id="64561" name="Text Box 89"/>
            <p:cNvSpPr txBox="1">
              <a:spLocks noChangeArrowheads="1"/>
            </p:cNvSpPr>
            <p:nvPr/>
          </p:nvSpPr>
          <p:spPr bwMode="auto">
            <a:xfrm>
              <a:off x="146" y="2671"/>
              <a:ext cx="27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sym typeface="MT Extra" panose="05050102010205020202" pitchFamily="18" charset="2"/>
                </a:rPr>
                <a:t>软件</a:t>
              </a:r>
            </a:p>
          </p:txBody>
        </p:sp>
        <p:sp>
          <p:nvSpPr>
            <p:cNvPr id="64562" name="Text Box 90"/>
            <p:cNvSpPr txBox="1">
              <a:spLocks noChangeArrowheads="1"/>
            </p:cNvSpPr>
            <p:nvPr/>
          </p:nvSpPr>
          <p:spPr bwMode="auto">
            <a:xfrm>
              <a:off x="155" y="3356"/>
              <a:ext cx="27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zh-CN" altLang="en-US" sz="1600" b="1">
                  <a:latin typeface="Times New Roman" panose="02020603050405020304" pitchFamily="18" charset="0"/>
                  <a:sym typeface="MT Extra" panose="05050102010205020202" pitchFamily="18" charset="2"/>
                </a:rPr>
                <a:t>硬件</a:t>
              </a:r>
            </a:p>
          </p:txBody>
        </p:sp>
        <p:sp>
          <p:nvSpPr>
            <p:cNvPr id="64563" name="Text Box 91"/>
            <p:cNvSpPr txBox="1">
              <a:spLocks noChangeArrowheads="1"/>
            </p:cNvSpPr>
            <p:nvPr/>
          </p:nvSpPr>
          <p:spPr bwMode="auto">
            <a:xfrm>
              <a:off x="5337" y="2524"/>
              <a:ext cx="3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p>
              <a:pPr eaLnBrk="0" hangingPunct="0">
                <a:spcBef>
                  <a:spcPct val="50000"/>
                </a:spcBef>
              </a:pPr>
              <a:r>
                <a:rPr lang="en-US" altLang="zh-CN" sz="1600" b="1">
                  <a:latin typeface="Times New Roman" panose="02020603050405020304" pitchFamily="18" charset="0"/>
                  <a:sym typeface="MT Extra" panose="05050102010205020202" pitchFamily="18" charset="2"/>
                </a:rPr>
                <a:t></a:t>
              </a:r>
            </a:p>
          </p:txBody>
        </p:sp>
        <p:sp>
          <p:nvSpPr>
            <p:cNvPr id="64564" name="Rectangle 94"/>
            <p:cNvSpPr>
              <a:spLocks noChangeArrowheads="1"/>
            </p:cNvSpPr>
            <p:nvPr/>
          </p:nvSpPr>
          <p:spPr bwMode="auto">
            <a:xfrm>
              <a:off x="1906" y="3745"/>
              <a:ext cx="16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pPr>
              <a:endParaRPr lang="zh-CN" altLang="en-US" sz="1600" b="1">
                <a:latin typeface="Times New Roman" panose="02020603050405020304" pitchFamily="18"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457200" y="115888"/>
            <a:ext cx="8229600" cy="927100"/>
          </a:xfrm>
        </p:spPr>
        <p:txBody>
          <a:bodyPr/>
          <a:lstStyle/>
          <a:p>
            <a:r>
              <a:rPr lang="zh-CN" altLang="en-US" smtClean="0"/>
              <a:t>第三节：操作系统的特征与功能</a:t>
            </a:r>
          </a:p>
        </p:txBody>
      </p:sp>
      <p:sp>
        <p:nvSpPr>
          <p:cNvPr id="123907" name="Rectangle 3"/>
          <p:cNvSpPr>
            <a:spLocks noGrp="1" noChangeArrowheads="1"/>
          </p:cNvSpPr>
          <p:nvPr>
            <p:ph idx="1"/>
          </p:nvPr>
        </p:nvSpPr>
        <p:spPr>
          <a:xfrm>
            <a:off x="323850" y="981075"/>
            <a:ext cx="8229600" cy="2087563"/>
          </a:xfrm>
        </p:spPr>
        <p:txBody>
          <a:bodyPr/>
          <a:lstStyle/>
          <a:p>
            <a:pPr marL="742950" indent="-742950">
              <a:lnSpc>
                <a:spcPct val="90000"/>
              </a:lnSpc>
              <a:buFontTx/>
              <a:buAutoNum type="ea1ChsPeriod"/>
            </a:pPr>
            <a:r>
              <a:rPr lang="zh-CN" altLang="en-US" b="1" smtClean="0">
                <a:solidFill>
                  <a:srgbClr val="3333FF"/>
                </a:solidFill>
              </a:rPr>
              <a:t>特征：</a:t>
            </a:r>
            <a:endParaRPr lang="en-US" altLang="zh-CN" b="1" smtClean="0">
              <a:solidFill>
                <a:srgbClr val="3333FF"/>
              </a:solidFill>
            </a:endParaRPr>
          </a:p>
          <a:p>
            <a:pPr marL="742950" indent="-742950">
              <a:lnSpc>
                <a:spcPct val="90000"/>
              </a:lnSpc>
              <a:buFontTx/>
              <a:buNone/>
            </a:pPr>
            <a:r>
              <a:rPr lang="en-US" altLang="zh-CN" sz="2800" b="1" smtClean="0">
                <a:solidFill>
                  <a:srgbClr val="FF0000"/>
                </a:solidFill>
              </a:rPr>
              <a:t>4. </a:t>
            </a:r>
            <a:r>
              <a:rPr lang="zh-CN" altLang="en-US" sz="2800" b="1" smtClean="0">
                <a:solidFill>
                  <a:srgbClr val="FF0000"/>
                </a:solidFill>
              </a:rPr>
              <a:t>异步（不确定性）</a:t>
            </a:r>
          </a:p>
          <a:p>
            <a:pPr lvl="1"/>
            <a:r>
              <a:rPr lang="zh-CN" altLang="en-US" sz="2400" b="1" smtClean="0"/>
              <a:t>进程是以人们不可预知的速度向前推进的。</a:t>
            </a:r>
          </a:p>
          <a:p>
            <a:pPr lvl="1">
              <a:lnSpc>
                <a:spcPct val="130000"/>
              </a:lnSpc>
            </a:pPr>
            <a:r>
              <a:rPr lang="zh-CN" altLang="en-US" sz="2400" b="1" smtClean="0"/>
              <a:t>导致的原因：竞争资源</a:t>
            </a:r>
          </a:p>
        </p:txBody>
      </p:sp>
      <p:grpSp>
        <p:nvGrpSpPr>
          <p:cNvPr id="2" name="Group 4"/>
          <p:cNvGrpSpPr/>
          <p:nvPr/>
        </p:nvGrpSpPr>
        <p:grpSpPr bwMode="auto">
          <a:xfrm>
            <a:off x="381000" y="3932238"/>
            <a:ext cx="8367713" cy="2736850"/>
            <a:chOff x="204" y="2160"/>
            <a:chExt cx="5271" cy="1724"/>
          </a:xfrm>
        </p:grpSpPr>
        <p:sp>
          <p:nvSpPr>
            <p:cNvPr id="65540" name="Line 5"/>
            <p:cNvSpPr>
              <a:spLocks noChangeShapeType="1"/>
            </p:cNvSpPr>
            <p:nvPr/>
          </p:nvSpPr>
          <p:spPr bwMode="auto">
            <a:xfrm>
              <a:off x="3742" y="2426"/>
              <a:ext cx="541" cy="0"/>
            </a:xfrm>
            <a:prstGeom prst="line">
              <a:avLst/>
            </a:prstGeom>
            <a:noFill/>
            <a:ln w="762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41" name="Line 6"/>
            <p:cNvSpPr>
              <a:spLocks noChangeShapeType="1"/>
            </p:cNvSpPr>
            <p:nvPr/>
          </p:nvSpPr>
          <p:spPr bwMode="auto">
            <a:xfrm>
              <a:off x="3696" y="2432"/>
              <a:ext cx="0" cy="558"/>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5542" name="Line 7"/>
            <p:cNvSpPr>
              <a:spLocks noChangeShapeType="1"/>
            </p:cNvSpPr>
            <p:nvPr/>
          </p:nvSpPr>
          <p:spPr bwMode="auto">
            <a:xfrm>
              <a:off x="3697" y="2981"/>
              <a:ext cx="998"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43" name="Line 8"/>
            <p:cNvSpPr>
              <a:spLocks noChangeShapeType="1"/>
            </p:cNvSpPr>
            <p:nvPr/>
          </p:nvSpPr>
          <p:spPr bwMode="auto">
            <a:xfrm>
              <a:off x="4241" y="2432"/>
              <a:ext cx="0" cy="545"/>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5544" name="Line 9"/>
            <p:cNvSpPr>
              <a:spLocks noChangeShapeType="1"/>
            </p:cNvSpPr>
            <p:nvPr/>
          </p:nvSpPr>
          <p:spPr bwMode="auto">
            <a:xfrm>
              <a:off x="4694" y="2977"/>
              <a:ext cx="394" cy="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45" name="Text Box 10"/>
            <p:cNvSpPr txBox="1">
              <a:spLocks noChangeArrowheads="1"/>
            </p:cNvSpPr>
            <p:nvPr/>
          </p:nvSpPr>
          <p:spPr bwMode="auto">
            <a:xfrm>
              <a:off x="3696" y="2160"/>
              <a:ext cx="63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solidFill>
                    <a:schemeClr val="accent1"/>
                  </a:solidFill>
                  <a:latin typeface="Times New Roman" panose="02020603050405020304" pitchFamily="18" charset="0"/>
                </a:rPr>
                <a:t>进程</a:t>
              </a:r>
              <a:r>
                <a:rPr lang="en-US" altLang="zh-CN" sz="2000" b="1">
                  <a:solidFill>
                    <a:schemeClr val="accent1"/>
                  </a:solidFill>
                  <a:latin typeface="Times New Roman" panose="02020603050405020304" pitchFamily="18" charset="0"/>
                </a:rPr>
                <a:t>B</a:t>
              </a:r>
            </a:p>
          </p:txBody>
        </p:sp>
        <p:sp>
          <p:nvSpPr>
            <p:cNvPr id="65546" name="Line 11"/>
            <p:cNvSpPr>
              <a:spLocks noChangeShapeType="1"/>
            </p:cNvSpPr>
            <p:nvPr/>
          </p:nvSpPr>
          <p:spPr bwMode="auto">
            <a:xfrm>
              <a:off x="1565" y="3566"/>
              <a:ext cx="1134"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47" name="Line 12"/>
            <p:cNvSpPr>
              <a:spLocks noChangeShapeType="1"/>
            </p:cNvSpPr>
            <p:nvPr/>
          </p:nvSpPr>
          <p:spPr bwMode="auto">
            <a:xfrm>
              <a:off x="2744" y="3566"/>
              <a:ext cx="635" cy="0"/>
            </a:xfrm>
            <a:prstGeom prst="line">
              <a:avLst/>
            </a:prstGeom>
            <a:noFill/>
            <a:ln w="5715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48" name="Line 13"/>
            <p:cNvSpPr>
              <a:spLocks noChangeShapeType="1"/>
            </p:cNvSpPr>
            <p:nvPr/>
          </p:nvSpPr>
          <p:spPr bwMode="auto">
            <a:xfrm flipV="1">
              <a:off x="3334" y="3566"/>
              <a:ext cx="408" cy="11"/>
            </a:xfrm>
            <a:prstGeom prst="line">
              <a:avLst/>
            </a:prstGeom>
            <a:noFill/>
            <a:ln w="38100">
              <a:solidFill>
                <a:srgbClr val="CC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5549" name="Line 14"/>
            <p:cNvSpPr>
              <a:spLocks noChangeShapeType="1"/>
            </p:cNvSpPr>
            <p:nvPr/>
          </p:nvSpPr>
          <p:spPr bwMode="auto">
            <a:xfrm>
              <a:off x="3742" y="2432"/>
              <a:ext cx="0" cy="1134"/>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5550" name="Text Box 15"/>
            <p:cNvSpPr txBox="1">
              <a:spLocks noChangeArrowheads="1"/>
            </p:cNvSpPr>
            <p:nvPr/>
          </p:nvSpPr>
          <p:spPr bwMode="auto">
            <a:xfrm>
              <a:off x="3107" y="2160"/>
              <a:ext cx="63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t>进程</a:t>
              </a:r>
              <a:r>
                <a:rPr lang="en-US" altLang="zh-CN" sz="2000" b="1">
                  <a:latin typeface="Times New Roman" panose="02020603050405020304" pitchFamily="18" charset="0"/>
                </a:rPr>
                <a:t>A</a:t>
              </a:r>
            </a:p>
          </p:txBody>
        </p:sp>
        <p:sp>
          <p:nvSpPr>
            <p:cNvPr id="65551" name="Line 16"/>
            <p:cNvSpPr>
              <a:spLocks noChangeShapeType="1"/>
            </p:cNvSpPr>
            <p:nvPr/>
          </p:nvSpPr>
          <p:spPr bwMode="auto">
            <a:xfrm>
              <a:off x="2426" y="2432"/>
              <a:ext cx="0" cy="1134"/>
            </a:xfrm>
            <a:prstGeom prst="line">
              <a:avLst/>
            </a:prstGeom>
            <a:noFill/>
            <a:ln w="28575">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5552" name="Line 17"/>
            <p:cNvSpPr>
              <a:spLocks noChangeShapeType="1"/>
            </p:cNvSpPr>
            <p:nvPr/>
          </p:nvSpPr>
          <p:spPr bwMode="auto">
            <a:xfrm>
              <a:off x="1610" y="2432"/>
              <a:ext cx="839" cy="0"/>
            </a:xfrm>
            <a:prstGeom prst="line">
              <a:avLst/>
            </a:prstGeom>
            <a:noFill/>
            <a:ln w="762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53" name="Text Box 18"/>
            <p:cNvSpPr txBox="1">
              <a:spLocks noChangeArrowheads="1"/>
            </p:cNvSpPr>
            <p:nvPr/>
          </p:nvSpPr>
          <p:spPr bwMode="auto">
            <a:xfrm>
              <a:off x="1020" y="2170"/>
              <a:ext cx="631"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latin typeface="Times New Roman" panose="02020603050405020304" pitchFamily="18" charset="0"/>
                </a:rPr>
                <a:t>进程</a:t>
              </a:r>
              <a:r>
                <a:rPr lang="en-US" altLang="zh-CN" sz="2000" b="1">
                  <a:latin typeface="Times New Roman" panose="02020603050405020304" pitchFamily="18" charset="0"/>
                </a:rPr>
                <a:t>A</a:t>
              </a:r>
            </a:p>
          </p:txBody>
        </p:sp>
        <p:sp>
          <p:nvSpPr>
            <p:cNvPr id="65554" name="Text Box 19"/>
            <p:cNvSpPr txBox="1">
              <a:spLocks noChangeArrowheads="1"/>
            </p:cNvSpPr>
            <p:nvPr/>
          </p:nvSpPr>
          <p:spPr bwMode="auto">
            <a:xfrm>
              <a:off x="1746" y="2160"/>
              <a:ext cx="65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solidFill>
                    <a:schemeClr val="accent1"/>
                  </a:solidFill>
                  <a:latin typeface="Times New Roman" panose="02020603050405020304" pitchFamily="18" charset="0"/>
                </a:rPr>
                <a:t>进程</a:t>
              </a:r>
              <a:r>
                <a:rPr lang="en-US" altLang="zh-CN" sz="2000" b="1">
                  <a:solidFill>
                    <a:schemeClr val="accent1"/>
                  </a:solidFill>
                  <a:latin typeface="Times New Roman" panose="02020603050405020304" pitchFamily="18" charset="0"/>
                </a:rPr>
                <a:t>B</a:t>
              </a:r>
            </a:p>
          </p:txBody>
        </p:sp>
        <p:sp>
          <p:nvSpPr>
            <p:cNvPr id="65555" name="Line 20"/>
            <p:cNvSpPr>
              <a:spLocks noChangeShapeType="1"/>
            </p:cNvSpPr>
            <p:nvPr/>
          </p:nvSpPr>
          <p:spPr bwMode="auto">
            <a:xfrm>
              <a:off x="1565" y="2432"/>
              <a:ext cx="0" cy="1180"/>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5556" name="Text Box 21"/>
            <p:cNvSpPr txBox="1">
              <a:spLocks noChangeArrowheads="1"/>
            </p:cNvSpPr>
            <p:nvPr/>
          </p:nvSpPr>
          <p:spPr bwMode="auto">
            <a:xfrm>
              <a:off x="1654" y="3565"/>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b="1">
                  <a:latin typeface="Times New Roman" panose="02020603050405020304" pitchFamily="18" charset="0"/>
                </a:rPr>
                <a:t>A</a:t>
              </a:r>
              <a:r>
                <a:rPr lang="zh-CN" altLang="en-US" sz="2000" b="1">
                  <a:latin typeface="Times New Roman" panose="02020603050405020304" pitchFamily="18" charset="0"/>
                </a:rPr>
                <a:t>输入</a:t>
              </a:r>
            </a:p>
          </p:txBody>
        </p:sp>
        <p:sp>
          <p:nvSpPr>
            <p:cNvPr id="65557" name="Line 22"/>
            <p:cNvSpPr>
              <a:spLocks noChangeShapeType="1"/>
            </p:cNvSpPr>
            <p:nvPr/>
          </p:nvSpPr>
          <p:spPr bwMode="auto">
            <a:xfrm>
              <a:off x="1020" y="2427"/>
              <a:ext cx="526"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58" name="Text Box 23"/>
            <p:cNvSpPr txBox="1">
              <a:spLocks noChangeArrowheads="1"/>
            </p:cNvSpPr>
            <p:nvPr/>
          </p:nvSpPr>
          <p:spPr bwMode="auto">
            <a:xfrm>
              <a:off x="2744" y="3566"/>
              <a:ext cx="59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b="1">
                  <a:latin typeface="Times New Roman" panose="02020603050405020304" pitchFamily="18" charset="0"/>
                </a:rPr>
                <a:t>B</a:t>
              </a:r>
              <a:r>
                <a:rPr lang="zh-CN" altLang="en-US" sz="2000" b="1">
                  <a:latin typeface="Times New Roman" panose="02020603050405020304" pitchFamily="18" charset="0"/>
                </a:rPr>
                <a:t>输入</a:t>
              </a:r>
            </a:p>
          </p:txBody>
        </p:sp>
        <p:sp>
          <p:nvSpPr>
            <p:cNvPr id="65559" name="Text Box 24"/>
            <p:cNvSpPr txBox="1">
              <a:spLocks noChangeArrowheads="1"/>
            </p:cNvSpPr>
            <p:nvPr/>
          </p:nvSpPr>
          <p:spPr bwMode="auto">
            <a:xfrm>
              <a:off x="3833" y="2977"/>
              <a:ext cx="75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b="1">
                  <a:latin typeface="Times New Roman" panose="02020603050405020304" pitchFamily="18" charset="0"/>
                </a:rPr>
                <a:t>A</a:t>
              </a:r>
              <a:r>
                <a:rPr lang="zh-CN" altLang="en-US" sz="2000" b="1">
                  <a:latin typeface="Times New Roman" panose="02020603050405020304" pitchFamily="18" charset="0"/>
                </a:rPr>
                <a:t>输出</a:t>
              </a:r>
            </a:p>
          </p:txBody>
        </p:sp>
        <p:sp>
          <p:nvSpPr>
            <p:cNvPr id="65560" name="Text Box 25"/>
            <p:cNvSpPr txBox="1">
              <a:spLocks noChangeArrowheads="1"/>
            </p:cNvSpPr>
            <p:nvPr/>
          </p:nvSpPr>
          <p:spPr bwMode="auto">
            <a:xfrm>
              <a:off x="4715" y="2987"/>
              <a:ext cx="76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b="1">
                  <a:latin typeface="Times New Roman" panose="02020603050405020304" pitchFamily="18" charset="0"/>
                </a:rPr>
                <a:t>B</a:t>
              </a:r>
              <a:r>
                <a:rPr lang="zh-CN" altLang="en-US" sz="2000" b="1">
                  <a:latin typeface="Times New Roman" panose="02020603050405020304" pitchFamily="18" charset="0"/>
                </a:rPr>
                <a:t>输出</a:t>
              </a:r>
            </a:p>
          </p:txBody>
        </p:sp>
        <p:sp>
          <p:nvSpPr>
            <p:cNvPr id="65561" name="Text Box 26"/>
            <p:cNvSpPr txBox="1">
              <a:spLocks noChangeArrowheads="1"/>
            </p:cNvSpPr>
            <p:nvPr/>
          </p:nvSpPr>
          <p:spPr bwMode="auto">
            <a:xfrm>
              <a:off x="3288" y="3612"/>
              <a:ext cx="79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800" b="1">
                  <a:latin typeface="Times New Roman" panose="02020603050405020304" pitchFamily="18" charset="0"/>
                </a:rPr>
                <a:t>B</a:t>
              </a:r>
              <a:r>
                <a:rPr lang="zh-CN" altLang="en-US" sz="1800" b="1">
                  <a:latin typeface="Times New Roman" panose="02020603050405020304" pitchFamily="18" charset="0"/>
                </a:rPr>
                <a:t>等</a:t>
              </a:r>
              <a:r>
                <a:rPr lang="en-US" altLang="zh-CN" sz="1800" b="1">
                  <a:latin typeface="Times New Roman" panose="02020603050405020304" pitchFamily="18" charset="0"/>
                </a:rPr>
                <a:t>CPU</a:t>
              </a:r>
            </a:p>
          </p:txBody>
        </p:sp>
        <p:sp>
          <p:nvSpPr>
            <p:cNvPr id="65562" name="Text Box 27"/>
            <p:cNvSpPr txBox="1">
              <a:spLocks noChangeArrowheads="1"/>
            </p:cNvSpPr>
            <p:nvPr/>
          </p:nvSpPr>
          <p:spPr bwMode="auto">
            <a:xfrm>
              <a:off x="2200" y="2614"/>
              <a:ext cx="289" cy="680"/>
            </a:xfrm>
            <a:prstGeom prst="rect">
              <a:avLst/>
            </a:prstGeom>
            <a:noFill/>
            <a:ln>
              <a:noFill/>
            </a:ln>
            <a:effectLst>
              <a:outerShdw dist="17961" dir="2700000" algn="ctr" rotWithShape="0">
                <a:srgbClr val="993A3A">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spcBef>
                  <a:spcPct val="50000"/>
                </a:spcBef>
                <a:buClr>
                  <a:schemeClr val="tx1"/>
                </a:buClr>
              </a:pPr>
              <a:r>
                <a:rPr lang="zh-CN" altLang="en-US" sz="1800" b="1"/>
                <a:t>等待设备</a:t>
              </a:r>
            </a:p>
          </p:txBody>
        </p:sp>
        <p:grpSp>
          <p:nvGrpSpPr>
            <p:cNvPr id="65563" name="Group 28"/>
            <p:cNvGrpSpPr/>
            <p:nvPr/>
          </p:nvGrpSpPr>
          <p:grpSpPr bwMode="auto">
            <a:xfrm>
              <a:off x="204" y="2251"/>
              <a:ext cx="897" cy="1511"/>
              <a:chOff x="204" y="1525"/>
              <a:chExt cx="897" cy="1511"/>
            </a:xfrm>
          </p:grpSpPr>
          <p:sp>
            <p:nvSpPr>
              <p:cNvPr id="65564" name="Text Box 29"/>
              <p:cNvSpPr txBox="1">
                <a:spLocks noChangeArrowheads="1"/>
              </p:cNvSpPr>
              <p:nvPr/>
            </p:nvSpPr>
            <p:spPr bwMode="auto">
              <a:xfrm>
                <a:off x="295" y="1525"/>
                <a:ext cx="725"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b="1">
                    <a:latin typeface="Times New Roman" panose="02020603050405020304" pitchFamily="18" charset="0"/>
                  </a:rPr>
                  <a:t>CPU</a:t>
                </a:r>
              </a:p>
            </p:txBody>
          </p:sp>
          <p:sp>
            <p:nvSpPr>
              <p:cNvPr id="65565" name="Text Box 30"/>
              <p:cNvSpPr txBox="1">
                <a:spLocks noChangeArrowheads="1"/>
              </p:cNvSpPr>
              <p:nvPr/>
            </p:nvSpPr>
            <p:spPr bwMode="auto">
              <a:xfrm>
                <a:off x="204" y="2704"/>
                <a:ext cx="89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latin typeface="Times New Roman" panose="02020603050405020304" pitchFamily="18" charset="0"/>
                  </a:rPr>
                  <a:t>输入设备</a:t>
                </a:r>
              </a:p>
            </p:txBody>
          </p:sp>
          <p:sp>
            <p:nvSpPr>
              <p:cNvPr id="65566" name="Text Box 31"/>
              <p:cNvSpPr txBox="1">
                <a:spLocks noChangeArrowheads="1"/>
              </p:cNvSpPr>
              <p:nvPr/>
            </p:nvSpPr>
            <p:spPr bwMode="auto">
              <a:xfrm>
                <a:off x="204" y="2160"/>
                <a:ext cx="89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latin typeface="Times New Roman" panose="02020603050405020304" pitchFamily="18" charset="0"/>
                  </a:rPr>
                  <a:t>输出设备</a:t>
                </a:r>
              </a:p>
            </p:txBody>
          </p:sp>
        </p:grpSp>
        <p:sp>
          <p:nvSpPr>
            <p:cNvPr id="65567" name="Text Box 32"/>
            <p:cNvSpPr txBox="1">
              <a:spLocks noChangeArrowheads="1"/>
            </p:cNvSpPr>
            <p:nvPr/>
          </p:nvSpPr>
          <p:spPr bwMode="auto">
            <a:xfrm>
              <a:off x="4241" y="2432"/>
              <a:ext cx="270" cy="544"/>
            </a:xfrm>
            <a:prstGeom prst="rect">
              <a:avLst/>
            </a:prstGeom>
            <a:noFill/>
            <a:ln>
              <a:noFill/>
            </a:ln>
            <a:effectLst>
              <a:outerShdw dist="17961" dir="2700000" algn="ctr" rotWithShape="0">
                <a:srgbClr val="993A3A">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spcBef>
                  <a:spcPct val="50000"/>
                </a:spcBef>
                <a:buClr>
                  <a:schemeClr val="tx1"/>
                </a:buClr>
              </a:pPr>
              <a:r>
                <a:rPr lang="zh-CN" altLang="en-US" sz="1600" b="1"/>
                <a:t>等设备</a:t>
              </a:r>
            </a:p>
          </p:txBody>
        </p:sp>
        <p:sp>
          <p:nvSpPr>
            <p:cNvPr id="65568" name="Line 33"/>
            <p:cNvSpPr>
              <a:spLocks noChangeShapeType="1"/>
            </p:cNvSpPr>
            <p:nvPr/>
          </p:nvSpPr>
          <p:spPr bwMode="auto">
            <a:xfrm>
              <a:off x="2653" y="2432"/>
              <a:ext cx="1043"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69" name="Line 34"/>
            <p:cNvSpPr>
              <a:spLocks noChangeShapeType="1"/>
            </p:cNvSpPr>
            <p:nvPr/>
          </p:nvSpPr>
          <p:spPr bwMode="auto">
            <a:xfrm>
              <a:off x="2699" y="2432"/>
              <a:ext cx="0" cy="1148"/>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52"/>
          <p:cNvGrpSpPr/>
          <p:nvPr/>
        </p:nvGrpSpPr>
        <p:grpSpPr bwMode="auto">
          <a:xfrm>
            <a:off x="827088" y="3089275"/>
            <a:ext cx="6985000" cy="700088"/>
            <a:chOff x="476" y="1356"/>
            <a:chExt cx="3402" cy="441"/>
          </a:xfrm>
        </p:grpSpPr>
        <p:sp>
          <p:nvSpPr>
            <p:cNvPr id="65571" name="Text Box 53"/>
            <p:cNvSpPr txBox="1">
              <a:spLocks noChangeArrowheads="1"/>
            </p:cNvSpPr>
            <p:nvPr/>
          </p:nvSpPr>
          <p:spPr bwMode="auto">
            <a:xfrm>
              <a:off x="476" y="1486"/>
              <a:ext cx="65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000" b="1">
                  <a:solidFill>
                    <a:schemeClr val="accent1"/>
                  </a:solidFill>
                  <a:latin typeface="Times New Roman" panose="02020603050405020304" pitchFamily="18" charset="0"/>
                </a:rPr>
                <a:t>程序</a:t>
              </a:r>
              <a:r>
                <a:rPr lang="en-US" altLang="zh-CN" sz="2000" b="1">
                  <a:solidFill>
                    <a:schemeClr val="accent1"/>
                  </a:solidFill>
                  <a:latin typeface="Times New Roman" panose="02020603050405020304" pitchFamily="18" charset="0"/>
                </a:rPr>
                <a:t>B</a:t>
              </a:r>
            </a:p>
          </p:txBody>
        </p:sp>
        <p:grpSp>
          <p:nvGrpSpPr>
            <p:cNvPr id="65572" name="Group 54"/>
            <p:cNvGrpSpPr/>
            <p:nvPr/>
          </p:nvGrpSpPr>
          <p:grpSpPr bwMode="auto">
            <a:xfrm>
              <a:off x="1338" y="1356"/>
              <a:ext cx="2540" cy="342"/>
              <a:chOff x="1338" y="1356"/>
              <a:chExt cx="2540" cy="342"/>
            </a:xfrm>
          </p:grpSpPr>
          <p:sp>
            <p:nvSpPr>
              <p:cNvPr id="65573" name="Text Box 55"/>
              <p:cNvSpPr txBox="1">
                <a:spLocks noChangeArrowheads="1"/>
              </p:cNvSpPr>
              <p:nvPr/>
            </p:nvSpPr>
            <p:spPr bwMode="auto">
              <a:xfrm>
                <a:off x="1338" y="1379"/>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pitchFamily="18" charset="0"/>
                  </a:rPr>
                  <a:t>计算</a:t>
                </a:r>
                <a:r>
                  <a:rPr lang="en-US" altLang="zh-CN" sz="1800" b="1">
                    <a:latin typeface="Times New Roman" panose="02020603050405020304" pitchFamily="18" charset="0"/>
                  </a:rPr>
                  <a:t>100s</a:t>
                </a:r>
                <a:endParaRPr lang="zh-CN" altLang="en-US" sz="1800" b="1">
                  <a:latin typeface="Times New Roman" panose="02020603050405020304" pitchFamily="18" charset="0"/>
                </a:endParaRPr>
              </a:p>
            </p:txBody>
          </p:sp>
          <p:sp>
            <p:nvSpPr>
              <p:cNvPr id="65574" name="Text Box 56"/>
              <p:cNvSpPr txBox="1">
                <a:spLocks noChangeArrowheads="1"/>
              </p:cNvSpPr>
              <p:nvPr/>
            </p:nvSpPr>
            <p:spPr bwMode="auto">
              <a:xfrm>
                <a:off x="2139" y="1369"/>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pitchFamily="18" charset="0"/>
                  </a:rPr>
                  <a:t>输入</a:t>
                </a:r>
                <a:r>
                  <a:rPr lang="en-US" altLang="zh-CN" sz="1800" b="1">
                    <a:latin typeface="Times New Roman" panose="02020603050405020304" pitchFamily="18" charset="0"/>
                  </a:rPr>
                  <a:t>80s</a:t>
                </a:r>
                <a:endParaRPr lang="zh-CN" altLang="en-US" sz="1800" b="1">
                  <a:latin typeface="Times New Roman" panose="02020603050405020304" pitchFamily="18" charset="0"/>
                </a:endParaRPr>
              </a:p>
            </p:txBody>
          </p:sp>
          <p:sp>
            <p:nvSpPr>
              <p:cNvPr id="65575" name="Text Box 57"/>
              <p:cNvSpPr txBox="1">
                <a:spLocks noChangeArrowheads="1"/>
              </p:cNvSpPr>
              <p:nvPr/>
            </p:nvSpPr>
            <p:spPr bwMode="auto">
              <a:xfrm>
                <a:off x="2744" y="1369"/>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pPr algn="just"/>
                <a:r>
                  <a:rPr lang="zh-CN" altLang="en-US" sz="1800" b="1">
                    <a:latin typeface="Times New Roman" panose="02020603050405020304" pitchFamily="18" charset="0"/>
                  </a:rPr>
                  <a:t>计算</a:t>
                </a:r>
                <a:r>
                  <a:rPr lang="en-US" altLang="zh-CN" sz="1800" b="1">
                    <a:latin typeface="Times New Roman" panose="02020603050405020304" pitchFamily="18" charset="0"/>
                  </a:rPr>
                  <a:t>50s</a:t>
                </a:r>
                <a:endParaRPr lang="zh-CN" altLang="en-US" sz="1800" b="1">
                  <a:latin typeface="Times New Roman" panose="02020603050405020304" pitchFamily="18" charset="0"/>
                </a:endParaRPr>
              </a:p>
            </p:txBody>
          </p:sp>
          <p:sp>
            <p:nvSpPr>
              <p:cNvPr id="65576" name="Text Box 58"/>
              <p:cNvSpPr txBox="1">
                <a:spLocks noChangeArrowheads="1"/>
              </p:cNvSpPr>
              <p:nvPr/>
            </p:nvSpPr>
            <p:spPr bwMode="auto">
              <a:xfrm>
                <a:off x="3243" y="1356"/>
                <a:ext cx="63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800" b="1">
                    <a:latin typeface="Times New Roman" panose="02020603050405020304" pitchFamily="18" charset="0"/>
                  </a:rPr>
                  <a:t>输出</a:t>
                </a:r>
                <a:r>
                  <a:rPr lang="en-US" altLang="zh-CN" sz="1800" b="1">
                    <a:latin typeface="Times New Roman" panose="02020603050405020304" pitchFamily="18" charset="0"/>
                  </a:rPr>
                  <a:t>30s</a:t>
                </a:r>
                <a:endParaRPr lang="zh-CN" altLang="en-US" sz="1800" b="1">
                  <a:latin typeface="Times New Roman" panose="02020603050405020304" pitchFamily="18" charset="0"/>
                </a:endParaRPr>
              </a:p>
            </p:txBody>
          </p:sp>
        </p:grpSp>
        <p:grpSp>
          <p:nvGrpSpPr>
            <p:cNvPr id="65577" name="Group 59"/>
            <p:cNvGrpSpPr/>
            <p:nvPr/>
          </p:nvGrpSpPr>
          <p:grpSpPr bwMode="auto">
            <a:xfrm>
              <a:off x="1202" y="1534"/>
              <a:ext cx="2439" cy="159"/>
              <a:chOff x="1202" y="1534"/>
              <a:chExt cx="2439" cy="159"/>
            </a:xfrm>
          </p:grpSpPr>
          <p:sp>
            <p:nvSpPr>
              <p:cNvPr id="65578" name="Line 60"/>
              <p:cNvSpPr>
                <a:spLocks noChangeShapeType="1"/>
              </p:cNvSpPr>
              <p:nvPr/>
            </p:nvSpPr>
            <p:spPr bwMode="auto">
              <a:xfrm>
                <a:off x="1202" y="1616"/>
                <a:ext cx="839"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79" name="Line 61"/>
              <p:cNvSpPr>
                <a:spLocks noChangeShapeType="1"/>
              </p:cNvSpPr>
              <p:nvPr/>
            </p:nvSpPr>
            <p:spPr bwMode="auto">
              <a:xfrm>
                <a:off x="2044" y="1534"/>
                <a:ext cx="0" cy="159"/>
              </a:xfrm>
              <a:prstGeom prst="line">
                <a:avLst/>
              </a:prstGeom>
              <a:noFill/>
              <a:ln w="63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5580" name="Line 62"/>
              <p:cNvSpPr>
                <a:spLocks noChangeShapeType="1"/>
              </p:cNvSpPr>
              <p:nvPr/>
            </p:nvSpPr>
            <p:spPr bwMode="auto">
              <a:xfrm>
                <a:off x="1202" y="1534"/>
                <a:ext cx="0" cy="159"/>
              </a:xfrm>
              <a:prstGeom prst="line">
                <a:avLst/>
              </a:prstGeom>
              <a:noFill/>
              <a:ln w="63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5581" name="Line 63"/>
              <p:cNvSpPr>
                <a:spLocks noChangeShapeType="1"/>
              </p:cNvSpPr>
              <p:nvPr/>
            </p:nvSpPr>
            <p:spPr bwMode="auto">
              <a:xfrm>
                <a:off x="2049" y="1616"/>
                <a:ext cx="650" cy="0"/>
              </a:xfrm>
              <a:prstGeom prst="line">
                <a:avLst/>
              </a:prstGeom>
              <a:noFill/>
              <a:ln w="158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82" name="Line 64"/>
              <p:cNvSpPr>
                <a:spLocks noChangeShapeType="1"/>
              </p:cNvSpPr>
              <p:nvPr/>
            </p:nvSpPr>
            <p:spPr bwMode="auto">
              <a:xfrm>
                <a:off x="2699" y="1534"/>
                <a:ext cx="0" cy="159"/>
              </a:xfrm>
              <a:prstGeom prst="line">
                <a:avLst/>
              </a:prstGeom>
              <a:noFill/>
              <a:ln w="63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5583" name="Line 65"/>
              <p:cNvSpPr>
                <a:spLocks noChangeShapeType="1"/>
              </p:cNvSpPr>
              <p:nvPr/>
            </p:nvSpPr>
            <p:spPr bwMode="auto">
              <a:xfrm>
                <a:off x="2709" y="1616"/>
                <a:ext cx="541" cy="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84" name="Line 66"/>
              <p:cNvSpPr>
                <a:spLocks noChangeShapeType="1"/>
              </p:cNvSpPr>
              <p:nvPr/>
            </p:nvSpPr>
            <p:spPr bwMode="auto">
              <a:xfrm>
                <a:off x="3243" y="1534"/>
                <a:ext cx="0" cy="159"/>
              </a:xfrm>
              <a:prstGeom prst="line">
                <a:avLst/>
              </a:prstGeom>
              <a:noFill/>
              <a:ln w="63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65585" name="Line 67"/>
              <p:cNvSpPr>
                <a:spLocks noChangeShapeType="1"/>
              </p:cNvSpPr>
              <p:nvPr/>
            </p:nvSpPr>
            <p:spPr bwMode="auto">
              <a:xfrm>
                <a:off x="3243" y="1616"/>
                <a:ext cx="394" cy="0"/>
              </a:xfrm>
              <a:prstGeom prst="line">
                <a:avLst/>
              </a:prstGeom>
              <a:noFill/>
              <a:ln w="1587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86" name="Line 68"/>
              <p:cNvSpPr>
                <a:spLocks noChangeShapeType="1"/>
              </p:cNvSpPr>
              <p:nvPr/>
            </p:nvSpPr>
            <p:spPr bwMode="auto">
              <a:xfrm>
                <a:off x="3641" y="1534"/>
                <a:ext cx="0" cy="159"/>
              </a:xfrm>
              <a:prstGeom prst="line">
                <a:avLst/>
              </a:prstGeom>
              <a:noFill/>
              <a:ln w="63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3907">
                                            <p:txEl>
                                              <p:pRg st="3" end="3"/>
                                            </p:txEl>
                                          </p:spTgt>
                                        </p:tgtEl>
                                        <p:attrNameLst>
                                          <p:attrName>style.visibility</p:attrName>
                                        </p:attrNameLst>
                                      </p:cBhvr>
                                      <p:to>
                                        <p:strVal val="visible"/>
                                      </p:to>
                                    </p:set>
                                    <p:animEffect transition="in" filter="box(in)">
                                      <p:cBhvr>
                                        <p:cTn id="7" dur="500"/>
                                        <p:tgtEl>
                                          <p:spTgt spid="12390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idx="1"/>
          </p:nvPr>
        </p:nvSpPr>
        <p:spPr>
          <a:xfrm>
            <a:off x="323850" y="1457325"/>
            <a:ext cx="8229600" cy="5400675"/>
          </a:xfrm>
        </p:spPr>
        <p:txBody>
          <a:bodyPr/>
          <a:lstStyle/>
          <a:p>
            <a:pPr>
              <a:lnSpc>
                <a:spcPct val="110000"/>
              </a:lnSpc>
              <a:defRPr/>
            </a:pPr>
            <a:r>
              <a:rPr lang="en-US" altLang="zh-CN" sz="2800" b="1" dirty="0" smtClean="0">
                <a:solidFill>
                  <a:schemeClr val="accent1"/>
                </a:solidFill>
              </a:rPr>
              <a:t>1.</a:t>
            </a:r>
            <a:r>
              <a:rPr lang="zh-CN" altLang="en-US" sz="2800" b="1" dirty="0" smtClean="0">
                <a:solidFill>
                  <a:schemeClr val="accent1"/>
                </a:solidFill>
              </a:rPr>
              <a:t>处理机管理</a:t>
            </a:r>
          </a:p>
          <a:p>
            <a:pPr lvl="1">
              <a:lnSpc>
                <a:spcPct val="110000"/>
              </a:lnSpc>
              <a:defRPr/>
            </a:pPr>
            <a:r>
              <a:rPr lang="zh-CN" altLang="en-US" sz="2400" b="1" dirty="0" smtClean="0">
                <a:cs typeface="+mn-ea"/>
              </a:rPr>
              <a:t>对处理机进行分配</a:t>
            </a:r>
            <a:r>
              <a:rPr lang="en-US" altLang="zh-CN" sz="2400" b="1" dirty="0" smtClean="0">
                <a:latin typeface="宋体" panose="02010600030101010101" pitchFamily="2" charset="-122"/>
                <a:cs typeface="+mn-ea"/>
              </a:rPr>
              <a:t>——</a:t>
            </a:r>
            <a:r>
              <a:rPr lang="zh-CN" altLang="en-US" sz="2400" b="1" dirty="0" smtClean="0">
                <a:cs typeface="+mn-ea"/>
              </a:rPr>
              <a:t>进程和线程的管理和调度</a:t>
            </a:r>
          </a:p>
          <a:p>
            <a:pPr>
              <a:lnSpc>
                <a:spcPct val="110000"/>
              </a:lnSpc>
              <a:defRPr/>
            </a:pPr>
            <a:r>
              <a:rPr lang="en-US" altLang="zh-CN" sz="2800" b="1" dirty="0" smtClean="0">
                <a:solidFill>
                  <a:schemeClr val="accent1"/>
                </a:solidFill>
              </a:rPr>
              <a:t>2.</a:t>
            </a:r>
            <a:r>
              <a:rPr lang="zh-CN" altLang="en-US" sz="2800" b="1" dirty="0" smtClean="0">
                <a:solidFill>
                  <a:schemeClr val="accent1"/>
                </a:solidFill>
              </a:rPr>
              <a:t>存储器管理</a:t>
            </a:r>
          </a:p>
          <a:p>
            <a:pPr lvl="1">
              <a:lnSpc>
                <a:spcPct val="110000"/>
              </a:lnSpc>
              <a:defRPr/>
            </a:pPr>
            <a:r>
              <a:rPr lang="zh-CN" altLang="en-US" sz="2400" b="1" dirty="0" smtClean="0">
                <a:cs typeface="+mn-ea"/>
              </a:rPr>
              <a:t>对内存进行分配、保护、扩充及地址映射</a:t>
            </a:r>
          </a:p>
          <a:p>
            <a:pPr>
              <a:lnSpc>
                <a:spcPct val="110000"/>
              </a:lnSpc>
              <a:defRPr/>
            </a:pPr>
            <a:r>
              <a:rPr lang="en-US" altLang="zh-CN" sz="2800" b="1" dirty="0" smtClean="0">
                <a:solidFill>
                  <a:schemeClr val="accent1"/>
                </a:solidFill>
              </a:rPr>
              <a:t>3.</a:t>
            </a:r>
            <a:r>
              <a:rPr lang="zh-CN" altLang="en-US" sz="2800" b="1" dirty="0" smtClean="0">
                <a:solidFill>
                  <a:schemeClr val="accent1"/>
                </a:solidFill>
              </a:rPr>
              <a:t>设备管理</a:t>
            </a:r>
          </a:p>
          <a:p>
            <a:pPr lvl="1">
              <a:lnSpc>
                <a:spcPct val="110000"/>
              </a:lnSpc>
              <a:defRPr/>
            </a:pPr>
            <a:r>
              <a:rPr lang="zh-CN" altLang="en-US" sz="2400" b="1" dirty="0" smtClean="0">
                <a:cs typeface="+mn-ea"/>
              </a:rPr>
              <a:t>接收用户程序的</a:t>
            </a:r>
            <a:r>
              <a:rPr lang="en-US" altLang="zh-CN" sz="2400" b="1" dirty="0" smtClean="0">
                <a:cs typeface="+mn-ea"/>
              </a:rPr>
              <a:t>I/O</a:t>
            </a:r>
            <a:r>
              <a:rPr lang="zh-CN" altLang="en-US" sz="2400" b="1" dirty="0" smtClean="0">
                <a:cs typeface="+mn-ea"/>
              </a:rPr>
              <a:t>请求，分配设备，启动设备</a:t>
            </a:r>
          </a:p>
          <a:p>
            <a:pPr>
              <a:lnSpc>
                <a:spcPct val="110000"/>
              </a:lnSpc>
              <a:defRPr/>
            </a:pPr>
            <a:r>
              <a:rPr lang="en-US" altLang="zh-CN" sz="2800" b="1" dirty="0" smtClean="0">
                <a:solidFill>
                  <a:schemeClr val="accent1"/>
                </a:solidFill>
              </a:rPr>
              <a:t>4.</a:t>
            </a:r>
            <a:r>
              <a:rPr lang="zh-CN" altLang="en-US" sz="2800" b="1" dirty="0" smtClean="0">
                <a:solidFill>
                  <a:schemeClr val="accent1"/>
                </a:solidFill>
              </a:rPr>
              <a:t>文件管理</a:t>
            </a:r>
          </a:p>
          <a:p>
            <a:pPr lvl="1">
              <a:lnSpc>
                <a:spcPct val="110000"/>
              </a:lnSpc>
              <a:defRPr/>
            </a:pPr>
            <a:r>
              <a:rPr lang="zh-CN" altLang="en-US" sz="2400" b="1" dirty="0" smtClean="0">
                <a:cs typeface="+mn-ea"/>
              </a:rPr>
              <a:t>文件的存取、信息的共享与保护、文件存储空间管理</a:t>
            </a:r>
            <a:endParaRPr lang="en-US" altLang="zh-CN" sz="2400" b="1" dirty="0">
              <a:cs typeface="+mn-ea"/>
            </a:endParaRPr>
          </a:p>
          <a:p>
            <a:pPr marL="342900" lvl="1" indent="-342900">
              <a:lnSpc>
                <a:spcPct val="110000"/>
              </a:lnSpc>
              <a:buFontTx/>
              <a:buChar char="•"/>
              <a:defRPr/>
            </a:pPr>
            <a:r>
              <a:rPr lang="en-US" altLang="zh-CN" b="1" dirty="0">
                <a:solidFill>
                  <a:schemeClr val="accent1"/>
                </a:solidFill>
                <a:cs typeface="+mn-cs"/>
              </a:rPr>
              <a:t>5.</a:t>
            </a:r>
            <a:r>
              <a:rPr lang="zh-CN" altLang="en-US" b="1" dirty="0">
                <a:solidFill>
                  <a:schemeClr val="accent1"/>
                </a:solidFill>
                <a:cs typeface="+mn-cs"/>
              </a:rPr>
              <a:t>提供用户</a:t>
            </a:r>
            <a:r>
              <a:rPr lang="zh-CN" altLang="en-US" b="1" dirty="0" smtClean="0">
                <a:solidFill>
                  <a:schemeClr val="accent1"/>
                </a:solidFill>
                <a:cs typeface="+mn-cs"/>
              </a:rPr>
              <a:t>接口</a:t>
            </a:r>
            <a:endParaRPr lang="en-US" altLang="zh-CN" b="1" dirty="0" smtClean="0">
              <a:solidFill>
                <a:schemeClr val="accent1"/>
              </a:solidFill>
              <a:cs typeface="+mn-cs"/>
            </a:endParaRPr>
          </a:p>
          <a:p>
            <a:pPr lvl="1">
              <a:lnSpc>
                <a:spcPct val="110000"/>
              </a:lnSpc>
              <a:defRPr/>
            </a:pPr>
            <a:r>
              <a:rPr lang="zh-CN" altLang="en-US" sz="2400" b="1" dirty="0">
                <a:cs typeface="+mn-ea"/>
              </a:rPr>
              <a:t>命令接口、图形接口、程序接口</a:t>
            </a:r>
          </a:p>
          <a:p>
            <a:pPr>
              <a:lnSpc>
                <a:spcPct val="90000"/>
              </a:lnSpc>
              <a:defRPr/>
            </a:pPr>
            <a:endParaRPr lang="zh-CN" altLang="en-US" sz="2400" dirty="0" smtClean="0"/>
          </a:p>
        </p:txBody>
      </p:sp>
      <p:sp>
        <p:nvSpPr>
          <p:cNvPr id="66562" name="Rectangle 2"/>
          <p:cNvSpPr>
            <a:spLocks noGrp="1" noChangeArrowheads="1"/>
          </p:cNvSpPr>
          <p:nvPr>
            <p:ph type="title"/>
          </p:nvPr>
        </p:nvSpPr>
        <p:spPr>
          <a:xfrm>
            <a:off x="457200" y="-26988"/>
            <a:ext cx="8229600" cy="792163"/>
          </a:xfrm>
        </p:spPr>
        <p:txBody>
          <a:bodyPr/>
          <a:lstStyle/>
          <a:p>
            <a:r>
              <a:rPr lang="zh-CN" altLang="en-US" smtClean="0"/>
              <a:t>第三节：操作系统的特征与功能</a:t>
            </a:r>
          </a:p>
        </p:txBody>
      </p:sp>
      <p:sp>
        <p:nvSpPr>
          <p:cNvPr id="66563" name="矩形 5"/>
          <p:cNvSpPr>
            <a:spLocks noChangeArrowheads="1"/>
          </p:cNvSpPr>
          <p:nvPr/>
        </p:nvSpPr>
        <p:spPr bwMode="auto">
          <a:xfrm>
            <a:off x="468313" y="908050"/>
            <a:ext cx="460851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7429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pPr>
            <a:r>
              <a:rPr lang="zh-CN" altLang="en-US" sz="3200" b="1">
                <a:solidFill>
                  <a:srgbClr val="0000FF"/>
                </a:solidFill>
              </a:rPr>
              <a:t>二</a:t>
            </a:r>
            <a:r>
              <a:rPr lang="en-US" altLang="zh-CN" sz="3200" b="1">
                <a:solidFill>
                  <a:srgbClr val="0000FF"/>
                </a:solidFill>
              </a:rPr>
              <a:t>.  </a:t>
            </a:r>
            <a:r>
              <a:rPr lang="zh-CN" altLang="en-US" sz="3200" b="1">
                <a:solidFill>
                  <a:srgbClr val="0000FF"/>
                </a:solidFill>
              </a:rPr>
              <a:t>操作系统的功能：</a:t>
            </a:r>
            <a:endParaRPr lang="en-US" altLang="zh-CN" sz="3200" b="1">
              <a:solidFill>
                <a:srgbClr val="0000FF"/>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 calcmode="lin" valueType="num">
                                      <p:cBhvr additive="base">
                                        <p:cTn id="7" dur="500" fill="hold"/>
                                        <p:tgtEl>
                                          <p:spTgt spid="1259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95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5955">
                                            <p:txEl>
                                              <p:pRg st="1" end="1"/>
                                            </p:txEl>
                                          </p:spTgt>
                                        </p:tgtEl>
                                        <p:attrNameLst>
                                          <p:attrName>style.visibility</p:attrName>
                                        </p:attrNameLst>
                                      </p:cBhvr>
                                      <p:to>
                                        <p:strVal val="visible"/>
                                      </p:to>
                                    </p:set>
                                    <p:anim calcmode="lin" valueType="num">
                                      <p:cBhvr additive="base">
                                        <p:cTn id="11" dur="500" fill="hold"/>
                                        <p:tgtEl>
                                          <p:spTgt spid="12595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59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5955">
                                            <p:txEl>
                                              <p:pRg st="2" end="2"/>
                                            </p:txEl>
                                          </p:spTgt>
                                        </p:tgtEl>
                                        <p:attrNameLst>
                                          <p:attrName>style.visibility</p:attrName>
                                        </p:attrNameLst>
                                      </p:cBhvr>
                                      <p:to>
                                        <p:strVal val="visible"/>
                                      </p:to>
                                    </p:set>
                                    <p:anim calcmode="lin" valueType="num">
                                      <p:cBhvr additive="base">
                                        <p:cTn id="17" dur="500" fill="hold"/>
                                        <p:tgtEl>
                                          <p:spTgt spid="1259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595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5955">
                                            <p:txEl>
                                              <p:pRg st="3" end="3"/>
                                            </p:txEl>
                                          </p:spTgt>
                                        </p:tgtEl>
                                        <p:attrNameLst>
                                          <p:attrName>style.visibility</p:attrName>
                                        </p:attrNameLst>
                                      </p:cBhvr>
                                      <p:to>
                                        <p:strVal val="visible"/>
                                      </p:to>
                                    </p:set>
                                    <p:anim calcmode="lin" valueType="num">
                                      <p:cBhvr additive="base">
                                        <p:cTn id="21" dur="500" fill="hold"/>
                                        <p:tgtEl>
                                          <p:spTgt spid="12595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59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5955">
                                            <p:txEl>
                                              <p:pRg st="4" end="4"/>
                                            </p:txEl>
                                          </p:spTgt>
                                        </p:tgtEl>
                                        <p:attrNameLst>
                                          <p:attrName>style.visibility</p:attrName>
                                        </p:attrNameLst>
                                      </p:cBhvr>
                                      <p:to>
                                        <p:strVal val="visible"/>
                                      </p:to>
                                    </p:set>
                                    <p:anim calcmode="lin" valueType="num">
                                      <p:cBhvr additive="base">
                                        <p:cTn id="27" dur="500" fill="hold"/>
                                        <p:tgtEl>
                                          <p:spTgt spid="12595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595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5955">
                                            <p:txEl>
                                              <p:pRg st="5" end="5"/>
                                            </p:txEl>
                                          </p:spTgt>
                                        </p:tgtEl>
                                        <p:attrNameLst>
                                          <p:attrName>style.visibility</p:attrName>
                                        </p:attrNameLst>
                                      </p:cBhvr>
                                      <p:to>
                                        <p:strVal val="visible"/>
                                      </p:to>
                                    </p:set>
                                    <p:anim calcmode="lin" valueType="num">
                                      <p:cBhvr additive="base">
                                        <p:cTn id="31" dur="500" fill="hold"/>
                                        <p:tgtEl>
                                          <p:spTgt spid="12595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59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5955">
                                            <p:txEl>
                                              <p:pRg st="6" end="6"/>
                                            </p:txEl>
                                          </p:spTgt>
                                        </p:tgtEl>
                                        <p:attrNameLst>
                                          <p:attrName>style.visibility</p:attrName>
                                        </p:attrNameLst>
                                      </p:cBhvr>
                                      <p:to>
                                        <p:strVal val="visible"/>
                                      </p:to>
                                    </p:set>
                                    <p:anim calcmode="lin" valueType="num">
                                      <p:cBhvr additive="base">
                                        <p:cTn id="37" dur="500" fill="hold"/>
                                        <p:tgtEl>
                                          <p:spTgt spid="12595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595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5955">
                                            <p:txEl>
                                              <p:pRg st="7" end="7"/>
                                            </p:txEl>
                                          </p:spTgt>
                                        </p:tgtEl>
                                        <p:attrNameLst>
                                          <p:attrName>style.visibility</p:attrName>
                                        </p:attrNameLst>
                                      </p:cBhvr>
                                      <p:to>
                                        <p:strVal val="visible"/>
                                      </p:to>
                                    </p:set>
                                    <p:anim calcmode="lin" valueType="num">
                                      <p:cBhvr additive="base">
                                        <p:cTn id="41" dur="500" fill="hold"/>
                                        <p:tgtEl>
                                          <p:spTgt spid="12595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5955">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5955">
                                            <p:txEl>
                                              <p:pRg st="8" end="8"/>
                                            </p:txEl>
                                          </p:spTgt>
                                        </p:tgtEl>
                                        <p:attrNameLst>
                                          <p:attrName>style.visibility</p:attrName>
                                        </p:attrNameLst>
                                      </p:cBhvr>
                                      <p:to>
                                        <p:strVal val="visible"/>
                                      </p:to>
                                    </p:set>
                                    <p:anim calcmode="lin" valueType="num">
                                      <p:cBhvr additive="base">
                                        <p:cTn id="45" dur="500" fill="hold"/>
                                        <p:tgtEl>
                                          <p:spTgt spid="125955">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25955">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5955">
                                            <p:txEl>
                                              <p:pRg st="9" end="9"/>
                                            </p:txEl>
                                          </p:spTgt>
                                        </p:tgtEl>
                                        <p:attrNameLst>
                                          <p:attrName>style.visibility</p:attrName>
                                        </p:attrNameLst>
                                      </p:cBhvr>
                                      <p:to>
                                        <p:strVal val="visible"/>
                                      </p:to>
                                    </p:set>
                                    <p:anim calcmode="lin" valueType="num">
                                      <p:cBhvr additive="base">
                                        <p:cTn id="49" dur="500" fill="hold"/>
                                        <p:tgtEl>
                                          <p:spTgt spid="125955">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2595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8" name="Group 28"/>
          <p:cNvGrpSpPr/>
          <p:nvPr/>
        </p:nvGrpSpPr>
        <p:grpSpPr bwMode="auto">
          <a:xfrm>
            <a:off x="442913" y="3695700"/>
            <a:ext cx="7154862" cy="750888"/>
            <a:chOff x="700" y="2328"/>
            <a:chExt cx="4059" cy="473"/>
          </a:xfrm>
        </p:grpSpPr>
        <p:sp>
          <p:nvSpPr>
            <p:cNvPr id="67586" name="Text Box 13"/>
            <p:cNvSpPr txBox="1">
              <a:spLocks noChangeArrowheads="1"/>
            </p:cNvSpPr>
            <p:nvPr/>
          </p:nvSpPr>
          <p:spPr bwMode="auto">
            <a:xfrm>
              <a:off x="700" y="2328"/>
              <a:ext cx="7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en-US" sz="1800" b="1">
                  <a:latin typeface="Times New Roman" panose="02020603050405020304" pitchFamily="18" charset="0"/>
                </a:rPr>
                <a:t>操作系统</a:t>
              </a:r>
            </a:p>
            <a:p>
              <a:pPr eaLnBrk="0" hangingPunct="0">
                <a:spcBef>
                  <a:spcPct val="20000"/>
                </a:spcBef>
              </a:pPr>
              <a:r>
                <a:rPr lang="zh-CN" altLang="en-US" sz="1800" b="1">
                  <a:latin typeface="Times New Roman" panose="02020603050405020304" pitchFamily="18" charset="0"/>
                </a:rPr>
                <a:t>功能模块</a:t>
              </a:r>
            </a:p>
          </p:txBody>
        </p:sp>
        <p:sp>
          <p:nvSpPr>
            <p:cNvPr id="67587" name="Text Box 14"/>
            <p:cNvSpPr txBox="1">
              <a:spLocks noChangeArrowheads="1"/>
            </p:cNvSpPr>
            <p:nvPr/>
          </p:nvSpPr>
          <p:spPr bwMode="auto">
            <a:xfrm>
              <a:off x="1563" y="2339"/>
              <a:ext cx="527" cy="46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spcBef>
                  <a:spcPct val="20000"/>
                </a:spcBef>
                <a:spcAft>
                  <a:spcPct val="10000"/>
                </a:spcAft>
              </a:pPr>
              <a:r>
                <a:rPr lang="zh-CN" altLang="en-US" sz="1800" b="1">
                  <a:latin typeface="Times New Roman" panose="02020603050405020304" pitchFamily="18" charset="0"/>
                </a:rPr>
                <a:t>处理机</a:t>
              </a:r>
            </a:p>
            <a:p>
              <a:pPr eaLnBrk="0" hangingPunct="0">
                <a:spcBef>
                  <a:spcPct val="20000"/>
                </a:spcBef>
                <a:spcAft>
                  <a:spcPct val="10000"/>
                </a:spcAft>
              </a:pPr>
              <a:r>
                <a:rPr lang="zh-CN" altLang="en-US" sz="1800" b="1">
                  <a:latin typeface="Times New Roman" panose="02020603050405020304" pitchFamily="18" charset="0"/>
                </a:rPr>
                <a:t>管    理</a:t>
              </a:r>
            </a:p>
          </p:txBody>
        </p:sp>
        <p:sp>
          <p:nvSpPr>
            <p:cNvPr id="67588" name="Text Box 15"/>
            <p:cNvSpPr txBox="1">
              <a:spLocks noChangeArrowheads="1"/>
            </p:cNvSpPr>
            <p:nvPr/>
          </p:nvSpPr>
          <p:spPr bwMode="auto">
            <a:xfrm>
              <a:off x="2438" y="2339"/>
              <a:ext cx="518" cy="46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spcBef>
                  <a:spcPct val="20000"/>
                </a:spcBef>
                <a:spcAft>
                  <a:spcPct val="10000"/>
                </a:spcAft>
              </a:pPr>
              <a:r>
                <a:rPr lang="zh-CN" altLang="en-US" sz="1800" b="1">
                  <a:latin typeface="Times New Roman" panose="02020603050405020304" pitchFamily="18" charset="0"/>
                </a:rPr>
                <a:t>存储器</a:t>
              </a:r>
            </a:p>
            <a:p>
              <a:pPr eaLnBrk="0" hangingPunct="0">
                <a:spcBef>
                  <a:spcPct val="20000"/>
                </a:spcBef>
                <a:spcAft>
                  <a:spcPct val="10000"/>
                </a:spcAft>
              </a:pPr>
              <a:r>
                <a:rPr lang="zh-CN" altLang="en-US" sz="1800" b="1">
                  <a:latin typeface="Times New Roman" panose="02020603050405020304" pitchFamily="18" charset="0"/>
                </a:rPr>
                <a:t>管    理</a:t>
              </a:r>
            </a:p>
          </p:txBody>
        </p:sp>
        <p:sp>
          <p:nvSpPr>
            <p:cNvPr id="67589" name="Text Box 16"/>
            <p:cNvSpPr txBox="1">
              <a:spLocks noChangeArrowheads="1"/>
            </p:cNvSpPr>
            <p:nvPr/>
          </p:nvSpPr>
          <p:spPr bwMode="auto">
            <a:xfrm>
              <a:off x="3387" y="2339"/>
              <a:ext cx="498" cy="46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spcBef>
                  <a:spcPct val="20000"/>
                </a:spcBef>
                <a:spcAft>
                  <a:spcPct val="10000"/>
                </a:spcAft>
              </a:pPr>
              <a:r>
                <a:rPr lang="zh-CN" altLang="en-US" sz="1800" b="1">
                  <a:latin typeface="Times New Roman" panose="02020603050405020304" pitchFamily="18" charset="0"/>
                </a:rPr>
                <a:t>设   备</a:t>
              </a:r>
            </a:p>
            <a:p>
              <a:pPr eaLnBrk="0" hangingPunct="0">
                <a:spcBef>
                  <a:spcPct val="20000"/>
                </a:spcBef>
                <a:spcAft>
                  <a:spcPct val="10000"/>
                </a:spcAft>
              </a:pPr>
              <a:r>
                <a:rPr lang="zh-CN" altLang="en-US" sz="1800" b="1">
                  <a:latin typeface="Times New Roman" panose="02020603050405020304" pitchFamily="18" charset="0"/>
                </a:rPr>
                <a:t>管   理</a:t>
              </a:r>
            </a:p>
          </p:txBody>
        </p:sp>
        <p:sp>
          <p:nvSpPr>
            <p:cNvPr id="67590" name="Text Box 17"/>
            <p:cNvSpPr txBox="1">
              <a:spLocks noChangeArrowheads="1"/>
            </p:cNvSpPr>
            <p:nvPr/>
          </p:nvSpPr>
          <p:spPr bwMode="auto">
            <a:xfrm>
              <a:off x="4302" y="2339"/>
              <a:ext cx="457" cy="46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spcBef>
                  <a:spcPct val="20000"/>
                </a:spcBef>
                <a:spcAft>
                  <a:spcPct val="10000"/>
                </a:spcAft>
              </a:pPr>
              <a:r>
                <a:rPr lang="zh-CN" altLang="en-US" sz="1800" b="1">
                  <a:latin typeface="Times New Roman" panose="02020603050405020304" pitchFamily="18" charset="0"/>
                </a:rPr>
                <a:t>文  件</a:t>
              </a:r>
            </a:p>
            <a:p>
              <a:pPr eaLnBrk="0" hangingPunct="0">
                <a:spcBef>
                  <a:spcPct val="20000"/>
                </a:spcBef>
                <a:spcAft>
                  <a:spcPct val="10000"/>
                </a:spcAft>
              </a:pPr>
              <a:r>
                <a:rPr lang="zh-CN" altLang="en-US" sz="1800" b="1">
                  <a:latin typeface="Times New Roman" panose="02020603050405020304" pitchFamily="18" charset="0"/>
                </a:rPr>
                <a:t>系  统</a:t>
              </a:r>
            </a:p>
          </p:txBody>
        </p:sp>
      </p:grpSp>
      <p:grpSp>
        <p:nvGrpSpPr>
          <p:cNvPr id="747550" name="Group 30"/>
          <p:cNvGrpSpPr/>
          <p:nvPr/>
        </p:nvGrpSpPr>
        <p:grpSpPr bwMode="auto">
          <a:xfrm>
            <a:off x="2463800" y="2841625"/>
            <a:ext cx="4670425" cy="685800"/>
            <a:chOff x="1552" y="1763"/>
            <a:chExt cx="2942" cy="432"/>
          </a:xfrm>
        </p:grpSpPr>
        <p:sp>
          <p:nvSpPr>
            <p:cNvPr id="67592" name="Line 19"/>
            <p:cNvSpPr>
              <a:spLocks noChangeShapeType="1"/>
            </p:cNvSpPr>
            <p:nvPr/>
          </p:nvSpPr>
          <p:spPr bwMode="auto">
            <a:xfrm flipV="1">
              <a:off x="1552" y="1763"/>
              <a:ext cx="0" cy="432"/>
            </a:xfrm>
            <a:prstGeom prst="line">
              <a:avLst/>
            </a:prstGeom>
            <a:noFill/>
            <a:ln w="254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7593" name="Line 20"/>
            <p:cNvSpPr>
              <a:spLocks noChangeShapeType="1"/>
            </p:cNvSpPr>
            <p:nvPr/>
          </p:nvSpPr>
          <p:spPr bwMode="auto">
            <a:xfrm flipV="1">
              <a:off x="2485" y="1763"/>
              <a:ext cx="0" cy="432"/>
            </a:xfrm>
            <a:prstGeom prst="line">
              <a:avLst/>
            </a:prstGeom>
            <a:noFill/>
            <a:ln w="254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7594" name="Line 21"/>
            <p:cNvSpPr>
              <a:spLocks noChangeShapeType="1"/>
            </p:cNvSpPr>
            <p:nvPr/>
          </p:nvSpPr>
          <p:spPr bwMode="auto">
            <a:xfrm flipV="1">
              <a:off x="3510" y="1763"/>
              <a:ext cx="0" cy="432"/>
            </a:xfrm>
            <a:prstGeom prst="line">
              <a:avLst/>
            </a:prstGeom>
            <a:noFill/>
            <a:ln w="254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7595" name="Line 22"/>
            <p:cNvSpPr>
              <a:spLocks noChangeShapeType="1"/>
            </p:cNvSpPr>
            <p:nvPr/>
          </p:nvSpPr>
          <p:spPr bwMode="auto">
            <a:xfrm flipV="1">
              <a:off x="4494" y="1763"/>
              <a:ext cx="0" cy="432"/>
            </a:xfrm>
            <a:prstGeom prst="line">
              <a:avLst/>
            </a:prstGeom>
            <a:noFill/>
            <a:ln w="25400">
              <a:solidFill>
                <a:schemeClr val="tx1"/>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47549" name="Group 29"/>
          <p:cNvGrpSpPr/>
          <p:nvPr/>
        </p:nvGrpSpPr>
        <p:grpSpPr bwMode="auto">
          <a:xfrm>
            <a:off x="742950" y="2001838"/>
            <a:ext cx="6769100" cy="733425"/>
            <a:chOff x="468" y="1261"/>
            <a:chExt cx="4264" cy="462"/>
          </a:xfrm>
        </p:grpSpPr>
        <p:sp>
          <p:nvSpPr>
            <p:cNvPr id="67597" name="Text Box 7"/>
            <p:cNvSpPr txBox="1">
              <a:spLocks noChangeArrowheads="1"/>
            </p:cNvSpPr>
            <p:nvPr/>
          </p:nvSpPr>
          <p:spPr bwMode="auto">
            <a:xfrm>
              <a:off x="468" y="1261"/>
              <a:ext cx="61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en-US" sz="1800" b="1">
                  <a:latin typeface="Times New Roman" panose="02020603050405020304" pitchFamily="18" charset="0"/>
                </a:rPr>
                <a:t>系  统</a:t>
              </a:r>
            </a:p>
            <a:p>
              <a:pPr eaLnBrk="0" hangingPunct="0">
                <a:spcBef>
                  <a:spcPct val="20000"/>
                </a:spcBef>
              </a:pPr>
              <a:r>
                <a:rPr lang="zh-CN" altLang="en-US" sz="1800" b="1">
                  <a:latin typeface="Times New Roman" panose="02020603050405020304" pitchFamily="18" charset="0"/>
                </a:rPr>
                <a:t>资  源</a:t>
              </a:r>
              <a:endParaRPr lang="zh-CN" altLang="en-US" sz="1800">
                <a:latin typeface="Times New Roman" panose="02020603050405020304" pitchFamily="18" charset="0"/>
              </a:endParaRPr>
            </a:p>
          </p:txBody>
        </p:sp>
        <p:sp>
          <p:nvSpPr>
            <p:cNvPr id="67598" name="Text Box 8"/>
            <p:cNvSpPr txBox="1">
              <a:spLocks noChangeArrowheads="1"/>
            </p:cNvSpPr>
            <p:nvPr/>
          </p:nvSpPr>
          <p:spPr bwMode="auto">
            <a:xfrm>
              <a:off x="1241" y="1355"/>
              <a:ext cx="582" cy="27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spcBef>
                  <a:spcPct val="100000"/>
                </a:spcBef>
                <a:spcAft>
                  <a:spcPct val="100000"/>
                </a:spcAft>
              </a:pPr>
              <a:r>
                <a:rPr lang="zh-CN" altLang="en-US" sz="1800" b="1">
                  <a:latin typeface="Times New Roman" panose="02020603050405020304" pitchFamily="18" charset="0"/>
                </a:rPr>
                <a:t>处理机</a:t>
              </a:r>
            </a:p>
          </p:txBody>
        </p:sp>
        <p:sp>
          <p:nvSpPr>
            <p:cNvPr id="67599" name="Text Box 10"/>
            <p:cNvSpPr txBox="1">
              <a:spLocks noChangeArrowheads="1"/>
            </p:cNvSpPr>
            <p:nvPr/>
          </p:nvSpPr>
          <p:spPr bwMode="auto">
            <a:xfrm>
              <a:off x="3300" y="1279"/>
              <a:ext cx="451" cy="4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spcBef>
                  <a:spcPct val="40000"/>
                </a:spcBef>
                <a:spcAft>
                  <a:spcPct val="10000"/>
                </a:spcAft>
              </a:pPr>
              <a:r>
                <a:rPr lang="en-US" altLang="zh-CN" sz="1800" b="1">
                  <a:latin typeface="Times New Roman" panose="02020603050405020304" pitchFamily="18" charset="0"/>
                </a:rPr>
                <a:t>I/O</a:t>
              </a:r>
            </a:p>
            <a:p>
              <a:pPr eaLnBrk="0" hangingPunct="0">
                <a:spcBef>
                  <a:spcPct val="10000"/>
                </a:spcBef>
                <a:spcAft>
                  <a:spcPct val="10000"/>
                </a:spcAft>
              </a:pPr>
              <a:r>
                <a:rPr lang="zh-CN" altLang="en-US" sz="1800" b="1">
                  <a:latin typeface="Times New Roman" panose="02020603050405020304" pitchFamily="18" charset="0"/>
                </a:rPr>
                <a:t>设备</a:t>
              </a:r>
            </a:p>
          </p:txBody>
        </p:sp>
        <p:sp>
          <p:nvSpPr>
            <p:cNvPr id="67600" name="Text Box 11"/>
            <p:cNvSpPr txBox="1">
              <a:spLocks noChangeArrowheads="1"/>
            </p:cNvSpPr>
            <p:nvPr/>
          </p:nvSpPr>
          <p:spPr bwMode="auto">
            <a:xfrm>
              <a:off x="4311" y="1279"/>
              <a:ext cx="421" cy="44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spcBef>
                  <a:spcPct val="40000"/>
                </a:spcBef>
                <a:spcAft>
                  <a:spcPct val="10000"/>
                </a:spcAft>
              </a:pPr>
              <a:r>
                <a:rPr lang="zh-CN" altLang="en-US" sz="1800" b="1">
                  <a:latin typeface="Times New Roman" panose="02020603050405020304" pitchFamily="18" charset="0"/>
                </a:rPr>
                <a:t>软件</a:t>
              </a:r>
            </a:p>
            <a:p>
              <a:pPr eaLnBrk="0" hangingPunct="0">
                <a:spcBef>
                  <a:spcPct val="10000"/>
                </a:spcBef>
                <a:spcAft>
                  <a:spcPct val="10000"/>
                </a:spcAft>
              </a:pPr>
              <a:r>
                <a:rPr lang="zh-CN" altLang="en-US" sz="1800" b="1">
                  <a:latin typeface="Times New Roman" panose="02020603050405020304" pitchFamily="18" charset="0"/>
                </a:rPr>
                <a:t>资源</a:t>
              </a:r>
            </a:p>
          </p:txBody>
        </p:sp>
        <p:sp>
          <p:nvSpPr>
            <p:cNvPr id="67601" name="Text Box 26"/>
            <p:cNvSpPr txBox="1">
              <a:spLocks noChangeArrowheads="1"/>
            </p:cNvSpPr>
            <p:nvPr/>
          </p:nvSpPr>
          <p:spPr bwMode="auto">
            <a:xfrm>
              <a:off x="2193" y="1355"/>
              <a:ext cx="582" cy="27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p>
              <a:pPr eaLnBrk="0" hangingPunct="0">
                <a:spcBef>
                  <a:spcPct val="100000"/>
                </a:spcBef>
                <a:spcAft>
                  <a:spcPct val="100000"/>
                </a:spcAft>
              </a:pPr>
              <a:r>
                <a:rPr lang="zh-CN" altLang="en-US" sz="1800" b="1">
                  <a:latin typeface="Times New Roman" panose="02020603050405020304" pitchFamily="18" charset="0"/>
                </a:rPr>
                <a:t>存储器</a:t>
              </a:r>
            </a:p>
          </p:txBody>
        </p:sp>
      </p:grpSp>
      <p:sp>
        <p:nvSpPr>
          <p:cNvPr id="747552" name="Text Box 32"/>
          <p:cNvSpPr txBox="1">
            <a:spLocks noChangeArrowheads="1"/>
          </p:cNvSpPr>
          <p:nvPr/>
        </p:nvSpPr>
        <p:spPr bwMode="auto">
          <a:xfrm>
            <a:off x="2547938" y="4983163"/>
            <a:ext cx="3502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1600">
                <a:latin typeface="Times New Roman" panose="02020603050405020304" pitchFamily="18" charset="0"/>
              </a:rPr>
              <a:t>系统资源与操作系统的资源管理模块</a:t>
            </a:r>
          </a:p>
        </p:txBody>
      </p:sp>
      <p:sp>
        <p:nvSpPr>
          <p:cNvPr id="747553" name="Rectangle 33"/>
          <p:cNvSpPr>
            <a:spLocks noChangeArrowheads="1"/>
          </p:cNvSpPr>
          <p:nvPr/>
        </p:nvSpPr>
        <p:spPr bwMode="auto">
          <a:xfrm>
            <a:off x="242888" y="701675"/>
            <a:ext cx="64754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buClr>
                <a:schemeClr val="tx1"/>
              </a:buClr>
            </a:pPr>
            <a:r>
              <a:rPr lang="zh-CN" altLang="en-US" sz="3200" b="1">
                <a:solidFill>
                  <a:srgbClr val="FF0000"/>
                </a:solidFill>
              </a:rPr>
              <a:t>操作系统功能之资源管理</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7553"/>
                                        </p:tgtEl>
                                        <p:attrNameLst>
                                          <p:attrName>style.visibility</p:attrName>
                                        </p:attrNameLst>
                                      </p:cBhvr>
                                      <p:to>
                                        <p:strVal val="visible"/>
                                      </p:to>
                                    </p:set>
                                    <p:anim calcmode="lin" valueType="num">
                                      <p:cBhvr additive="base">
                                        <p:cTn id="7" dur="500" fill="hold"/>
                                        <p:tgtEl>
                                          <p:spTgt spid="747553"/>
                                        </p:tgtEl>
                                        <p:attrNameLst>
                                          <p:attrName>ppt_x</p:attrName>
                                        </p:attrNameLst>
                                      </p:cBhvr>
                                      <p:tavLst>
                                        <p:tav tm="0">
                                          <p:val>
                                            <p:strVal val="0-#ppt_w/2"/>
                                          </p:val>
                                        </p:tav>
                                        <p:tav tm="100000">
                                          <p:val>
                                            <p:strVal val="#ppt_x"/>
                                          </p:val>
                                        </p:tav>
                                      </p:tavLst>
                                    </p:anim>
                                    <p:anim calcmode="lin" valueType="num">
                                      <p:cBhvr additive="base">
                                        <p:cTn id="8" dur="500" fill="hold"/>
                                        <p:tgtEl>
                                          <p:spTgt spid="7475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47549"/>
                                        </p:tgtEl>
                                        <p:attrNameLst>
                                          <p:attrName>style.visibility</p:attrName>
                                        </p:attrNameLst>
                                      </p:cBhvr>
                                      <p:to>
                                        <p:strVal val="visible"/>
                                      </p:to>
                                    </p:set>
                                    <p:anim calcmode="lin" valueType="num">
                                      <p:cBhvr additive="base">
                                        <p:cTn id="13" dur="500" fill="hold"/>
                                        <p:tgtEl>
                                          <p:spTgt spid="747549"/>
                                        </p:tgtEl>
                                        <p:attrNameLst>
                                          <p:attrName>ppt_x</p:attrName>
                                        </p:attrNameLst>
                                      </p:cBhvr>
                                      <p:tavLst>
                                        <p:tav tm="0">
                                          <p:val>
                                            <p:strVal val="0-#ppt_w/2"/>
                                          </p:val>
                                        </p:tav>
                                        <p:tav tm="100000">
                                          <p:val>
                                            <p:strVal val="#ppt_x"/>
                                          </p:val>
                                        </p:tav>
                                      </p:tavLst>
                                    </p:anim>
                                    <p:anim calcmode="lin" valueType="num">
                                      <p:cBhvr additive="base">
                                        <p:cTn id="14" dur="500" fill="hold"/>
                                        <p:tgtEl>
                                          <p:spTgt spid="7475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47548"/>
                                        </p:tgtEl>
                                        <p:attrNameLst>
                                          <p:attrName>style.visibility</p:attrName>
                                        </p:attrNameLst>
                                      </p:cBhvr>
                                      <p:to>
                                        <p:strVal val="visible"/>
                                      </p:to>
                                    </p:set>
                                    <p:anim calcmode="lin" valueType="num">
                                      <p:cBhvr additive="base">
                                        <p:cTn id="19" dur="500" fill="hold"/>
                                        <p:tgtEl>
                                          <p:spTgt spid="747548"/>
                                        </p:tgtEl>
                                        <p:attrNameLst>
                                          <p:attrName>ppt_x</p:attrName>
                                        </p:attrNameLst>
                                      </p:cBhvr>
                                      <p:tavLst>
                                        <p:tav tm="0">
                                          <p:val>
                                            <p:strVal val="0-#ppt_w/2"/>
                                          </p:val>
                                        </p:tav>
                                        <p:tav tm="100000">
                                          <p:val>
                                            <p:strVal val="#ppt_x"/>
                                          </p:val>
                                        </p:tav>
                                      </p:tavLst>
                                    </p:anim>
                                    <p:anim calcmode="lin" valueType="num">
                                      <p:cBhvr additive="base">
                                        <p:cTn id="20" dur="500" fill="hold"/>
                                        <p:tgtEl>
                                          <p:spTgt spid="74754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47550"/>
                                        </p:tgtEl>
                                        <p:attrNameLst>
                                          <p:attrName>style.visibility</p:attrName>
                                        </p:attrNameLst>
                                      </p:cBhvr>
                                      <p:to>
                                        <p:strVal val="visible"/>
                                      </p:to>
                                    </p:set>
                                    <p:anim calcmode="lin" valueType="num">
                                      <p:cBhvr additive="base">
                                        <p:cTn id="25" dur="500" fill="hold"/>
                                        <p:tgtEl>
                                          <p:spTgt spid="747550"/>
                                        </p:tgtEl>
                                        <p:attrNameLst>
                                          <p:attrName>ppt_x</p:attrName>
                                        </p:attrNameLst>
                                      </p:cBhvr>
                                      <p:tavLst>
                                        <p:tav tm="0">
                                          <p:val>
                                            <p:strVal val="0-#ppt_w/2"/>
                                          </p:val>
                                        </p:tav>
                                        <p:tav tm="100000">
                                          <p:val>
                                            <p:strVal val="#ppt_x"/>
                                          </p:val>
                                        </p:tav>
                                      </p:tavLst>
                                    </p:anim>
                                    <p:anim calcmode="lin" valueType="num">
                                      <p:cBhvr additive="base">
                                        <p:cTn id="26" dur="500" fill="hold"/>
                                        <p:tgtEl>
                                          <p:spTgt spid="74755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2" grpId="0"/>
      <p:bldP spid="74755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9" name="Rectangle 5"/>
          <p:cNvSpPr>
            <a:spLocks noChangeArrowheads="1"/>
          </p:cNvSpPr>
          <p:nvPr/>
        </p:nvSpPr>
        <p:spPr bwMode="auto">
          <a:xfrm>
            <a:off x="1090613" y="1958975"/>
            <a:ext cx="805338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tx1"/>
              </a:buClr>
            </a:pPr>
            <a:r>
              <a:rPr lang="zh-CN" altLang="en-US">
                <a:latin typeface="Times New Roman" panose="02020603050405020304" pitchFamily="18" charset="0"/>
              </a:rPr>
              <a:t>确定将</a:t>
            </a:r>
            <a:r>
              <a:rPr lang="en-US" altLang="zh-CN">
                <a:latin typeface="Times New Roman" panose="02020603050405020304" pitchFamily="18" charset="0"/>
              </a:rPr>
              <a:t>CPU</a:t>
            </a:r>
            <a:r>
              <a:rPr lang="zh-CN" altLang="en-US">
                <a:latin typeface="Times New Roman" panose="02020603050405020304" pitchFamily="18" charset="0"/>
              </a:rPr>
              <a:t>先分给哪个用户程序，它占用多长时间，下一</a:t>
            </a:r>
          </a:p>
          <a:p>
            <a:pPr>
              <a:lnSpc>
                <a:spcPct val="120000"/>
              </a:lnSpc>
              <a:spcBef>
                <a:spcPct val="20000"/>
              </a:spcBef>
              <a:buClr>
                <a:schemeClr val="tx1"/>
              </a:buClr>
            </a:pPr>
            <a:r>
              <a:rPr lang="zh-CN" altLang="en-US">
                <a:latin typeface="Times New Roman" panose="02020603050405020304" pitchFamily="18" charset="0"/>
              </a:rPr>
              <a:t>个又该轮到哪个程序运行等问题。</a:t>
            </a:r>
          </a:p>
        </p:txBody>
      </p:sp>
      <p:sp>
        <p:nvSpPr>
          <p:cNvPr id="743431" name="Rectangle 7"/>
          <p:cNvSpPr>
            <a:spLocks noChangeArrowheads="1"/>
          </p:cNvSpPr>
          <p:nvPr/>
        </p:nvSpPr>
        <p:spPr bwMode="auto">
          <a:xfrm>
            <a:off x="157163" y="501650"/>
            <a:ext cx="64754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buClr>
                <a:schemeClr val="tx1"/>
              </a:buClr>
            </a:pPr>
            <a:r>
              <a:rPr lang="zh-CN" altLang="en-US" sz="3200" b="1">
                <a:solidFill>
                  <a:srgbClr val="FF0000"/>
                </a:solidFill>
              </a:rPr>
              <a:t>资源管理</a:t>
            </a:r>
            <a:r>
              <a:rPr lang="en-US" altLang="zh-CN" sz="3200" b="1">
                <a:solidFill>
                  <a:srgbClr val="FF0000"/>
                </a:solidFill>
              </a:rPr>
              <a:t>——</a:t>
            </a:r>
            <a:r>
              <a:rPr lang="zh-CN" altLang="en-US" sz="3200" b="1">
                <a:solidFill>
                  <a:srgbClr val="FF0000"/>
                </a:solidFill>
              </a:rPr>
              <a:t>处理机管理</a:t>
            </a:r>
          </a:p>
        </p:txBody>
      </p:sp>
      <p:sp>
        <p:nvSpPr>
          <p:cNvPr id="743433" name="Rectangle 9"/>
          <p:cNvSpPr>
            <a:spLocks noChangeArrowheads="1"/>
          </p:cNvSpPr>
          <p:nvPr/>
        </p:nvSpPr>
        <p:spPr bwMode="auto">
          <a:xfrm>
            <a:off x="1106488" y="4518025"/>
            <a:ext cx="61880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Clr>
                <a:schemeClr val="tx1"/>
              </a:buClr>
            </a:pPr>
            <a:r>
              <a:rPr lang="zh-CN" altLang="en-US">
                <a:latin typeface="Times New Roman" panose="02020603050405020304" pitchFamily="18" charset="0"/>
              </a:rPr>
              <a:t>在调度时机到来时，进行处理机分派。</a:t>
            </a:r>
          </a:p>
        </p:txBody>
      </p:sp>
      <p:sp>
        <p:nvSpPr>
          <p:cNvPr id="743434" name="Rectangle 10"/>
          <p:cNvSpPr>
            <a:spLocks noChangeArrowheads="1"/>
          </p:cNvSpPr>
          <p:nvPr/>
        </p:nvSpPr>
        <p:spPr bwMode="auto">
          <a:xfrm>
            <a:off x="681038" y="3125788"/>
            <a:ext cx="41402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sz="2800" dirty="0" smtClean="0">
                <a:solidFill>
                  <a:srgbClr val="A50021"/>
                </a:solidFill>
                <a:latin typeface="Times New Roman" panose="02020603050405020304" pitchFamily="18" charset="0"/>
                <a:sym typeface="+mn-ea"/>
              </a:rPr>
              <a:t>(2) </a:t>
            </a:r>
            <a:r>
              <a:rPr lang="zh-CN" altLang="en-US" sz="2800" dirty="0" smtClean="0">
                <a:solidFill>
                  <a:srgbClr val="A50021"/>
                </a:solidFill>
                <a:sym typeface="+mn-ea"/>
              </a:rPr>
              <a:t>给出进程调度算法</a:t>
            </a:r>
          </a:p>
        </p:txBody>
      </p:sp>
      <p:sp>
        <p:nvSpPr>
          <p:cNvPr id="743435" name="Rectangle 11"/>
          <p:cNvSpPr>
            <a:spLocks noChangeArrowheads="1"/>
          </p:cNvSpPr>
          <p:nvPr/>
        </p:nvSpPr>
        <p:spPr bwMode="auto">
          <a:xfrm>
            <a:off x="682625" y="3856038"/>
            <a:ext cx="41402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sz="2800" dirty="0" smtClean="0">
                <a:solidFill>
                  <a:srgbClr val="A50021"/>
                </a:solidFill>
                <a:latin typeface="Times New Roman" panose="02020603050405020304" pitchFamily="18" charset="0"/>
                <a:sym typeface="+mn-ea"/>
              </a:rPr>
              <a:t>(3) </a:t>
            </a:r>
            <a:r>
              <a:rPr lang="zh-CN" altLang="en-US" sz="2800" dirty="0" smtClean="0">
                <a:solidFill>
                  <a:srgbClr val="A50021"/>
                </a:solidFill>
                <a:sym typeface="+mn-ea"/>
              </a:rPr>
              <a:t>进行处理机的分派</a:t>
            </a:r>
          </a:p>
        </p:txBody>
      </p:sp>
      <p:sp>
        <p:nvSpPr>
          <p:cNvPr id="2" name="椭圆 1"/>
          <p:cNvSpPr/>
          <p:nvPr/>
        </p:nvSpPr>
        <p:spPr bwMode="auto">
          <a:xfrm>
            <a:off x="1835150" y="1323975"/>
            <a:ext cx="917575" cy="604838"/>
          </a:xfrm>
          <a:prstGeom prst="ellipse">
            <a:avLst/>
          </a:prstGeom>
          <a:noFill/>
          <a:ln w="9525" cap="flat" cmpd="sng" algn="ctr">
            <a:noFill/>
            <a:prstDash val="solid"/>
            <a:round/>
            <a:headEnd type="none" w="med" len="med"/>
            <a:tailEnd type="none" w="med" len="med"/>
          </a:ln>
          <a:effectLst>
            <a:outerShdw dist="17961" dir="2700000" algn="ctr" rotWithShape="0">
              <a:schemeClr val="accent1">
                <a:gamma/>
                <a:shade val="60000"/>
                <a:invGamma/>
                <a:alpha val="50000"/>
              </a:schemeClr>
            </a:outerShdw>
          </a:effectLst>
        </p:spPr>
        <p:txBody>
          <a:bodyPr>
            <a:spAutoFit/>
          </a:bodyPr>
          <a:lstStyle/>
          <a:p>
            <a:pPr eaLnBrk="0" hangingPunct="0">
              <a:spcBef>
                <a:spcPct val="50000"/>
              </a:spcBef>
              <a:buClr>
                <a:schemeClr val="tx1"/>
              </a:buClr>
              <a:defRPr/>
            </a:pPr>
            <a:endParaRPr lang="zh-CN" altLang="en-US"/>
          </a:p>
        </p:txBody>
      </p:sp>
      <p:grpSp>
        <p:nvGrpSpPr>
          <p:cNvPr id="4" name="组合 3"/>
          <p:cNvGrpSpPr/>
          <p:nvPr/>
        </p:nvGrpSpPr>
        <p:grpSpPr bwMode="auto">
          <a:xfrm>
            <a:off x="665163" y="1196975"/>
            <a:ext cx="4140200" cy="863600"/>
            <a:chOff x="665163" y="1196752"/>
            <a:chExt cx="4140200" cy="864000"/>
          </a:xfrm>
        </p:grpSpPr>
        <p:sp>
          <p:nvSpPr>
            <p:cNvPr id="743432" name="Rectangle 8"/>
            <p:cNvSpPr>
              <a:spLocks noChangeArrowheads="1"/>
            </p:cNvSpPr>
            <p:nvPr/>
          </p:nvSpPr>
          <p:spPr bwMode="auto">
            <a:xfrm>
              <a:off x="665163" y="1323811"/>
              <a:ext cx="4140200" cy="605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sz="2800" dirty="0" smtClean="0">
                  <a:solidFill>
                    <a:srgbClr val="A50021"/>
                  </a:solidFill>
                  <a:latin typeface="Times New Roman" panose="02020603050405020304" pitchFamily="18" charset="0"/>
                  <a:sym typeface="+mn-ea"/>
                </a:rPr>
                <a:t>(1) </a:t>
              </a:r>
              <a:r>
                <a:rPr lang="zh-CN" altLang="en-US" sz="2800" dirty="0" smtClean="0">
                  <a:solidFill>
                    <a:srgbClr val="A50021"/>
                  </a:solidFill>
                  <a:sym typeface="+mn-ea"/>
                </a:rPr>
                <a:t>提出</a:t>
              </a:r>
              <a:r>
                <a:rPr lang="zh-CN" altLang="en-US" sz="2800" dirty="0" smtClean="0">
                  <a:solidFill>
                    <a:schemeClr val="accent4"/>
                  </a:solidFill>
                  <a:sym typeface="+mn-ea"/>
                </a:rPr>
                <a:t>进程</a:t>
              </a:r>
              <a:r>
                <a:rPr lang="zh-CN" altLang="en-US" sz="2800" dirty="0" smtClean="0">
                  <a:solidFill>
                    <a:srgbClr val="A50021"/>
                  </a:solidFill>
                  <a:sym typeface="+mn-ea"/>
                </a:rPr>
                <a:t>调度策略</a:t>
              </a:r>
            </a:p>
          </p:txBody>
        </p:sp>
        <p:sp>
          <p:nvSpPr>
            <p:cNvPr id="3" name="椭圆 2"/>
            <p:cNvSpPr/>
            <p:nvPr/>
          </p:nvSpPr>
          <p:spPr bwMode="auto">
            <a:xfrm>
              <a:off x="1979613" y="1196752"/>
              <a:ext cx="792162" cy="864000"/>
            </a:xfrm>
            <a:prstGeom prst="ellipse">
              <a:avLst/>
            </a:prstGeom>
            <a:noFill/>
            <a:ln w="19050" cap="flat" cmpd="sng" algn="ctr">
              <a:solidFill>
                <a:schemeClr val="accent1">
                  <a:lumMod val="75000"/>
                </a:schemeClr>
              </a:solidFill>
              <a:prstDash val="dash"/>
              <a:round/>
              <a:headEnd type="none" w="med" len="med"/>
              <a:tailEnd type="none" w="med" len="med"/>
            </a:ln>
            <a:effectLst>
              <a:outerShdw dist="17961" dir="2700000" algn="ctr" rotWithShape="0">
                <a:schemeClr val="accent1">
                  <a:gamma/>
                  <a:shade val="60000"/>
                  <a:invGamma/>
                  <a:alpha val="50000"/>
                </a:schemeClr>
              </a:outerShdw>
            </a:effectLst>
          </p:spPr>
          <p:txBody>
            <a:bodyPr>
              <a:spAutoFit/>
            </a:bodyPr>
            <a:lstStyle/>
            <a:p>
              <a:pPr eaLnBrk="0" hangingPunct="0">
                <a:spcBef>
                  <a:spcPct val="50000"/>
                </a:spcBef>
                <a:buClr>
                  <a:schemeClr val="tx1"/>
                </a:buClr>
                <a:defRPr/>
              </a:pP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3431"/>
                                        </p:tgtEl>
                                        <p:attrNameLst>
                                          <p:attrName>style.visibility</p:attrName>
                                        </p:attrNameLst>
                                      </p:cBhvr>
                                      <p:to>
                                        <p:strVal val="visible"/>
                                      </p:to>
                                    </p:set>
                                    <p:anim calcmode="lin" valueType="num">
                                      <p:cBhvr additive="base">
                                        <p:cTn id="7" dur="500" fill="hold"/>
                                        <p:tgtEl>
                                          <p:spTgt spid="743431"/>
                                        </p:tgtEl>
                                        <p:attrNameLst>
                                          <p:attrName>ppt_x</p:attrName>
                                        </p:attrNameLst>
                                      </p:cBhvr>
                                      <p:tavLst>
                                        <p:tav tm="0">
                                          <p:val>
                                            <p:strVal val="0-#ppt_w/2"/>
                                          </p:val>
                                        </p:tav>
                                        <p:tav tm="100000">
                                          <p:val>
                                            <p:strVal val="#ppt_x"/>
                                          </p:val>
                                        </p:tav>
                                      </p:tavLst>
                                    </p:anim>
                                    <p:anim calcmode="lin" valueType="num">
                                      <p:cBhvr additive="base">
                                        <p:cTn id="8" dur="500" fill="hold"/>
                                        <p:tgtEl>
                                          <p:spTgt spid="7434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43429"/>
                                        </p:tgtEl>
                                        <p:attrNameLst>
                                          <p:attrName>style.visibility</p:attrName>
                                        </p:attrNameLst>
                                      </p:cBhvr>
                                      <p:to>
                                        <p:strVal val="visible"/>
                                      </p:to>
                                    </p:set>
                                    <p:anim calcmode="lin" valueType="num">
                                      <p:cBhvr additive="base">
                                        <p:cTn id="19" dur="500" fill="hold"/>
                                        <p:tgtEl>
                                          <p:spTgt spid="743429"/>
                                        </p:tgtEl>
                                        <p:attrNameLst>
                                          <p:attrName>ppt_x</p:attrName>
                                        </p:attrNameLst>
                                      </p:cBhvr>
                                      <p:tavLst>
                                        <p:tav tm="0">
                                          <p:val>
                                            <p:strVal val="#ppt_x"/>
                                          </p:val>
                                        </p:tav>
                                        <p:tav tm="100000">
                                          <p:val>
                                            <p:strVal val="#ppt_x"/>
                                          </p:val>
                                        </p:tav>
                                      </p:tavLst>
                                    </p:anim>
                                    <p:anim calcmode="lin" valueType="num">
                                      <p:cBhvr additive="base">
                                        <p:cTn id="20" dur="500" fill="hold"/>
                                        <p:tgtEl>
                                          <p:spTgt spid="7434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43434"/>
                                        </p:tgtEl>
                                        <p:attrNameLst>
                                          <p:attrName>style.visibility</p:attrName>
                                        </p:attrNameLst>
                                      </p:cBhvr>
                                      <p:to>
                                        <p:strVal val="visible"/>
                                      </p:to>
                                    </p:set>
                                    <p:anim calcmode="lin" valueType="num">
                                      <p:cBhvr additive="base">
                                        <p:cTn id="25" dur="500" fill="hold"/>
                                        <p:tgtEl>
                                          <p:spTgt spid="743434"/>
                                        </p:tgtEl>
                                        <p:attrNameLst>
                                          <p:attrName>ppt_x</p:attrName>
                                        </p:attrNameLst>
                                      </p:cBhvr>
                                      <p:tavLst>
                                        <p:tav tm="0">
                                          <p:val>
                                            <p:strVal val="0-#ppt_w/2"/>
                                          </p:val>
                                        </p:tav>
                                        <p:tav tm="100000">
                                          <p:val>
                                            <p:strVal val="#ppt_x"/>
                                          </p:val>
                                        </p:tav>
                                      </p:tavLst>
                                    </p:anim>
                                    <p:anim calcmode="lin" valueType="num">
                                      <p:cBhvr additive="base">
                                        <p:cTn id="26" dur="500" fill="hold"/>
                                        <p:tgtEl>
                                          <p:spTgt spid="74343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43435"/>
                                        </p:tgtEl>
                                        <p:attrNameLst>
                                          <p:attrName>style.visibility</p:attrName>
                                        </p:attrNameLst>
                                      </p:cBhvr>
                                      <p:to>
                                        <p:strVal val="visible"/>
                                      </p:to>
                                    </p:set>
                                    <p:anim calcmode="lin" valueType="num">
                                      <p:cBhvr additive="base">
                                        <p:cTn id="31" dur="500" fill="hold"/>
                                        <p:tgtEl>
                                          <p:spTgt spid="743435"/>
                                        </p:tgtEl>
                                        <p:attrNameLst>
                                          <p:attrName>ppt_x</p:attrName>
                                        </p:attrNameLst>
                                      </p:cBhvr>
                                      <p:tavLst>
                                        <p:tav tm="0">
                                          <p:val>
                                            <p:strVal val="0-#ppt_w/2"/>
                                          </p:val>
                                        </p:tav>
                                        <p:tav tm="100000">
                                          <p:val>
                                            <p:strVal val="#ppt_x"/>
                                          </p:val>
                                        </p:tav>
                                      </p:tavLst>
                                    </p:anim>
                                    <p:anim calcmode="lin" valueType="num">
                                      <p:cBhvr additive="base">
                                        <p:cTn id="32" dur="500" fill="hold"/>
                                        <p:tgtEl>
                                          <p:spTgt spid="74343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43433"/>
                                        </p:tgtEl>
                                        <p:attrNameLst>
                                          <p:attrName>style.visibility</p:attrName>
                                        </p:attrNameLst>
                                      </p:cBhvr>
                                      <p:to>
                                        <p:strVal val="visible"/>
                                      </p:to>
                                    </p:set>
                                    <p:anim calcmode="lin" valueType="num">
                                      <p:cBhvr additive="base">
                                        <p:cTn id="37" dur="500" fill="hold"/>
                                        <p:tgtEl>
                                          <p:spTgt spid="743433"/>
                                        </p:tgtEl>
                                        <p:attrNameLst>
                                          <p:attrName>ppt_x</p:attrName>
                                        </p:attrNameLst>
                                      </p:cBhvr>
                                      <p:tavLst>
                                        <p:tav tm="0">
                                          <p:val>
                                            <p:strVal val="#ppt_x"/>
                                          </p:val>
                                        </p:tav>
                                        <p:tav tm="100000">
                                          <p:val>
                                            <p:strVal val="#ppt_x"/>
                                          </p:val>
                                        </p:tav>
                                      </p:tavLst>
                                    </p:anim>
                                    <p:anim calcmode="lin" valueType="num">
                                      <p:cBhvr additive="base">
                                        <p:cTn id="38" dur="500" fill="hold"/>
                                        <p:tgtEl>
                                          <p:spTgt spid="7434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9" grpId="0"/>
      <p:bldP spid="743431" grpId="0"/>
      <p:bldP spid="743433" grpId="0"/>
      <p:bldP spid="743434" grpId="0"/>
      <p:bldP spid="7434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101" name="Rectangle 5"/>
          <p:cNvSpPr>
            <a:spLocks noChangeArrowheads="1"/>
          </p:cNvSpPr>
          <p:nvPr/>
        </p:nvSpPr>
        <p:spPr bwMode="auto">
          <a:xfrm>
            <a:off x="1119188" y="1825625"/>
            <a:ext cx="802481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tx1"/>
              </a:buClr>
            </a:pPr>
            <a:r>
              <a:rPr lang="zh-CN" altLang="en-US">
                <a:latin typeface="Times New Roman" panose="02020603050405020304" pitchFamily="18" charset="0"/>
              </a:rPr>
              <a:t>确定各应用程序在主存中的位置及所占区域的大小；应用</a:t>
            </a:r>
          </a:p>
          <a:p>
            <a:pPr>
              <a:lnSpc>
                <a:spcPct val="120000"/>
              </a:lnSpc>
              <a:spcBef>
                <a:spcPct val="20000"/>
              </a:spcBef>
              <a:buClr>
                <a:schemeClr val="tx1"/>
              </a:buClr>
            </a:pPr>
            <a:r>
              <a:rPr lang="zh-CN" altLang="en-US">
                <a:latin typeface="Times New Roman" panose="02020603050405020304" pitchFamily="18" charset="0"/>
              </a:rPr>
              <a:t>程序无需关心存储细节，由存储管理模块提供地址重定位</a:t>
            </a:r>
          </a:p>
          <a:p>
            <a:pPr>
              <a:lnSpc>
                <a:spcPct val="120000"/>
              </a:lnSpc>
              <a:spcBef>
                <a:spcPct val="20000"/>
              </a:spcBef>
              <a:buClr>
                <a:schemeClr val="tx1"/>
              </a:buClr>
            </a:pPr>
            <a:r>
              <a:rPr lang="zh-CN" altLang="en-US">
                <a:latin typeface="Times New Roman" panose="02020603050405020304" pitchFamily="18" charset="0"/>
              </a:rPr>
              <a:t>能力。</a:t>
            </a:r>
          </a:p>
        </p:txBody>
      </p:sp>
      <p:sp>
        <p:nvSpPr>
          <p:cNvPr id="772102" name="Rectangle 6"/>
          <p:cNvSpPr>
            <a:spLocks noChangeArrowheads="1"/>
          </p:cNvSpPr>
          <p:nvPr/>
        </p:nvSpPr>
        <p:spPr bwMode="auto">
          <a:xfrm>
            <a:off x="157163" y="501650"/>
            <a:ext cx="64754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buClr>
                <a:schemeClr val="tx1"/>
              </a:buClr>
            </a:pPr>
            <a:r>
              <a:rPr lang="zh-CN" altLang="en-US" sz="3200" b="1">
                <a:solidFill>
                  <a:srgbClr val="FF0000"/>
                </a:solidFill>
              </a:rPr>
              <a:t>资源管理</a:t>
            </a:r>
            <a:r>
              <a:rPr lang="en-US" altLang="zh-CN" sz="3200" b="1">
                <a:solidFill>
                  <a:srgbClr val="FF0000"/>
                </a:solidFill>
              </a:rPr>
              <a:t>——</a:t>
            </a:r>
            <a:r>
              <a:rPr lang="zh-CN" altLang="en-US" sz="3200" b="1">
                <a:solidFill>
                  <a:srgbClr val="FF0000"/>
                </a:solidFill>
              </a:rPr>
              <a:t>存储器管理</a:t>
            </a:r>
          </a:p>
        </p:txBody>
      </p:sp>
      <p:sp>
        <p:nvSpPr>
          <p:cNvPr id="772103" name="Rectangle 7"/>
          <p:cNvSpPr>
            <a:spLocks noChangeArrowheads="1"/>
          </p:cNvSpPr>
          <p:nvPr/>
        </p:nvSpPr>
        <p:spPr bwMode="auto">
          <a:xfrm>
            <a:off x="665163" y="1219200"/>
            <a:ext cx="440055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sz="2800" dirty="0" smtClean="0">
                <a:solidFill>
                  <a:srgbClr val="A50021"/>
                </a:solidFill>
                <a:latin typeface="Times New Roman" panose="02020603050405020304" pitchFamily="18" charset="0"/>
                <a:sym typeface="+mn-ea"/>
              </a:rPr>
              <a:t>(1) </a:t>
            </a:r>
            <a:r>
              <a:rPr lang="zh-CN" altLang="en-US" sz="2800" dirty="0" smtClean="0">
                <a:solidFill>
                  <a:srgbClr val="A50021"/>
                </a:solidFill>
                <a:sym typeface="+mn-ea"/>
              </a:rPr>
              <a:t>存储分配和存储无关性</a:t>
            </a:r>
          </a:p>
        </p:txBody>
      </p:sp>
      <p:sp>
        <p:nvSpPr>
          <p:cNvPr id="772104" name="Rectangle 8"/>
          <p:cNvSpPr>
            <a:spLocks noChangeArrowheads="1"/>
          </p:cNvSpPr>
          <p:nvPr/>
        </p:nvSpPr>
        <p:spPr bwMode="auto">
          <a:xfrm>
            <a:off x="1106488" y="4013200"/>
            <a:ext cx="802481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Clr>
                <a:schemeClr val="tx1"/>
              </a:buClr>
            </a:pPr>
            <a:r>
              <a:rPr lang="zh-CN" altLang="en-US">
                <a:latin typeface="Times New Roman" panose="02020603050405020304" pitchFamily="18" charset="0"/>
              </a:rPr>
              <a:t>系统提供基址、界限寄存器等存储保护方法，使各应用程</a:t>
            </a:r>
          </a:p>
          <a:p>
            <a:pPr>
              <a:lnSpc>
                <a:spcPct val="130000"/>
              </a:lnSpc>
              <a:spcBef>
                <a:spcPct val="30000"/>
              </a:spcBef>
              <a:buClr>
                <a:schemeClr val="tx1"/>
              </a:buClr>
            </a:pPr>
            <a:r>
              <a:rPr lang="zh-CN" altLang="en-US">
                <a:latin typeface="Times New Roman" panose="02020603050405020304" pitchFamily="18" charset="0"/>
              </a:rPr>
              <a:t>序相互隔离。</a:t>
            </a:r>
          </a:p>
        </p:txBody>
      </p:sp>
      <p:sp>
        <p:nvSpPr>
          <p:cNvPr id="772105" name="Rectangle 9"/>
          <p:cNvSpPr>
            <a:spLocks noChangeArrowheads="1"/>
          </p:cNvSpPr>
          <p:nvPr/>
        </p:nvSpPr>
        <p:spPr bwMode="auto">
          <a:xfrm>
            <a:off x="681038" y="3378200"/>
            <a:ext cx="440055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sz="2800" smtClean="0">
                <a:solidFill>
                  <a:srgbClr val="A50021"/>
                </a:solidFill>
                <a:latin typeface="Times New Roman" panose="02020603050405020304" pitchFamily="18" charset="0"/>
                <a:sym typeface="+mn-ea"/>
              </a:rPr>
              <a:t>(2) </a:t>
            </a:r>
            <a:r>
              <a:rPr lang="zh-CN" altLang="en-US" sz="2800" smtClean="0">
                <a:solidFill>
                  <a:srgbClr val="A50021"/>
                </a:solidFill>
                <a:sym typeface="+mn-ea"/>
              </a:rPr>
              <a:t>存储保护</a:t>
            </a:r>
          </a:p>
        </p:txBody>
      </p:sp>
      <p:sp>
        <p:nvSpPr>
          <p:cNvPr id="772106" name="Rectangle 10"/>
          <p:cNvSpPr>
            <a:spLocks noChangeArrowheads="1"/>
          </p:cNvSpPr>
          <p:nvPr/>
        </p:nvSpPr>
        <p:spPr bwMode="auto">
          <a:xfrm>
            <a:off x="1136650" y="5957888"/>
            <a:ext cx="6791325"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30000"/>
              </a:lnSpc>
              <a:buClr>
                <a:schemeClr val="tx1"/>
              </a:buClr>
              <a:buFont typeface="Wingdings" panose="05000000000000000000" pitchFamily="2" charset="2"/>
              <a:buNone/>
              <a:defRPr/>
            </a:pPr>
            <a:r>
              <a:rPr lang="zh-CN" altLang="en-US" sz="2400" dirty="0" smtClean="0">
                <a:solidFill>
                  <a:schemeClr val="tx1"/>
                </a:solidFill>
                <a:effectLst/>
                <a:latin typeface="Times New Roman" panose="02020603050405020304" pitchFamily="18" charset="0"/>
                <a:sym typeface="+mn-ea"/>
              </a:rPr>
              <a:t>系统提供虚拟存储技术，扩大逻辑主存。</a:t>
            </a:r>
            <a:endParaRPr lang="zh-CN" altLang="en-US" sz="2400" dirty="0" smtClean="0">
              <a:solidFill>
                <a:srgbClr val="000099"/>
              </a:solidFill>
              <a:latin typeface="Times New Roman" panose="02020603050405020304" pitchFamily="18" charset="0"/>
              <a:sym typeface="+mn-ea"/>
            </a:endParaRPr>
          </a:p>
        </p:txBody>
      </p:sp>
      <p:sp>
        <p:nvSpPr>
          <p:cNvPr id="772107" name="Rectangle 11"/>
          <p:cNvSpPr>
            <a:spLocks noChangeArrowheads="1"/>
          </p:cNvSpPr>
          <p:nvPr/>
        </p:nvSpPr>
        <p:spPr bwMode="auto">
          <a:xfrm>
            <a:off x="696913" y="5294313"/>
            <a:ext cx="440055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sz="2800" smtClean="0">
                <a:solidFill>
                  <a:srgbClr val="A50021"/>
                </a:solidFill>
                <a:latin typeface="Times New Roman" panose="02020603050405020304" pitchFamily="18" charset="0"/>
                <a:sym typeface="+mn-ea"/>
              </a:rPr>
              <a:t>(3) </a:t>
            </a:r>
            <a:r>
              <a:rPr lang="zh-CN" altLang="en-US" sz="2800" smtClean="0">
                <a:solidFill>
                  <a:srgbClr val="A50021"/>
                </a:solidFill>
                <a:sym typeface="+mn-ea"/>
              </a:rPr>
              <a:t>存储扩充</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2102"/>
                                        </p:tgtEl>
                                        <p:attrNameLst>
                                          <p:attrName>style.visibility</p:attrName>
                                        </p:attrNameLst>
                                      </p:cBhvr>
                                      <p:to>
                                        <p:strVal val="visible"/>
                                      </p:to>
                                    </p:set>
                                    <p:anim calcmode="lin" valueType="num">
                                      <p:cBhvr additive="base">
                                        <p:cTn id="7" dur="500" fill="hold"/>
                                        <p:tgtEl>
                                          <p:spTgt spid="772102"/>
                                        </p:tgtEl>
                                        <p:attrNameLst>
                                          <p:attrName>ppt_x</p:attrName>
                                        </p:attrNameLst>
                                      </p:cBhvr>
                                      <p:tavLst>
                                        <p:tav tm="0">
                                          <p:val>
                                            <p:strVal val="0-#ppt_w/2"/>
                                          </p:val>
                                        </p:tav>
                                        <p:tav tm="100000">
                                          <p:val>
                                            <p:strVal val="#ppt_x"/>
                                          </p:val>
                                        </p:tav>
                                      </p:tavLst>
                                    </p:anim>
                                    <p:anim calcmode="lin" valueType="num">
                                      <p:cBhvr additive="base">
                                        <p:cTn id="8" dur="500" fill="hold"/>
                                        <p:tgtEl>
                                          <p:spTgt spid="77210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72103"/>
                                        </p:tgtEl>
                                        <p:attrNameLst>
                                          <p:attrName>style.visibility</p:attrName>
                                        </p:attrNameLst>
                                      </p:cBhvr>
                                      <p:to>
                                        <p:strVal val="visible"/>
                                      </p:to>
                                    </p:set>
                                    <p:anim calcmode="lin" valueType="num">
                                      <p:cBhvr additive="base">
                                        <p:cTn id="13" dur="500" fill="hold"/>
                                        <p:tgtEl>
                                          <p:spTgt spid="772103"/>
                                        </p:tgtEl>
                                        <p:attrNameLst>
                                          <p:attrName>ppt_x</p:attrName>
                                        </p:attrNameLst>
                                      </p:cBhvr>
                                      <p:tavLst>
                                        <p:tav tm="0">
                                          <p:val>
                                            <p:strVal val="0-#ppt_w/2"/>
                                          </p:val>
                                        </p:tav>
                                        <p:tav tm="100000">
                                          <p:val>
                                            <p:strVal val="#ppt_x"/>
                                          </p:val>
                                        </p:tav>
                                      </p:tavLst>
                                    </p:anim>
                                    <p:anim calcmode="lin" valueType="num">
                                      <p:cBhvr additive="base">
                                        <p:cTn id="14" dur="500" fill="hold"/>
                                        <p:tgtEl>
                                          <p:spTgt spid="77210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72101"/>
                                        </p:tgtEl>
                                        <p:attrNameLst>
                                          <p:attrName>style.visibility</p:attrName>
                                        </p:attrNameLst>
                                      </p:cBhvr>
                                      <p:to>
                                        <p:strVal val="visible"/>
                                      </p:to>
                                    </p:set>
                                    <p:anim calcmode="lin" valueType="num">
                                      <p:cBhvr additive="base">
                                        <p:cTn id="19" dur="500" fill="hold"/>
                                        <p:tgtEl>
                                          <p:spTgt spid="772101"/>
                                        </p:tgtEl>
                                        <p:attrNameLst>
                                          <p:attrName>ppt_x</p:attrName>
                                        </p:attrNameLst>
                                      </p:cBhvr>
                                      <p:tavLst>
                                        <p:tav tm="0">
                                          <p:val>
                                            <p:strVal val="#ppt_x"/>
                                          </p:val>
                                        </p:tav>
                                        <p:tav tm="100000">
                                          <p:val>
                                            <p:strVal val="#ppt_x"/>
                                          </p:val>
                                        </p:tav>
                                      </p:tavLst>
                                    </p:anim>
                                    <p:anim calcmode="lin" valueType="num">
                                      <p:cBhvr additive="base">
                                        <p:cTn id="20" dur="500" fill="hold"/>
                                        <p:tgtEl>
                                          <p:spTgt spid="77210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72105"/>
                                        </p:tgtEl>
                                        <p:attrNameLst>
                                          <p:attrName>style.visibility</p:attrName>
                                        </p:attrNameLst>
                                      </p:cBhvr>
                                      <p:to>
                                        <p:strVal val="visible"/>
                                      </p:to>
                                    </p:set>
                                    <p:anim calcmode="lin" valueType="num">
                                      <p:cBhvr additive="base">
                                        <p:cTn id="25" dur="500" fill="hold"/>
                                        <p:tgtEl>
                                          <p:spTgt spid="772105"/>
                                        </p:tgtEl>
                                        <p:attrNameLst>
                                          <p:attrName>ppt_x</p:attrName>
                                        </p:attrNameLst>
                                      </p:cBhvr>
                                      <p:tavLst>
                                        <p:tav tm="0">
                                          <p:val>
                                            <p:strVal val="0-#ppt_w/2"/>
                                          </p:val>
                                        </p:tav>
                                        <p:tav tm="100000">
                                          <p:val>
                                            <p:strVal val="#ppt_x"/>
                                          </p:val>
                                        </p:tav>
                                      </p:tavLst>
                                    </p:anim>
                                    <p:anim calcmode="lin" valueType="num">
                                      <p:cBhvr additive="base">
                                        <p:cTn id="26" dur="500" fill="hold"/>
                                        <p:tgtEl>
                                          <p:spTgt spid="77210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72104"/>
                                        </p:tgtEl>
                                        <p:attrNameLst>
                                          <p:attrName>style.visibility</p:attrName>
                                        </p:attrNameLst>
                                      </p:cBhvr>
                                      <p:to>
                                        <p:strVal val="visible"/>
                                      </p:to>
                                    </p:set>
                                    <p:anim calcmode="lin" valueType="num">
                                      <p:cBhvr additive="base">
                                        <p:cTn id="31" dur="500" fill="hold"/>
                                        <p:tgtEl>
                                          <p:spTgt spid="772104"/>
                                        </p:tgtEl>
                                        <p:attrNameLst>
                                          <p:attrName>ppt_x</p:attrName>
                                        </p:attrNameLst>
                                      </p:cBhvr>
                                      <p:tavLst>
                                        <p:tav tm="0">
                                          <p:val>
                                            <p:strVal val="#ppt_x"/>
                                          </p:val>
                                        </p:tav>
                                        <p:tav tm="100000">
                                          <p:val>
                                            <p:strVal val="#ppt_x"/>
                                          </p:val>
                                        </p:tav>
                                      </p:tavLst>
                                    </p:anim>
                                    <p:anim calcmode="lin" valueType="num">
                                      <p:cBhvr additive="base">
                                        <p:cTn id="32" dur="500" fill="hold"/>
                                        <p:tgtEl>
                                          <p:spTgt spid="77210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72107"/>
                                        </p:tgtEl>
                                        <p:attrNameLst>
                                          <p:attrName>style.visibility</p:attrName>
                                        </p:attrNameLst>
                                      </p:cBhvr>
                                      <p:to>
                                        <p:strVal val="visible"/>
                                      </p:to>
                                    </p:set>
                                    <p:anim calcmode="lin" valueType="num">
                                      <p:cBhvr additive="base">
                                        <p:cTn id="37" dur="500" fill="hold"/>
                                        <p:tgtEl>
                                          <p:spTgt spid="772107"/>
                                        </p:tgtEl>
                                        <p:attrNameLst>
                                          <p:attrName>ppt_x</p:attrName>
                                        </p:attrNameLst>
                                      </p:cBhvr>
                                      <p:tavLst>
                                        <p:tav tm="0">
                                          <p:val>
                                            <p:strVal val="0-#ppt_w/2"/>
                                          </p:val>
                                        </p:tav>
                                        <p:tav tm="100000">
                                          <p:val>
                                            <p:strVal val="#ppt_x"/>
                                          </p:val>
                                        </p:tav>
                                      </p:tavLst>
                                    </p:anim>
                                    <p:anim calcmode="lin" valueType="num">
                                      <p:cBhvr additive="base">
                                        <p:cTn id="38" dur="500" fill="hold"/>
                                        <p:tgtEl>
                                          <p:spTgt spid="77210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72106"/>
                                        </p:tgtEl>
                                        <p:attrNameLst>
                                          <p:attrName>style.visibility</p:attrName>
                                        </p:attrNameLst>
                                      </p:cBhvr>
                                      <p:to>
                                        <p:strVal val="visible"/>
                                      </p:to>
                                    </p:set>
                                    <p:anim calcmode="lin" valueType="num">
                                      <p:cBhvr additive="base">
                                        <p:cTn id="43" dur="500" fill="hold"/>
                                        <p:tgtEl>
                                          <p:spTgt spid="772106"/>
                                        </p:tgtEl>
                                        <p:attrNameLst>
                                          <p:attrName>ppt_x</p:attrName>
                                        </p:attrNameLst>
                                      </p:cBhvr>
                                      <p:tavLst>
                                        <p:tav tm="0">
                                          <p:val>
                                            <p:strVal val="#ppt_x"/>
                                          </p:val>
                                        </p:tav>
                                        <p:tav tm="100000">
                                          <p:val>
                                            <p:strVal val="#ppt_x"/>
                                          </p:val>
                                        </p:tav>
                                      </p:tavLst>
                                    </p:anim>
                                    <p:anim calcmode="lin" valueType="num">
                                      <p:cBhvr additive="base">
                                        <p:cTn id="44" dur="500" fill="hold"/>
                                        <p:tgtEl>
                                          <p:spTgt spid="772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101" grpId="0"/>
      <p:bldP spid="772102" grpId="0"/>
      <p:bldP spid="772103" grpId="0"/>
      <p:bldP spid="772104" grpId="0"/>
      <p:bldP spid="772105" grpId="0"/>
      <p:bldP spid="772106" grpId="0"/>
      <p:bldP spid="77210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6" name="Rectangle 4"/>
          <p:cNvSpPr>
            <a:spLocks noChangeArrowheads="1"/>
          </p:cNvSpPr>
          <p:nvPr/>
        </p:nvSpPr>
        <p:spPr bwMode="auto">
          <a:xfrm>
            <a:off x="1147763" y="1812925"/>
            <a:ext cx="799623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tx1"/>
              </a:buClr>
            </a:pPr>
            <a:r>
              <a:rPr lang="zh-CN" altLang="en-US">
                <a:latin typeface="Times New Roman" panose="02020603050405020304" pitchFamily="18" charset="0"/>
              </a:rPr>
              <a:t>设备无关性是指用户向系统申请和使用的设备与实际操作</a:t>
            </a:r>
          </a:p>
          <a:p>
            <a:pPr>
              <a:lnSpc>
                <a:spcPct val="120000"/>
              </a:lnSpc>
              <a:spcBef>
                <a:spcPct val="20000"/>
              </a:spcBef>
              <a:buClr>
                <a:schemeClr val="tx1"/>
              </a:buClr>
            </a:pPr>
            <a:r>
              <a:rPr lang="zh-CN" altLang="en-US">
                <a:latin typeface="Times New Roman" panose="02020603050405020304" pitchFamily="18" charset="0"/>
              </a:rPr>
              <a:t>的设备无关，以达到方便用户、提高设备利用率的目的。</a:t>
            </a:r>
          </a:p>
        </p:txBody>
      </p:sp>
      <p:sp>
        <p:nvSpPr>
          <p:cNvPr id="745479" name="Rectangle 7"/>
          <p:cNvSpPr>
            <a:spLocks noChangeArrowheads="1"/>
          </p:cNvSpPr>
          <p:nvPr/>
        </p:nvSpPr>
        <p:spPr bwMode="auto">
          <a:xfrm>
            <a:off x="157163" y="501650"/>
            <a:ext cx="64754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buClr>
                <a:schemeClr val="tx1"/>
              </a:buClr>
            </a:pPr>
            <a:r>
              <a:rPr lang="zh-CN" altLang="en-US" sz="3200" b="1">
                <a:solidFill>
                  <a:srgbClr val="FF0000"/>
                </a:solidFill>
              </a:rPr>
              <a:t>资源管理</a:t>
            </a:r>
            <a:r>
              <a:rPr lang="en-US" altLang="zh-CN" sz="3200" b="1">
                <a:solidFill>
                  <a:srgbClr val="FF0000"/>
                </a:solidFill>
              </a:rPr>
              <a:t>——</a:t>
            </a:r>
            <a:r>
              <a:rPr lang="zh-CN" altLang="en-US" sz="3200" b="1">
                <a:solidFill>
                  <a:srgbClr val="FF0000"/>
                </a:solidFill>
              </a:rPr>
              <a:t>设备管理</a:t>
            </a:r>
          </a:p>
        </p:txBody>
      </p:sp>
      <p:sp>
        <p:nvSpPr>
          <p:cNvPr id="745480" name="Rectangle 8"/>
          <p:cNvSpPr>
            <a:spLocks noChangeArrowheads="1"/>
          </p:cNvSpPr>
          <p:nvPr/>
        </p:nvSpPr>
        <p:spPr bwMode="auto">
          <a:xfrm>
            <a:off x="665163" y="1249363"/>
            <a:ext cx="440055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sz="2800" dirty="0" smtClean="0">
                <a:solidFill>
                  <a:srgbClr val="A50021"/>
                </a:solidFill>
                <a:latin typeface="Times New Roman" panose="02020603050405020304" pitchFamily="18" charset="0"/>
                <a:sym typeface="+mn-ea"/>
              </a:rPr>
              <a:t>(1) </a:t>
            </a:r>
            <a:r>
              <a:rPr lang="zh-CN" altLang="en-US" sz="2800" dirty="0" smtClean="0">
                <a:solidFill>
                  <a:srgbClr val="A50021"/>
                </a:solidFill>
                <a:sym typeface="+mn-ea"/>
              </a:rPr>
              <a:t>设备无关性</a:t>
            </a:r>
          </a:p>
        </p:txBody>
      </p:sp>
      <p:sp>
        <p:nvSpPr>
          <p:cNvPr id="745481" name="Rectangle 9"/>
          <p:cNvSpPr>
            <a:spLocks noChangeArrowheads="1"/>
          </p:cNvSpPr>
          <p:nvPr/>
        </p:nvSpPr>
        <p:spPr bwMode="auto">
          <a:xfrm>
            <a:off x="1177925" y="3543300"/>
            <a:ext cx="799623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tx1"/>
              </a:buClr>
            </a:pPr>
            <a:r>
              <a:rPr lang="zh-CN" altLang="en-US">
                <a:latin typeface="Times New Roman" panose="02020603050405020304" pitchFamily="18" charset="0"/>
              </a:rPr>
              <a:t>操作系统为各应用程序和运行实体分配各种设备。设备分</a:t>
            </a:r>
          </a:p>
          <a:p>
            <a:pPr>
              <a:lnSpc>
                <a:spcPct val="120000"/>
              </a:lnSpc>
              <a:spcBef>
                <a:spcPct val="20000"/>
              </a:spcBef>
              <a:buClr>
                <a:schemeClr val="tx1"/>
              </a:buClr>
            </a:pPr>
            <a:r>
              <a:rPr lang="zh-CN" altLang="en-US">
                <a:latin typeface="Times New Roman" panose="02020603050405020304" pitchFamily="18" charset="0"/>
              </a:rPr>
              <a:t>配通常采用三种基本技术：独享、共享及虚拟技术。</a:t>
            </a:r>
          </a:p>
        </p:txBody>
      </p:sp>
      <p:sp>
        <p:nvSpPr>
          <p:cNvPr id="745482" name="Rectangle 10"/>
          <p:cNvSpPr>
            <a:spLocks noChangeArrowheads="1"/>
          </p:cNvSpPr>
          <p:nvPr/>
        </p:nvSpPr>
        <p:spPr bwMode="auto">
          <a:xfrm>
            <a:off x="681038" y="2865438"/>
            <a:ext cx="440055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sz="2800" smtClean="0">
                <a:solidFill>
                  <a:srgbClr val="A50021"/>
                </a:solidFill>
                <a:latin typeface="Times New Roman" panose="02020603050405020304" pitchFamily="18" charset="0"/>
                <a:sym typeface="+mn-ea"/>
              </a:rPr>
              <a:t>(2) </a:t>
            </a:r>
            <a:r>
              <a:rPr lang="zh-CN" altLang="en-US" sz="2800" smtClean="0">
                <a:solidFill>
                  <a:srgbClr val="A50021"/>
                </a:solidFill>
                <a:sym typeface="+mn-ea"/>
              </a:rPr>
              <a:t>设备分配</a:t>
            </a:r>
          </a:p>
        </p:txBody>
      </p:sp>
      <p:sp>
        <p:nvSpPr>
          <p:cNvPr id="745483" name="Rectangle 11"/>
          <p:cNvSpPr>
            <a:spLocks noChangeArrowheads="1"/>
          </p:cNvSpPr>
          <p:nvPr/>
        </p:nvSpPr>
        <p:spPr bwMode="auto">
          <a:xfrm>
            <a:off x="1193800" y="5302250"/>
            <a:ext cx="7720013"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Clr>
                <a:schemeClr val="tx1"/>
              </a:buClr>
            </a:pPr>
            <a:r>
              <a:rPr lang="zh-CN" altLang="en-US">
                <a:latin typeface="Times New Roman" panose="02020603050405020304" pitchFamily="18" charset="0"/>
              </a:rPr>
              <a:t>设备的传输控制包括：启动设备、中断处理、结束处理</a:t>
            </a:r>
          </a:p>
          <a:p>
            <a:pPr>
              <a:lnSpc>
                <a:spcPct val="130000"/>
              </a:lnSpc>
              <a:spcBef>
                <a:spcPct val="30000"/>
              </a:spcBef>
              <a:buClr>
                <a:schemeClr val="tx1"/>
              </a:buClr>
            </a:pPr>
            <a:r>
              <a:rPr lang="zh-CN" altLang="en-US">
                <a:latin typeface="Times New Roman" panose="02020603050405020304" pitchFamily="18" charset="0"/>
              </a:rPr>
              <a:t>三个方面</a:t>
            </a:r>
          </a:p>
        </p:txBody>
      </p:sp>
      <p:sp>
        <p:nvSpPr>
          <p:cNvPr id="745484" name="Rectangle 12"/>
          <p:cNvSpPr>
            <a:spLocks noChangeArrowheads="1"/>
          </p:cNvSpPr>
          <p:nvPr/>
        </p:nvSpPr>
        <p:spPr bwMode="auto">
          <a:xfrm>
            <a:off x="696913" y="4695825"/>
            <a:ext cx="440055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sz="2800" smtClean="0">
                <a:solidFill>
                  <a:srgbClr val="A50021"/>
                </a:solidFill>
                <a:latin typeface="Times New Roman" panose="02020603050405020304" pitchFamily="18" charset="0"/>
                <a:sym typeface="+mn-ea"/>
              </a:rPr>
              <a:t>(3) </a:t>
            </a:r>
            <a:r>
              <a:rPr lang="zh-CN" altLang="en-US" sz="2800" smtClean="0">
                <a:solidFill>
                  <a:srgbClr val="A50021"/>
                </a:solidFill>
                <a:sym typeface="+mn-ea"/>
              </a:rPr>
              <a:t>设备的传输控制</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5479"/>
                                        </p:tgtEl>
                                        <p:attrNameLst>
                                          <p:attrName>style.visibility</p:attrName>
                                        </p:attrNameLst>
                                      </p:cBhvr>
                                      <p:to>
                                        <p:strVal val="visible"/>
                                      </p:to>
                                    </p:set>
                                    <p:anim calcmode="lin" valueType="num">
                                      <p:cBhvr additive="base">
                                        <p:cTn id="7" dur="500" fill="hold"/>
                                        <p:tgtEl>
                                          <p:spTgt spid="745479"/>
                                        </p:tgtEl>
                                        <p:attrNameLst>
                                          <p:attrName>ppt_x</p:attrName>
                                        </p:attrNameLst>
                                      </p:cBhvr>
                                      <p:tavLst>
                                        <p:tav tm="0">
                                          <p:val>
                                            <p:strVal val="0-#ppt_w/2"/>
                                          </p:val>
                                        </p:tav>
                                        <p:tav tm="100000">
                                          <p:val>
                                            <p:strVal val="#ppt_x"/>
                                          </p:val>
                                        </p:tav>
                                      </p:tavLst>
                                    </p:anim>
                                    <p:anim calcmode="lin" valueType="num">
                                      <p:cBhvr additive="base">
                                        <p:cTn id="8" dur="500" fill="hold"/>
                                        <p:tgtEl>
                                          <p:spTgt spid="7454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5480"/>
                                        </p:tgtEl>
                                        <p:attrNameLst>
                                          <p:attrName>style.visibility</p:attrName>
                                        </p:attrNameLst>
                                      </p:cBhvr>
                                      <p:to>
                                        <p:strVal val="visible"/>
                                      </p:to>
                                    </p:set>
                                    <p:anim calcmode="lin" valueType="num">
                                      <p:cBhvr additive="base">
                                        <p:cTn id="13" dur="500" fill="hold"/>
                                        <p:tgtEl>
                                          <p:spTgt spid="745480"/>
                                        </p:tgtEl>
                                        <p:attrNameLst>
                                          <p:attrName>ppt_x</p:attrName>
                                        </p:attrNameLst>
                                      </p:cBhvr>
                                      <p:tavLst>
                                        <p:tav tm="0">
                                          <p:val>
                                            <p:strVal val="0-#ppt_w/2"/>
                                          </p:val>
                                        </p:tav>
                                        <p:tav tm="100000">
                                          <p:val>
                                            <p:strVal val="#ppt_x"/>
                                          </p:val>
                                        </p:tav>
                                      </p:tavLst>
                                    </p:anim>
                                    <p:anim calcmode="lin" valueType="num">
                                      <p:cBhvr additive="base">
                                        <p:cTn id="14" dur="500" fill="hold"/>
                                        <p:tgtEl>
                                          <p:spTgt spid="7454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45476"/>
                                        </p:tgtEl>
                                        <p:attrNameLst>
                                          <p:attrName>style.visibility</p:attrName>
                                        </p:attrNameLst>
                                      </p:cBhvr>
                                      <p:to>
                                        <p:strVal val="visible"/>
                                      </p:to>
                                    </p:set>
                                    <p:anim calcmode="lin" valueType="num">
                                      <p:cBhvr additive="base">
                                        <p:cTn id="19" dur="500" fill="hold"/>
                                        <p:tgtEl>
                                          <p:spTgt spid="745476"/>
                                        </p:tgtEl>
                                        <p:attrNameLst>
                                          <p:attrName>ppt_x</p:attrName>
                                        </p:attrNameLst>
                                      </p:cBhvr>
                                      <p:tavLst>
                                        <p:tav tm="0">
                                          <p:val>
                                            <p:strVal val="#ppt_x"/>
                                          </p:val>
                                        </p:tav>
                                        <p:tav tm="100000">
                                          <p:val>
                                            <p:strVal val="#ppt_x"/>
                                          </p:val>
                                        </p:tav>
                                      </p:tavLst>
                                    </p:anim>
                                    <p:anim calcmode="lin" valueType="num">
                                      <p:cBhvr additive="base">
                                        <p:cTn id="20" dur="500" fill="hold"/>
                                        <p:tgtEl>
                                          <p:spTgt spid="7454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45482"/>
                                        </p:tgtEl>
                                        <p:attrNameLst>
                                          <p:attrName>style.visibility</p:attrName>
                                        </p:attrNameLst>
                                      </p:cBhvr>
                                      <p:to>
                                        <p:strVal val="visible"/>
                                      </p:to>
                                    </p:set>
                                    <p:anim calcmode="lin" valueType="num">
                                      <p:cBhvr additive="base">
                                        <p:cTn id="25" dur="500" fill="hold"/>
                                        <p:tgtEl>
                                          <p:spTgt spid="745482"/>
                                        </p:tgtEl>
                                        <p:attrNameLst>
                                          <p:attrName>ppt_x</p:attrName>
                                        </p:attrNameLst>
                                      </p:cBhvr>
                                      <p:tavLst>
                                        <p:tav tm="0">
                                          <p:val>
                                            <p:strVal val="0-#ppt_w/2"/>
                                          </p:val>
                                        </p:tav>
                                        <p:tav tm="100000">
                                          <p:val>
                                            <p:strVal val="#ppt_x"/>
                                          </p:val>
                                        </p:tav>
                                      </p:tavLst>
                                    </p:anim>
                                    <p:anim calcmode="lin" valueType="num">
                                      <p:cBhvr additive="base">
                                        <p:cTn id="26" dur="500" fill="hold"/>
                                        <p:tgtEl>
                                          <p:spTgt spid="74548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45481"/>
                                        </p:tgtEl>
                                        <p:attrNameLst>
                                          <p:attrName>style.visibility</p:attrName>
                                        </p:attrNameLst>
                                      </p:cBhvr>
                                      <p:to>
                                        <p:strVal val="visible"/>
                                      </p:to>
                                    </p:set>
                                    <p:anim calcmode="lin" valueType="num">
                                      <p:cBhvr additive="base">
                                        <p:cTn id="31" dur="500" fill="hold"/>
                                        <p:tgtEl>
                                          <p:spTgt spid="745481"/>
                                        </p:tgtEl>
                                        <p:attrNameLst>
                                          <p:attrName>ppt_x</p:attrName>
                                        </p:attrNameLst>
                                      </p:cBhvr>
                                      <p:tavLst>
                                        <p:tav tm="0">
                                          <p:val>
                                            <p:strVal val="#ppt_x"/>
                                          </p:val>
                                        </p:tav>
                                        <p:tav tm="100000">
                                          <p:val>
                                            <p:strVal val="#ppt_x"/>
                                          </p:val>
                                        </p:tav>
                                      </p:tavLst>
                                    </p:anim>
                                    <p:anim calcmode="lin" valueType="num">
                                      <p:cBhvr additive="base">
                                        <p:cTn id="32" dur="500" fill="hold"/>
                                        <p:tgtEl>
                                          <p:spTgt spid="74548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45484"/>
                                        </p:tgtEl>
                                        <p:attrNameLst>
                                          <p:attrName>style.visibility</p:attrName>
                                        </p:attrNameLst>
                                      </p:cBhvr>
                                      <p:to>
                                        <p:strVal val="visible"/>
                                      </p:to>
                                    </p:set>
                                    <p:anim calcmode="lin" valueType="num">
                                      <p:cBhvr additive="base">
                                        <p:cTn id="37" dur="500" fill="hold"/>
                                        <p:tgtEl>
                                          <p:spTgt spid="745484"/>
                                        </p:tgtEl>
                                        <p:attrNameLst>
                                          <p:attrName>ppt_x</p:attrName>
                                        </p:attrNameLst>
                                      </p:cBhvr>
                                      <p:tavLst>
                                        <p:tav tm="0">
                                          <p:val>
                                            <p:strVal val="0-#ppt_w/2"/>
                                          </p:val>
                                        </p:tav>
                                        <p:tav tm="100000">
                                          <p:val>
                                            <p:strVal val="#ppt_x"/>
                                          </p:val>
                                        </p:tav>
                                      </p:tavLst>
                                    </p:anim>
                                    <p:anim calcmode="lin" valueType="num">
                                      <p:cBhvr additive="base">
                                        <p:cTn id="38" dur="500" fill="hold"/>
                                        <p:tgtEl>
                                          <p:spTgt spid="74548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45483"/>
                                        </p:tgtEl>
                                        <p:attrNameLst>
                                          <p:attrName>style.visibility</p:attrName>
                                        </p:attrNameLst>
                                      </p:cBhvr>
                                      <p:to>
                                        <p:strVal val="visible"/>
                                      </p:to>
                                    </p:set>
                                    <p:anim calcmode="lin" valueType="num">
                                      <p:cBhvr additive="base">
                                        <p:cTn id="43" dur="500" fill="hold"/>
                                        <p:tgtEl>
                                          <p:spTgt spid="745483"/>
                                        </p:tgtEl>
                                        <p:attrNameLst>
                                          <p:attrName>ppt_x</p:attrName>
                                        </p:attrNameLst>
                                      </p:cBhvr>
                                      <p:tavLst>
                                        <p:tav tm="0">
                                          <p:val>
                                            <p:strVal val="#ppt_x"/>
                                          </p:val>
                                        </p:tav>
                                        <p:tav tm="100000">
                                          <p:val>
                                            <p:strVal val="#ppt_x"/>
                                          </p:val>
                                        </p:tav>
                                      </p:tavLst>
                                    </p:anim>
                                    <p:anim calcmode="lin" valueType="num">
                                      <p:cBhvr additive="base">
                                        <p:cTn id="44" dur="500" fill="hold"/>
                                        <p:tgtEl>
                                          <p:spTgt spid="7454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6" grpId="0"/>
      <p:bldP spid="745479" grpId="0"/>
      <p:bldP spid="745480" grpId="0"/>
      <p:bldP spid="745481" grpId="0"/>
      <p:bldP spid="745482" grpId="0"/>
      <p:bldP spid="745483" grpId="0"/>
      <p:bldP spid="74548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69" name="Rectangle 41"/>
          <p:cNvSpPr>
            <a:spLocks noRot="1" noChangeArrowheads="1"/>
          </p:cNvSpPr>
          <p:nvPr/>
        </p:nvSpPr>
        <p:spPr bwMode="auto">
          <a:xfrm>
            <a:off x="500063" y="0"/>
            <a:ext cx="8001000" cy="6643688"/>
          </a:xfrm>
          <a:prstGeom prst="rect">
            <a:avLst/>
          </a:prstGeom>
          <a:noFill/>
          <a:ln>
            <a:noFill/>
          </a:ln>
          <a:effectLst/>
        </p:spPr>
        <p:txBody>
          <a:bodyPr/>
          <a:lstStyle/>
          <a:p>
            <a:pPr marL="609600" indent="-609600" eaLnBrk="0" hangingPunct="0">
              <a:defRPr/>
            </a:pPr>
            <a:r>
              <a:rPr lang="zh-CN" altLang="en-US" sz="3200" b="1" dirty="0">
                <a:solidFill>
                  <a:schemeClr val="accent1"/>
                </a:solidFill>
                <a:effectLst>
                  <a:outerShdw blurRad="38100" dist="38100" dir="2700000" algn="tl">
                    <a:srgbClr val="C0C0C0"/>
                  </a:outerShdw>
                </a:effectLst>
                <a:sym typeface="+mn-ea"/>
              </a:rPr>
              <a:t>参考书目</a:t>
            </a:r>
          </a:p>
          <a:p>
            <a:pPr marL="609600" indent="-609600" eaLnBrk="0" hangingPunct="0">
              <a:spcBef>
                <a:spcPct val="80000"/>
              </a:spcBef>
              <a:defRPr/>
            </a:pPr>
            <a:r>
              <a:rPr lang="en-US" altLang="zh-CN" sz="2800" dirty="0">
                <a:sym typeface="+mn-ea"/>
              </a:rPr>
              <a:t>4.   Operating Systems</a:t>
            </a:r>
            <a:r>
              <a:rPr lang="zh-CN" altLang="en-US" sz="2800" dirty="0">
                <a:sym typeface="+mn-ea"/>
              </a:rPr>
              <a:t>：</a:t>
            </a:r>
            <a:r>
              <a:rPr lang="en-US" altLang="zh-CN" sz="2800" dirty="0">
                <a:sym typeface="+mn-ea"/>
              </a:rPr>
              <a:t>Design and Implementation </a:t>
            </a:r>
            <a:r>
              <a:rPr lang="zh-CN" altLang="en-US" sz="2800" dirty="0">
                <a:sym typeface="+mn-ea"/>
              </a:rPr>
              <a:t>（</a:t>
            </a:r>
            <a:r>
              <a:rPr lang="en-US" altLang="zh-CN" sz="2800" dirty="0">
                <a:sym typeface="+mn-ea"/>
              </a:rPr>
              <a:t>Second Edition</a:t>
            </a:r>
            <a:r>
              <a:rPr lang="zh-CN" altLang="en-US" sz="2800" dirty="0">
                <a:sym typeface="+mn-ea"/>
              </a:rPr>
              <a:t>）</a:t>
            </a:r>
            <a:r>
              <a:rPr lang="zh-CN" altLang="en-US" sz="3200" dirty="0">
                <a:sym typeface="+mn-ea"/>
              </a:rPr>
              <a:t> </a:t>
            </a:r>
            <a:r>
              <a:rPr lang="en-US" altLang="zh-CN" dirty="0">
                <a:sym typeface="+mn-ea"/>
              </a:rPr>
              <a:t>Andrew </a:t>
            </a:r>
            <a:r>
              <a:rPr lang="en-US" altLang="zh-CN" dirty="0" err="1">
                <a:sym typeface="+mn-ea"/>
                <a:hlinkClick r:id="rId2"/>
              </a:rPr>
              <a:t>S.Tanenbaum</a:t>
            </a:r>
            <a:r>
              <a:rPr lang="en-US" altLang="zh-CN" dirty="0">
                <a:sym typeface="+mn-ea"/>
                <a:hlinkClick r:id="rId2"/>
              </a:rPr>
              <a:t> Albert </a:t>
            </a:r>
            <a:r>
              <a:rPr lang="en-US" altLang="zh-CN" dirty="0" err="1">
                <a:sym typeface="+mn-ea"/>
                <a:hlinkClick r:id="rId2"/>
              </a:rPr>
              <a:t>S.Woodhull</a:t>
            </a:r>
            <a:r>
              <a:rPr lang="en-US" altLang="zh-CN" sz="3200" dirty="0">
                <a:sym typeface="+mn-ea"/>
              </a:rPr>
              <a:t> </a:t>
            </a:r>
          </a:p>
          <a:p>
            <a:pPr marL="609600" indent="-609600" eaLnBrk="0" hangingPunct="0">
              <a:defRPr/>
            </a:pPr>
            <a:r>
              <a:rPr lang="en-US" altLang="zh-CN" sz="2800" b="1" dirty="0">
                <a:sym typeface="+mn-ea"/>
              </a:rPr>
              <a:t>      </a:t>
            </a:r>
            <a:r>
              <a:rPr lang="zh-CN" altLang="en-US" sz="2800" b="1" dirty="0">
                <a:sym typeface="+mn-ea"/>
              </a:rPr>
              <a:t>操作系统：设计与实现（第二版）</a:t>
            </a:r>
            <a:r>
              <a:rPr lang="zh-CN" altLang="en-US" b="1" dirty="0">
                <a:sym typeface="+mn-ea"/>
              </a:rPr>
              <a:t>电子工业出版社</a:t>
            </a:r>
            <a:r>
              <a:rPr lang="zh-CN" altLang="en-US" sz="3200" b="1" dirty="0">
                <a:sym typeface="+mn-ea"/>
              </a:rPr>
              <a:t>  </a:t>
            </a:r>
            <a:endParaRPr lang="en-US" altLang="zh-CN" sz="3200" b="1" dirty="0">
              <a:sym typeface="+mn-ea"/>
            </a:endParaRPr>
          </a:p>
          <a:p>
            <a:pPr marL="609600" indent="-609600" eaLnBrk="0" hangingPunct="0">
              <a:defRPr/>
            </a:pPr>
            <a:r>
              <a:rPr lang="en-US" altLang="zh-CN" sz="2800" dirty="0">
                <a:sym typeface="+mn-ea"/>
              </a:rPr>
              <a:t>5. Operating System Concepts, 9 </a:t>
            </a:r>
            <a:r>
              <a:rPr lang="en-US" altLang="zh-CN" sz="2800" dirty="0" err="1">
                <a:sym typeface="+mn-ea"/>
              </a:rPr>
              <a:t>th</a:t>
            </a:r>
            <a:r>
              <a:rPr lang="en-US" altLang="zh-CN" sz="2800" dirty="0">
                <a:sym typeface="+mn-ea"/>
              </a:rPr>
              <a:t> edition .Abraham </a:t>
            </a:r>
            <a:r>
              <a:rPr lang="en-US" altLang="zh-CN" sz="2800" dirty="0" err="1">
                <a:sym typeface="+mn-ea"/>
              </a:rPr>
              <a:t>Silberschatz</a:t>
            </a:r>
            <a:r>
              <a:rPr lang="en-US" altLang="zh-CN" sz="2800" dirty="0">
                <a:sym typeface="+mn-ea"/>
              </a:rPr>
              <a:t> / Greg Gagne / Peter B. Galvin, John Wiley &amp; Sons</a:t>
            </a:r>
            <a:endParaRPr lang="zh-CN" altLang="en-US" sz="2800" dirty="0">
              <a:sym typeface="+mn-ea"/>
            </a:endParaRPr>
          </a:p>
          <a:p>
            <a:pPr marL="609600" indent="-609600" eaLnBrk="0" hangingPunct="0">
              <a:defRPr/>
            </a:pPr>
            <a:r>
              <a:rPr lang="en-US" altLang="zh-CN" sz="2800" dirty="0">
                <a:sym typeface="+mn-ea"/>
              </a:rPr>
              <a:t>6.   《</a:t>
            </a:r>
            <a:r>
              <a:rPr lang="zh-CN" altLang="en-US" sz="2800" dirty="0">
                <a:sym typeface="+mn-ea"/>
              </a:rPr>
              <a:t>操作系统教程</a:t>
            </a:r>
            <a:r>
              <a:rPr lang="en-US" altLang="zh-CN" sz="2800" dirty="0">
                <a:latin typeface="宋体" panose="02010600030101010101" pitchFamily="2" charset="-122"/>
                <a:sym typeface="+mn-ea"/>
              </a:rPr>
              <a:t>——</a:t>
            </a:r>
            <a:r>
              <a:rPr lang="zh-CN" altLang="en-US" sz="2800" dirty="0">
                <a:sym typeface="+mn-ea"/>
              </a:rPr>
              <a:t>原理和实例分析</a:t>
            </a:r>
            <a:r>
              <a:rPr lang="en-US" altLang="zh-CN" sz="2800" dirty="0">
                <a:sym typeface="+mn-ea"/>
              </a:rPr>
              <a:t>》</a:t>
            </a:r>
          </a:p>
          <a:p>
            <a:pPr marL="609600" indent="-609600" eaLnBrk="0" hangingPunct="0">
              <a:defRPr/>
            </a:pPr>
            <a:r>
              <a:rPr lang="zh-CN" altLang="en-US" sz="2800" dirty="0">
                <a:sym typeface="+mn-ea"/>
              </a:rPr>
              <a:t>        孟静编著     </a:t>
            </a:r>
            <a:r>
              <a:rPr lang="en-US" altLang="zh-CN" sz="2800" dirty="0">
                <a:sym typeface="+mn-ea"/>
              </a:rPr>
              <a:t>2002</a:t>
            </a:r>
            <a:r>
              <a:rPr lang="zh-CN" altLang="en-US" sz="2800" dirty="0">
                <a:sym typeface="+mn-ea"/>
              </a:rPr>
              <a:t>年版，高等教育出版社</a:t>
            </a:r>
            <a:endParaRPr lang="en-US" altLang="zh-CN" sz="2800" dirty="0">
              <a:sym typeface="+mn-ea"/>
            </a:endParaRPr>
          </a:p>
          <a:p>
            <a:pPr marL="609600" indent="-609600" eaLnBrk="0" hangingPunct="0">
              <a:defRPr/>
            </a:pPr>
            <a:r>
              <a:rPr lang="en-US" altLang="zh-CN" sz="2800" dirty="0">
                <a:sym typeface="+mn-ea"/>
              </a:rPr>
              <a:t>7. 《</a:t>
            </a:r>
            <a:r>
              <a:rPr lang="zh-CN" altLang="en-US" sz="2800" dirty="0">
                <a:sym typeface="+mn-ea"/>
              </a:rPr>
              <a:t>边干边学</a:t>
            </a:r>
            <a:r>
              <a:rPr lang="en-US" altLang="zh-CN" sz="2800" dirty="0">
                <a:sym typeface="+mn-ea"/>
              </a:rPr>
              <a:t>-Linux</a:t>
            </a:r>
            <a:r>
              <a:rPr lang="zh-CN" altLang="en-US" sz="2800" dirty="0">
                <a:sym typeface="+mn-ea"/>
              </a:rPr>
              <a:t>内核指导</a:t>
            </a:r>
            <a:r>
              <a:rPr lang="en-US" altLang="zh-CN" sz="2800" dirty="0">
                <a:sym typeface="+mn-ea"/>
              </a:rPr>
              <a:t>》</a:t>
            </a:r>
            <a:r>
              <a:rPr lang="zh-CN" altLang="en-US" sz="2800" dirty="0">
                <a:sym typeface="+mn-ea"/>
              </a:rPr>
              <a:t>（第二版），李善平等编，</a:t>
            </a:r>
            <a:r>
              <a:rPr lang="en-US" altLang="zh-CN" sz="2800" dirty="0">
                <a:sym typeface="+mn-ea"/>
              </a:rPr>
              <a:t>2008</a:t>
            </a:r>
            <a:r>
              <a:rPr lang="zh-CN" altLang="en-US" sz="2800" dirty="0">
                <a:sym typeface="+mn-ea"/>
              </a:rPr>
              <a:t>，浙江大学出版社</a:t>
            </a:r>
            <a:endParaRPr lang="en-US" altLang="zh-CN" sz="2800" dirty="0">
              <a:sym typeface="+mn-ea"/>
            </a:endParaRPr>
          </a:p>
          <a:p>
            <a:pPr marL="609600" indent="-609600" eaLnBrk="0" hangingPunct="0">
              <a:defRPr/>
            </a:pPr>
            <a:endParaRPr lang="en-US" altLang="zh-CN" sz="2800" dirty="0">
              <a:sym typeface="+mn-ea"/>
            </a:endParaRPr>
          </a:p>
          <a:p>
            <a:pPr marL="609600" indent="-609600" eaLnBrk="0" hangingPunct="0">
              <a:defRPr/>
            </a:pPr>
            <a:endParaRPr lang="zh-CN" altLang="en-US" sz="2800" dirty="0">
              <a:sym typeface="+mn-ea"/>
            </a:endParaRPr>
          </a:p>
          <a:p>
            <a:pPr marL="609600" indent="-609600" eaLnBrk="0" hangingPunct="0">
              <a:defRPr/>
            </a:pPr>
            <a:endParaRPr lang="zh-CN" altLang="en-US" sz="3200" dirty="0">
              <a:sym typeface="+mn-ea"/>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9" name="Rectangle 5"/>
          <p:cNvSpPr>
            <a:spLocks noChangeArrowheads="1"/>
          </p:cNvSpPr>
          <p:nvPr/>
        </p:nvSpPr>
        <p:spPr bwMode="auto">
          <a:xfrm>
            <a:off x="646113" y="1284288"/>
            <a:ext cx="8321675"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spcBef>
                <a:spcPct val="20000"/>
              </a:spcBef>
              <a:buClr>
                <a:schemeClr val="tx1"/>
              </a:buClr>
              <a:buFont typeface="Wingdings" panose="05000000000000000000" pitchFamily="2" charset="2"/>
              <a:buNone/>
              <a:defRPr/>
            </a:pPr>
            <a:r>
              <a:rPr lang="zh-CN" altLang="en-US" sz="2400" dirty="0" smtClean="0">
                <a:solidFill>
                  <a:schemeClr val="tx1"/>
                </a:solidFill>
                <a:effectLst/>
                <a:latin typeface="Times New Roman" panose="02020603050405020304" pitchFamily="18" charset="0"/>
                <a:sym typeface="+mn-ea"/>
              </a:rPr>
              <a:t>文件系统为用户提供一种简便的、统一的存取和管理信息的</a:t>
            </a:r>
          </a:p>
          <a:p>
            <a:pPr eaLnBrk="0" hangingPunct="0">
              <a:lnSpc>
                <a:spcPct val="120000"/>
              </a:lnSpc>
              <a:spcBef>
                <a:spcPct val="20000"/>
              </a:spcBef>
              <a:buClr>
                <a:schemeClr val="tx1"/>
              </a:buClr>
              <a:buFont typeface="Wingdings" panose="05000000000000000000" pitchFamily="2" charset="2"/>
              <a:buNone/>
              <a:defRPr/>
            </a:pPr>
            <a:r>
              <a:rPr lang="zh-CN" altLang="en-US" sz="2400" dirty="0" smtClean="0">
                <a:solidFill>
                  <a:schemeClr val="tx1"/>
                </a:solidFill>
                <a:effectLst/>
                <a:latin typeface="Times New Roman" panose="02020603050405020304" pitchFamily="18" charset="0"/>
                <a:sym typeface="+mn-ea"/>
              </a:rPr>
              <a:t>方法，并解决信息的共享、数据的存取控制和保密等问题。</a:t>
            </a:r>
          </a:p>
          <a:p>
            <a:pPr eaLnBrk="0" hangingPunct="0">
              <a:lnSpc>
                <a:spcPct val="130000"/>
              </a:lnSpc>
              <a:buClr>
                <a:schemeClr val="tx1"/>
              </a:buClr>
              <a:defRPr/>
            </a:pPr>
            <a:r>
              <a:rPr lang="zh-CN" altLang="en-US" sz="2400" dirty="0" smtClean="0">
                <a:solidFill>
                  <a:srgbClr val="000099"/>
                </a:solidFill>
                <a:latin typeface="Times New Roman" panose="02020603050405020304" pitchFamily="18" charset="0"/>
                <a:sym typeface="+mn-ea"/>
              </a:rPr>
              <a:t>信息组织</a:t>
            </a:r>
          </a:p>
          <a:p>
            <a:pPr eaLnBrk="0" hangingPunct="0">
              <a:lnSpc>
                <a:spcPct val="130000"/>
              </a:lnSpc>
              <a:buClr>
                <a:schemeClr val="tx1"/>
              </a:buClr>
              <a:defRPr/>
            </a:pPr>
            <a:r>
              <a:rPr lang="zh-CN" altLang="en-US" sz="2400" dirty="0" smtClean="0">
                <a:solidFill>
                  <a:srgbClr val="000099"/>
                </a:solidFill>
                <a:latin typeface="Times New Roman" panose="02020603050405020304" pitchFamily="18" charset="0"/>
                <a:sym typeface="+mn-ea"/>
              </a:rPr>
              <a:t>存取方法</a:t>
            </a:r>
          </a:p>
          <a:p>
            <a:pPr eaLnBrk="0" hangingPunct="0">
              <a:lnSpc>
                <a:spcPct val="130000"/>
              </a:lnSpc>
              <a:buClr>
                <a:schemeClr val="tx1"/>
              </a:buClr>
              <a:defRPr/>
            </a:pPr>
            <a:r>
              <a:rPr lang="zh-CN" altLang="en-US" sz="2400" dirty="0" smtClean="0">
                <a:solidFill>
                  <a:srgbClr val="000099"/>
                </a:solidFill>
                <a:latin typeface="Times New Roman" panose="02020603050405020304" pitchFamily="18" charset="0"/>
                <a:sym typeface="+mn-ea"/>
              </a:rPr>
              <a:t>文件共享</a:t>
            </a:r>
          </a:p>
          <a:p>
            <a:pPr eaLnBrk="0" hangingPunct="0">
              <a:lnSpc>
                <a:spcPct val="130000"/>
              </a:lnSpc>
              <a:buClr>
                <a:schemeClr val="tx1"/>
              </a:buClr>
              <a:defRPr/>
            </a:pPr>
            <a:r>
              <a:rPr lang="zh-CN" altLang="en-US" sz="2400" dirty="0" smtClean="0">
                <a:solidFill>
                  <a:srgbClr val="000099"/>
                </a:solidFill>
                <a:latin typeface="Times New Roman" panose="02020603050405020304" pitchFamily="18" charset="0"/>
                <a:sym typeface="+mn-ea"/>
              </a:rPr>
              <a:t>文件安全</a:t>
            </a:r>
          </a:p>
          <a:p>
            <a:pPr eaLnBrk="0" hangingPunct="0">
              <a:lnSpc>
                <a:spcPct val="130000"/>
              </a:lnSpc>
              <a:buClr>
                <a:schemeClr val="tx1"/>
              </a:buClr>
              <a:defRPr/>
            </a:pPr>
            <a:r>
              <a:rPr lang="zh-CN" altLang="en-US" sz="2400" dirty="0" smtClean="0">
                <a:solidFill>
                  <a:srgbClr val="000099"/>
                </a:solidFill>
                <a:latin typeface="Times New Roman" panose="02020603050405020304" pitchFamily="18" charset="0"/>
                <a:sym typeface="+mn-ea"/>
              </a:rPr>
              <a:t>文件完整性</a:t>
            </a:r>
          </a:p>
          <a:p>
            <a:pPr eaLnBrk="0" hangingPunct="0">
              <a:lnSpc>
                <a:spcPct val="130000"/>
              </a:lnSpc>
              <a:buClr>
                <a:schemeClr val="tx1"/>
              </a:buClr>
              <a:defRPr/>
            </a:pPr>
            <a:r>
              <a:rPr lang="zh-CN" altLang="en-US" sz="2400" dirty="0" smtClean="0">
                <a:solidFill>
                  <a:srgbClr val="000099"/>
                </a:solidFill>
                <a:latin typeface="Times New Roman" panose="02020603050405020304" pitchFamily="18" charset="0"/>
                <a:sym typeface="+mn-ea"/>
              </a:rPr>
              <a:t>磁盘空间分配</a:t>
            </a:r>
          </a:p>
        </p:txBody>
      </p:sp>
      <p:sp>
        <p:nvSpPr>
          <p:cNvPr id="774150" name="Rectangle 6"/>
          <p:cNvSpPr>
            <a:spLocks noChangeArrowheads="1"/>
          </p:cNvSpPr>
          <p:nvPr/>
        </p:nvSpPr>
        <p:spPr bwMode="auto">
          <a:xfrm>
            <a:off x="157163" y="544513"/>
            <a:ext cx="823118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buClr>
                <a:schemeClr val="tx1"/>
              </a:buClr>
            </a:pPr>
            <a:r>
              <a:rPr lang="zh-CN" altLang="en-US" sz="3200" b="1">
                <a:solidFill>
                  <a:srgbClr val="FF0000"/>
                </a:solidFill>
              </a:rPr>
              <a:t>资源管理</a:t>
            </a:r>
            <a:r>
              <a:rPr lang="en-US" altLang="zh-CN" sz="3200" b="1">
                <a:solidFill>
                  <a:srgbClr val="FF0000"/>
                </a:solidFill>
              </a:rPr>
              <a:t>——</a:t>
            </a:r>
            <a:r>
              <a:rPr lang="zh-CN" altLang="en-US" sz="3200" b="1">
                <a:solidFill>
                  <a:srgbClr val="FF0000"/>
                </a:solidFill>
              </a:rPr>
              <a:t>信息管理</a:t>
            </a:r>
            <a:r>
              <a:rPr lang="en-US" altLang="zh-CN" sz="3200" b="1">
                <a:solidFill>
                  <a:srgbClr val="FF0000"/>
                </a:solidFill>
              </a:rPr>
              <a:t>(</a:t>
            </a:r>
            <a:r>
              <a:rPr lang="zh-CN" altLang="en-US" sz="3200" b="1">
                <a:solidFill>
                  <a:srgbClr val="FF0000"/>
                </a:solidFill>
              </a:rPr>
              <a:t>文件系统</a:t>
            </a:r>
            <a:r>
              <a:rPr lang="en-US" altLang="zh-CN" sz="3200" b="1">
                <a:solidFill>
                  <a:srgbClr val="FF0000"/>
                </a:solidFill>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4150"/>
                                        </p:tgtEl>
                                        <p:attrNameLst>
                                          <p:attrName>style.visibility</p:attrName>
                                        </p:attrNameLst>
                                      </p:cBhvr>
                                      <p:to>
                                        <p:strVal val="visible"/>
                                      </p:to>
                                    </p:set>
                                    <p:anim calcmode="lin" valueType="num">
                                      <p:cBhvr additive="base">
                                        <p:cTn id="7" dur="500" fill="hold"/>
                                        <p:tgtEl>
                                          <p:spTgt spid="774150"/>
                                        </p:tgtEl>
                                        <p:attrNameLst>
                                          <p:attrName>ppt_x</p:attrName>
                                        </p:attrNameLst>
                                      </p:cBhvr>
                                      <p:tavLst>
                                        <p:tav tm="0">
                                          <p:val>
                                            <p:strVal val="0-#ppt_w/2"/>
                                          </p:val>
                                        </p:tav>
                                        <p:tav tm="100000">
                                          <p:val>
                                            <p:strVal val="#ppt_x"/>
                                          </p:val>
                                        </p:tav>
                                      </p:tavLst>
                                    </p:anim>
                                    <p:anim calcmode="lin" valueType="num">
                                      <p:cBhvr additive="base">
                                        <p:cTn id="8" dur="500" fill="hold"/>
                                        <p:tgtEl>
                                          <p:spTgt spid="7741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4149"/>
                                        </p:tgtEl>
                                        <p:attrNameLst>
                                          <p:attrName>style.visibility</p:attrName>
                                        </p:attrNameLst>
                                      </p:cBhvr>
                                      <p:to>
                                        <p:strVal val="visible"/>
                                      </p:to>
                                    </p:set>
                                    <p:anim calcmode="lin" valueType="num">
                                      <p:cBhvr additive="base">
                                        <p:cTn id="13" dur="500" fill="hold"/>
                                        <p:tgtEl>
                                          <p:spTgt spid="774149"/>
                                        </p:tgtEl>
                                        <p:attrNameLst>
                                          <p:attrName>ppt_x</p:attrName>
                                        </p:attrNameLst>
                                      </p:cBhvr>
                                      <p:tavLst>
                                        <p:tav tm="0">
                                          <p:val>
                                            <p:strVal val="#ppt_x"/>
                                          </p:val>
                                        </p:tav>
                                        <p:tav tm="100000">
                                          <p:val>
                                            <p:strVal val="#ppt_x"/>
                                          </p:val>
                                        </p:tav>
                                      </p:tavLst>
                                    </p:anim>
                                    <p:anim calcmode="lin" valueType="num">
                                      <p:cBhvr additive="base">
                                        <p:cTn id="14" dur="500" fill="hold"/>
                                        <p:tgtEl>
                                          <p:spTgt spid="774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9" grpId="0"/>
      <p:bldP spid="77415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3"/>
          <p:cNvSpPr>
            <a:spLocks noChangeArrowheads="1"/>
          </p:cNvSpPr>
          <p:nvPr/>
        </p:nvSpPr>
        <p:spPr bwMode="auto">
          <a:xfrm>
            <a:off x="242888" y="701675"/>
            <a:ext cx="6475412"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buClr>
                <a:schemeClr val="tx1"/>
              </a:buClr>
            </a:pPr>
            <a:r>
              <a:rPr lang="zh-CN" altLang="en-US" sz="3200" b="1">
                <a:solidFill>
                  <a:srgbClr val="FF0000"/>
                </a:solidFill>
              </a:rPr>
              <a:t>操作系统功能之用户界面</a:t>
            </a:r>
          </a:p>
        </p:txBody>
      </p:sp>
      <p:sp>
        <p:nvSpPr>
          <p:cNvPr id="7" name="Rectangle 2"/>
          <p:cNvSpPr>
            <a:spLocks noChangeArrowheads="1"/>
          </p:cNvSpPr>
          <p:nvPr/>
        </p:nvSpPr>
        <p:spPr bwMode="auto">
          <a:xfrm>
            <a:off x="539750" y="1989138"/>
            <a:ext cx="7129463"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2"/>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2"/>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2"/>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2"/>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2"/>
              </a:buBlip>
              <a:defRPr sz="2000">
                <a:solidFill>
                  <a:schemeClr val="bg2"/>
                </a:solidFill>
                <a:effectLst>
                  <a:outerShdw blurRad="38100" dist="38100" dir="2700000" algn="tl">
                    <a:srgbClr val="C0C0C0"/>
                  </a:outerShdw>
                </a:effectLst>
                <a:latin typeface="Arial" panose="020B0604020202020204" pitchFamily="34" charset="0"/>
              </a:defRPr>
            </a:lvl9pPr>
          </a:lstStyle>
          <a:p>
            <a:pPr marL="742950" lvl="1" indent="-285750" eaLnBrk="0" hangingPunct="0">
              <a:lnSpc>
                <a:spcPct val="130000"/>
              </a:lnSpc>
              <a:spcBef>
                <a:spcPct val="20000"/>
              </a:spcBef>
              <a:buFontTx/>
              <a:buChar char="–"/>
              <a:defRPr/>
            </a:pPr>
            <a:r>
              <a:rPr lang="zh-CN" altLang="en-US" kern="0" dirty="0" smtClean="0">
                <a:solidFill>
                  <a:schemeClr val="tx1"/>
                </a:solidFill>
                <a:effectLst/>
                <a:latin typeface="+mn-lt"/>
                <a:ea typeface="+mn-ea"/>
                <a:sym typeface="+mn-ea"/>
              </a:rPr>
              <a:t>工作环境</a:t>
            </a:r>
            <a:endParaRPr lang="zh-CN" altLang="en-US" kern="0" dirty="0">
              <a:solidFill>
                <a:schemeClr val="tx1"/>
              </a:solidFill>
              <a:effectLst/>
              <a:latin typeface="+mn-lt"/>
              <a:ea typeface="+mn-ea"/>
              <a:sym typeface="+mn-ea"/>
            </a:endParaRPr>
          </a:p>
          <a:p>
            <a:pPr marL="742950" lvl="1" indent="-285750" eaLnBrk="0" hangingPunct="0">
              <a:lnSpc>
                <a:spcPct val="130000"/>
              </a:lnSpc>
              <a:spcBef>
                <a:spcPct val="20000"/>
              </a:spcBef>
              <a:buFontTx/>
              <a:buChar char="–"/>
              <a:defRPr/>
            </a:pPr>
            <a:r>
              <a:rPr lang="zh-CN" altLang="en-US" kern="0" dirty="0" smtClean="0">
                <a:solidFill>
                  <a:schemeClr val="tx1"/>
                </a:solidFill>
                <a:effectLst/>
                <a:latin typeface="+mn-lt"/>
                <a:ea typeface="+mn-ea"/>
                <a:sym typeface="+mn-ea"/>
              </a:rPr>
              <a:t>用户接口</a:t>
            </a:r>
            <a:endParaRPr lang="en-US" altLang="zh-CN" kern="0" dirty="0" smtClean="0">
              <a:solidFill>
                <a:schemeClr val="tx1"/>
              </a:solidFill>
              <a:effectLst/>
              <a:latin typeface="+mn-lt"/>
              <a:ea typeface="+mn-ea"/>
              <a:sym typeface="+mn-ea"/>
            </a:endParaRPr>
          </a:p>
          <a:p>
            <a:pPr marL="742950" lvl="1" indent="-285750" eaLnBrk="0" hangingPunct="0">
              <a:lnSpc>
                <a:spcPct val="130000"/>
              </a:lnSpc>
              <a:spcBef>
                <a:spcPct val="20000"/>
              </a:spcBef>
              <a:buFontTx/>
              <a:buChar char="–"/>
              <a:defRPr/>
            </a:pPr>
            <a:r>
              <a:rPr lang="zh-CN" altLang="en-US" kern="0" dirty="0" smtClean="0">
                <a:solidFill>
                  <a:schemeClr val="tx1"/>
                </a:solidFill>
                <a:effectLst/>
                <a:latin typeface="+mn-lt"/>
                <a:ea typeface="+mn-ea"/>
                <a:sym typeface="+mn-ea"/>
              </a:rPr>
              <a:t>程序接口</a:t>
            </a:r>
            <a:r>
              <a:rPr lang="zh-CN" altLang="en-US" kern="0" dirty="0">
                <a:solidFill>
                  <a:schemeClr val="tx1"/>
                </a:solidFill>
                <a:effectLst/>
                <a:latin typeface="+mn-lt"/>
                <a:ea typeface="+mn-ea"/>
                <a:sym typeface="+mn-ea"/>
              </a:rPr>
              <a:t>：</a:t>
            </a:r>
            <a:r>
              <a:rPr lang="zh-CN" altLang="en-US" kern="0" dirty="0" smtClean="0">
                <a:solidFill>
                  <a:schemeClr val="tx1"/>
                </a:solidFill>
                <a:effectLst/>
                <a:latin typeface="+mn-lt"/>
                <a:ea typeface="+mn-ea"/>
                <a:sym typeface="+mn-ea"/>
              </a:rPr>
              <a:t>系统功能</a:t>
            </a:r>
            <a:r>
              <a:rPr lang="zh-CN" altLang="en-US" kern="0" dirty="0">
                <a:solidFill>
                  <a:schemeClr val="tx1"/>
                </a:solidFill>
                <a:effectLst/>
                <a:latin typeface="+mn-lt"/>
                <a:ea typeface="+mn-ea"/>
                <a:sym typeface="+mn-ea"/>
              </a:rPr>
              <a:t>调用</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additive="base">
                                        <p:cTn id="21"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4" name="Rectangle 6"/>
          <p:cNvSpPr>
            <a:spLocks noChangeArrowheads="1"/>
          </p:cNvSpPr>
          <p:nvPr/>
        </p:nvSpPr>
        <p:spPr bwMode="auto">
          <a:xfrm>
            <a:off x="244475" y="1363663"/>
            <a:ext cx="5738813"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dirty="0" smtClean="0">
                <a:solidFill>
                  <a:srgbClr val="990000"/>
                </a:solidFill>
                <a:sym typeface="+mn-ea"/>
              </a:rPr>
              <a:t>(1) </a:t>
            </a:r>
            <a:r>
              <a:rPr lang="zh-CN" altLang="en-US" dirty="0" smtClean="0">
                <a:solidFill>
                  <a:srgbClr val="990000"/>
                </a:solidFill>
                <a:sym typeface="+mn-ea"/>
              </a:rPr>
              <a:t>用户工作环境的形成</a:t>
            </a:r>
          </a:p>
        </p:txBody>
      </p:sp>
      <p:sp>
        <p:nvSpPr>
          <p:cNvPr id="785415" name="Rectangle 7"/>
          <p:cNvSpPr>
            <a:spLocks noChangeArrowheads="1"/>
          </p:cNvSpPr>
          <p:nvPr/>
        </p:nvSpPr>
        <p:spPr bwMode="auto">
          <a:xfrm>
            <a:off x="679450" y="2124075"/>
            <a:ext cx="26939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tx1"/>
              </a:buClr>
              <a:buFont typeface="Wingdings" panose="05000000000000000000" pitchFamily="2" charset="2"/>
              <a:buChar char="l"/>
            </a:pPr>
            <a:r>
              <a:rPr lang="zh-CN" altLang="en-US" b="1">
                <a:latin typeface="Times New Roman" panose="02020603050405020304" pitchFamily="18" charset="0"/>
              </a:rPr>
              <a:t>系统设计</a:t>
            </a:r>
          </a:p>
        </p:txBody>
      </p:sp>
      <p:sp>
        <p:nvSpPr>
          <p:cNvPr id="785416" name="Rectangle 8"/>
          <p:cNvSpPr>
            <a:spLocks noChangeArrowheads="1"/>
          </p:cNvSpPr>
          <p:nvPr/>
        </p:nvSpPr>
        <p:spPr bwMode="auto">
          <a:xfrm>
            <a:off x="246063" y="2781300"/>
            <a:ext cx="5738812" cy="62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dirty="0" smtClean="0">
                <a:solidFill>
                  <a:srgbClr val="990000"/>
                </a:solidFill>
                <a:latin typeface="Times New Roman" panose="02020603050405020304" pitchFamily="18" charset="0"/>
                <a:sym typeface="+mn-ea"/>
              </a:rPr>
              <a:t>(2) </a:t>
            </a:r>
            <a:r>
              <a:rPr lang="zh-CN" altLang="en-US" dirty="0" smtClean="0">
                <a:solidFill>
                  <a:srgbClr val="990000"/>
                </a:solidFill>
                <a:latin typeface="Times New Roman" panose="02020603050405020304" pitchFamily="18" charset="0"/>
                <a:sym typeface="+mn-ea"/>
              </a:rPr>
              <a:t>操作系统的初启</a:t>
            </a:r>
          </a:p>
        </p:txBody>
      </p:sp>
      <p:sp>
        <p:nvSpPr>
          <p:cNvPr id="785418" name="Rectangle 10"/>
          <p:cNvSpPr>
            <a:spLocks noChangeArrowheads="1"/>
          </p:cNvSpPr>
          <p:nvPr/>
        </p:nvSpPr>
        <p:spPr bwMode="auto">
          <a:xfrm>
            <a:off x="663575" y="3438525"/>
            <a:ext cx="54181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tx1"/>
              </a:buClr>
              <a:buFont typeface="Wingdings" panose="05000000000000000000" pitchFamily="2" charset="2"/>
              <a:buChar char="l"/>
            </a:pPr>
            <a:r>
              <a:rPr lang="zh-CN" altLang="en-US" b="1">
                <a:latin typeface="Times New Roman" panose="02020603050405020304" pitchFamily="18" charset="0"/>
              </a:rPr>
              <a:t>系统引导的任务</a:t>
            </a:r>
          </a:p>
        </p:txBody>
      </p:sp>
      <p:sp>
        <p:nvSpPr>
          <p:cNvPr id="9" name="Rectangle 33"/>
          <p:cNvSpPr>
            <a:spLocks noChangeArrowheads="1"/>
          </p:cNvSpPr>
          <p:nvPr/>
        </p:nvSpPr>
        <p:spPr bwMode="auto">
          <a:xfrm>
            <a:off x="242888" y="701675"/>
            <a:ext cx="64754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buClr>
                <a:schemeClr val="tx1"/>
              </a:buClr>
            </a:pPr>
            <a:r>
              <a:rPr lang="zh-CN" altLang="en-US" sz="3200" b="1">
                <a:solidFill>
                  <a:srgbClr val="FF0000"/>
                </a:solidFill>
              </a:rPr>
              <a:t>用户界面</a:t>
            </a:r>
            <a:r>
              <a:rPr lang="en-US" altLang="zh-CN" sz="3200" b="1">
                <a:solidFill>
                  <a:srgbClr val="FF0000"/>
                </a:solidFill>
              </a:rPr>
              <a:t>——</a:t>
            </a:r>
            <a:r>
              <a:rPr lang="zh-CN" altLang="en-US" sz="3200" b="1">
                <a:solidFill>
                  <a:srgbClr val="FF0000"/>
                </a:solidFill>
              </a:rPr>
              <a:t>工作环境</a:t>
            </a:r>
          </a:p>
        </p:txBody>
      </p:sp>
      <p:sp>
        <p:nvSpPr>
          <p:cNvPr id="10" name="Rectangle 11">
            <a:hlinkClick r:id="rId4" action="ppaction://hlinksldjump"/>
          </p:cNvPr>
          <p:cNvSpPr>
            <a:spLocks noChangeArrowheads="1"/>
          </p:cNvSpPr>
          <p:nvPr/>
        </p:nvSpPr>
        <p:spPr bwMode="auto">
          <a:xfrm>
            <a:off x="679450" y="3930650"/>
            <a:ext cx="54181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tx1"/>
              </a:buClr>
              <a:buFont typeface="Wingdings" panose="05000000000000000000" pitchFamily="2" charset="2"/>
              <a:buChar char="l"/>
            </a:pPr>
            <a:r>
              <a:rPr lang="zh-CN" altLang="en-US" b="1">
                <a:latin typeface="Times New Roman" panose="02020603050405020304" pitchFamily="18" charset="0"/>
              </a:rPr>
              <a:t>系统引导的方式</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5414">
                                            <p:txEl>
                                              <p:pRg st="0" end="0"/>
                                            </p:txEl>
                                          </p:spTgt>
                                        </p:tgtEl>
                                        <p:attrNameLst>
                                          <p:attrName>style.visibility</p:attrName>
                                        </p:attrNameLst>
                                      </p:cBhvr>
                                      <p:to>
                                        <p:strVal val="visible"/>
                                      </p:to>
                                    </p:set>
                                    <p:anim calcmode="lin" valueType="num">
                                      <p:cBhvr additive="base">
                                        <p:cTn id="7" dur="1000" fill="hold"/>
                                        <p:tgtEl>
                                          <p:spTgt spid="785414">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854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5415"/>
                                        </p:tgtEl>
                                        <p:attrNameLst>
                                          <p:attrName>style.visibility</p:attrName>
                                        </p:attrNameLst>
                                      </p:cBhvr>
                                      <p:to>
                                        <p:strVal val="visible"/>
                                      </p:to>
                                    </p:set>
                                    <p:anim calcmode="lin" valueType="num">
                                      <p:cBhvr additive="base">
                                        <p:cTn id="13" dur="500" fill="hold"/>
                                        <p:tgtEl>
                                          <p:spTgt spid="785415"/>
                                        </p:tgtEl>
                                        <p:attrNameLst>
                                          <p:attrName>ppt_x</p:attrName>
                                        </p:attrNameLst>
                                      </p:cBhvr>
                                      <p:tavLst>
                                        <p:tav tm="0">
                                          <p:val>
                                            <p:strVal val="#ppt_x"/>
                                          </p:val>
                                        </p:tav>
                                        <p:tav tm="100000">
                                          <p:val>
                                            <p:strVal val="#ppt_x"/>
                                          </p:val>
                                        </p:tav>
                                      </p:tavLst>
                                    </p:anim>
                                    <p:anim calcmode="lin" valueType="num">
                                      <p:cBhvr additive="base">
                                        <p:cTn id="14" dur="500" fill="hold"/>
                                        <p:tgtEl>
                                          <p:spTgt spid="7854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85416"/>
                                        </p:tgtEl>
                                        <p:attrNameLst>
                                          <p:attrName>style.visibility</p:attrName>
                                        </p:attrNameLst>
                                      </p:cBhvr>
                                      <p:to>
                                        <p:strVal val="visible"/>
                                      </p:to>
                                    </p:set>
                                    <p:anim calcmode="lin" valueType="num">
                                      <p:cBhvr additive="base">
                                        <p:cTn id="19" dur="500" fill="hold"/>
                                        <p:tgtEl>
                                          <p:spTgt spid="785416"/>
                                        </p:tgtEl>
                                        <p:attrNameLst>
                                          <p:attrName>ppt_x</p:attrName>
                                        </p:attrNameLst>
                                      </p:cBhvr>
                                      <p:tavLst>
                                        <p:tav tm="0">
                                          <p:val>
                                            <p:strVal val="0-#ppt_w/2"/>
                                          </p:val>
                                        </p:tav>
                                        <p:tav tm="100000">
                                          <p:val>
                                            <p:strVal val="#ppt_x"/>
                                          </p:val>
                                        </p:tav>
                                      </p:tavLst>
                                    </p:anim>
                                    <p:anim calcmode="lin" valueType="num">
                                      <p:cBhvr additive="base">
                                        <p:cTn id="20" dur="500" fill="hold"/>
                                        <p:tgtEl>
                                          <p:spTgt spid="7854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85418"/>
                                        </p:tgtEl>
                                        <p:attrNameLst>
                                          <p:attrName>style.visibility</p:attrName>
                                        </p:attrNameLst>
                                      </p:cBhvr>
                                      <p:to>
                                        <p:strVal val="visible"/>
                                      </p:to>
                                    </p:set>
                                    <p:anim calcmode="lin" valueType="num">
                                      <p:cBhvr additive="base">
                                        <p:cTn id="25" dur="500" fill="hold"/>
                                        <p:tgtEl>
                                          <p:spTgt spid="785418"/>
                                        </p:tgtEl>
                                        <p:attrNameLst>
                                          <p:attrName>ppt_x</p:attrName>
                                        </p:attrNameLst>
                                      </p:cBhvr>
                                      <p:tavLst>
                                        <p:tav tm="0">
                                          <p:val>
                                            <p:strVal val="0-#ppt_w/2"/>
                                          </p:val>
                                        </p:tav>
                                        <p:tav tm="100000">
                                          <p:val>
                                            <p:strVal val="#ppt_x"/>
                                          </p:val>
                                        </p:tav>
                                      </p:tavLst>
                                    </p:anim>
                                    <p:anim calcmode="lin" valueType="num">
                                      <p:cBhvr additive="base">
                                        <p:cTn id="26" dur="500" fill="hold"/>
                                        <p:tgtEl>
                                          <p:spTgt spid="7854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4" grpId="0" build="p"/>
      <p:bldP spid="785415" grpId="0"/>
      <p:bldP spid="785416" grpId="0"/>
      <p:bldP spid="78541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2" name="Rectangle 4"/>
          <p:cNvSpPr>
            <a:spLocks noChangeArrowheads="1"/>
          </p:cNvSpPr>
          <p:nvPr/>
        </p:nvSpPr>
        <p:spPr bwMode="auto">
          <a:xfrm>
            <a:off x="687388" y="1417638"/>
            <a:ext cx="8318500"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Clr>
                <a:schemeClr val="tx1"/>
              </a:buClr>
            </a:pPr>
            <a:r>
              <a:rPr lang="en-US" altLang="zh-CN" b="1">
                <a:latin typeface="Times New Roman" panose="02020603050405020304" pitchFamily="18" charset="0"/>
                <a:sym typeface="Symbol" panose="05050102010706020507" pitchFamily="18" charset="2"/>
              </a:rPr>
              <a:t>      Linux</a:t>
            </a:r>
            <a:r>
              <a:rPr lang="zh-CN" altLang="en-US" b="1">
                <a:latin typeface="Times New Roman" panose="02020603050405020304" pitchFamily="18" charset="0"/>
                <a:sym typeface="Symbol" panose="05050102010706020507" pitchFamily="18" charset="2"/>
              </a:rPr>
              <a:t>系统是以滚雪球的方式启动</a:t>
            </a:r>
            <a:endParaRPr lang="zh-CN" altLang="en-US">
              <a:latin typeface="Times New Roman" panose="02020603050405020304" pitchFamily="18" charset="0"/>
            </a:endParaRPr>
          </a:p>
          <a:p>
            <a:pPr>
              <a:lnSpc>
                <a:spcPct val="130000"/>
              </a:lnSpc>
              <a:spcBef>
                <a:spcPct val="30000"/>
              </a:spcBef>
              <a:buClr>
                <a:schemeClr val="tx1"/>
              </a:buClr>
            </a:pPr>
            <a:r>
              <a:rPr lang="zh-CN" altLang="en-US">
                <a:latin typeface="Times New Roman" panose="02020603050405020304" pitchFamily="18" charset="0"/>
                <a:sym typeface="Symbol" panose="05050102010706020507" pitchFamily="18" charset="2"/>
              </a:rPr>
              <a:t>      加电或复位 </a:t>
            </a:r>
            <a:r>
              <a:rPr lang="zh-CN" altLang="en-US" b="1">
                <a:latin typeface="Times New Roman" panose="02020603050405020304" pitchFamily="18" charset="0"/>
                <a:sym typeface="Symbol" panose="05050102010706020507" pitchFamily="18" charset="2"/>
              </a:rPr>
              <a:t>→</a:t>
            </a:r>
            <a:r>
              <a:rPr lang="zh-CN" altLang="en-US">
                <a:latin typeface="Times New Roman" panose="02020603050405020304" pitchFamily="18" charset="0"/>
                <a:sym typeface="Symbol" panose="05050102010706020507" pitchFamily="18" charset="2"/>
              </a:rPr>
              <a:t> </a:t>
            </a:r>
            <a:r>
              <a:rPr lang="en-US" altLang="zh-CN">
                <a:latin typeface="Times New Roman" panose="02020603050405020304" pitchFamily="18" charset="0"/>
                <a:sym typeface="Symbol" panose="05050102010706020507" pitchFamily="18" charset="2"/>
              </a:rPr>
              <a:t>BIOS</a:t>
            </a:r>
            <a:r>
              <a:rPr lang="zh-CN" altLang="en-US">
                <a:latin typeface="Times New Roman" panose="02020603050405020304" pitchFamily="18" charset="0"/>
                <a:sym typeface="Symbol" panose="05050102010706020507" pitchFamily="18" charset="2"/>
              </a:rPr>
              <a:t>的启动 </a:t>
            </a:r>
            <a:r>
              <a:rPr lang="zh-CN" altLang="en-US" b="1">
                <a:latin typeface="Times New Roman" panose="02020603050405020304" pitchFamily="18" charset="0"/>
                <a:sym typeface="Symbol" panose="05050102010706020507" pitchFamily="18" charset="2"/>
              </a:rPr>
              <a:t>→ </a:t>
            </a:r>
            <a:r>
              <a:rPr lang="en-US" altLang="zh-CN">
                <a:latin typeface="Times New Roman" panose="02020603050405020304" pitchFamily="18" charset="0"/>
                <a:sym typeface="Symbol" panose="05050102010706020507" pitchFamily="18" charset="2"/>
              </a:rPr>
              <a:t>Boot  Loader </a:t>
            </a:r>
            <a:r>
              <a:rPr lang="en-US" altLang="zh-CN" b="1">
                <a:latin typeface="Times New Roman" panose="02020603050405020304" pitchFamily="18" charset="0"/>
                <a:sym typeface="Symbol" panose="05050102010706020507" pitchFamily="18" charset="2"/>
              </a:rPr>
              <a:t>→ </a:t>
            </a:r>
            <a:r>
              <a:rPr lang="en-US" altLang="zh-CN">
                <a:latin typeface="Times New Roman" panose="02020603050405020304" pitchFamily="18" charset="0"/>
                <a:sym typeface="Symbol" panose="05050102010706020507" pitchFamily="18" charset="2"/>
              </a:rPr>
              <a:t>OS</a:t>
            </a:r>
            <a:r>
              <a:rPr lang="zh-CN" altLang="en-US">
                <a:latin typeface="Times New Roman" panose="02020603050405020304" pitchFamily="18" charset="0"/>
                <a:sym typeface="Symbol" panose="05050102010706020507" pitchFamily="18" charset="2"/>
              </a:rPr>
              <a:t>初始化</a:t>
            </a:r>
          </a:p>
          <a:p>
            <a:pPr>
              <a:lnSpc>
                <a:spcPct val="130000"/>
              </a:lnSpc>
              <a:spcBef>
                <a:spcPct val="30000"/>
              </a:spcBef>
              <a:buClr>
                <a:schemeClr val="tx1"/>
              </a:buClr>
            </a:pPr>
            <a:r>
              <a:rPr lang="zh-CN" altLang="en-US" b="1">
                <a:solidFill>
                  <a:srgbClr val="000099"/>
                </a:solidFill>
                <a:latin typeface="宋体" panose="02010600030101010101" pitchFamily="2" charset="-122"/>
              </a:rPr>
              <a:t>① </a:t>
            </a:r>
            <a:r>
              <a:rPr lang="zh-CN" altLang="en-US" b="1">
                <a:solidFill>
                  <a:srgbClr val="000099"/>
                </a:solidFill>
                <a:latin typeface="Times New Roman" panose="02020603050405020304" pitchFamily="18" charset="0"/>
              </a:rPr>
              <a:t>系统加电或复位</a:t>
            </a:r>
          </a:p>
          <a:p>
            <a:pPr lvl="1">
              <a:lnSpc>
                <a:spcPct val="130000"/>
              </a:lnSpc>
              <a:spcBef>
                <a:spcPct val="30000"/>
              </a:spcBef>
              <a:buClr>
                <a:schemeClr val="tx1"/>
              </a:buClr>
            </a:pPr>
            <a:r>
              <a:rPr lang="zh-CN" altLang="en-US" b="1">
                <a:latin typeface="Times New Roman" panose="02020603050405020304" pitchFamily="18" charset="0"/>
                <a:sym typeface="Symbol" panose="05050102010706020507" pitchFamily="18" charset="2"/>
              </a:rPr>
              <a:t>对主存中所有的数据清零，对内存进行校验，若无错，</a:t>
            </a:r>
          </a:p>
          <a:p>
            <a:pPr lvl="1">
              <a:lnSpc>
                <a:spcPct val="130000"/>
              </a:lnSpc>
              <a:spcBef>
                <a:spcPct val="30000"/>
              </a:spcBef>
              <a:buClr>
                <a:schemeClr val="tx1"/>
              </a:buClr>
            </a:pPr>
            <a:r>
              <a:rPr lang="en-US" altLang="zh-CN" b="1">
                <a:latin typeface="Times New Roman" panose="02020603050405020304" pitchFamily="18" charset="0"/>
                <a:sym typeface="Symbol" panose="05050102010706020507" pitchFamily="18" charset="2"/>
              </a:rPr>
              <a:t>CS</a:t>
            </a:r>
            <a:r>
              <a:rPr lang="zh-CN" altLang="en-US" b="1">
                <a:latin typeface="Times New Roman" panose="02020603050405020304" pitchFamily="18" charset="0"/>
                <a:sym typeface="Symbol" panose="05050102010706020507" pitchFamily="18" charset="2"/>
              </a:rPr>
              <a:t>：</a:t>
            </a:r>
            <a:r>
              <a:rPr lang="en-US" altLang="zh-CN" b="1">
                <a:latin typeface="Times New Roman" panose="02020603050405020304" pitchFamily="18" charset="0"/>
                <a:sym typeface="Symbol" panose="05050102010706020507" pitchFamily="18" charset="2"/>
              </a:rPr>
              <a:t>IP  </a:t>
            </a:r>
            <a:r>
              <a:rPr lang="en-US" altLang="zh-CN" sz="2000" b="1">
                <a:latin typeface="Times New Roman" panose="02020603050405020304" pitchFamily="18" charset="0"/>
                <a:sym typeface="Symbol" panose="05050102010706020507" pitchFamily="18" charset="2"/>
              </a:rPr>
              <a:t>→ </a:t>
            </a:r>
            <a:r>
              <a:rPr lang="en-US" altLang="zh-CN" b="1">
                <a:latin typeface="Times New Roman" panose="02020603050405020304" pitchFamily="18" charset="0"/>
                <a:sym typeface="Symbol" panose="05050102010706020507" pitchFamily="18" charset="2"/>
              </a:rPr>
              <a:t> BIOS</a:t>
            </a:r>
            <a:r>
              <a:rPr lang="zh-CN" altLang="en-US" b="1">
                <a:latin typeface="Times New Roman" panose="02020603050405020304" pitchFamily="18" charset="0"/>
                <a:sym typeface="Symbol" panose="05050102010706020507" pitchFamily="18" charset="2"/>
              </a:rPr>
              <a:t>入口。</a:t>
            </a:r>
          </a:p>
        </p:txBody>
      </p:sp>
      <p:sp>
        <p:nvSpPr>
          <p:cNvPr id="816134" name="Rectangle 6"/>
          <p:cNvSpPr>
            <a:spLocks noChangeArrowheads="1"/>
          </p:cNvSpPr>
          <p:nvPr/>
        </p:nvSpPr>
        <p:spPr bwMode="auto">
          <a:xfrm>
            <a:off x="663575" y="642938"/>
            <a:ext cx="6043613"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lnSpc>
                <a:spcPct val="90000"/>
              </a:lnSpc>
              <a:spcBef>
                <a:spcPct val="30000"/>
              </a:spcBef>
              <a:buBlip>
                <a:blip r:embed="rId3"/>
              </a:buBlip>
              <a:defRPr sz="3200">
                <a:solidFill>
                  <a:schemeClr val="bg2"/>
                </a:solidFill>
                <a:effectLst>
                  <a:outerShdw blurRad="38100" dist="38100" dir="2700000" algn="tl">
                    <a:srgbClr val="C0C0C0"/>
                  </a:outerShdw>
                </a:effectLst>
                <a:latin typeface="Arial" panose="020B0604020202020204" pitchFamily="34" charset="0"/>
              </a:defRPr>
            </a:lvl1pPr>
            <a:lvl2pPr marL="914400" indent="-341630" algn="l">
              <a:lnSpc>
                <a:spcPct val="90000"/>
              </a:lnSpc>
              <a:spcBef>
                <a:spcPct val="30000"/>
              </a:spcBef>
              <a:buBlip>
                <a:blip r:embed="rId3"/>
              </a:buBlip>
              <a:defRPr sz="2800">
                <a:solidFill>
                  <a:schemeClr val="bg2"/>
                </a:solidFill>
                <a:effectLst>
                  <a:outerShdw blurRad="38100" dist="38100" dir="2700000" algn="tl">
                    <a:srgbClr val="C0C0C0"/>
                  </a:outerShdw>
                </a:effectLst>
                <a:latin typeface="Arial" panose="020B0604020202020204" pitchFamily="34" charset="0"/>
              </a:defRPr>
            </a:lvl2pPr>
            <a:lvl3pPr marL="1295400" indent="-265430" algn="l">
              <a:lnSpc>
                <a:spcPct val="90000"/>
              </a:lnSpc>
              <a:spcBef>
                <a:spcPct val="30000"/>
              </a:spcBef>
              <a:buBlip>
                <a:blip r:embed="rId3"/>
              </a:buBlip>
              <a:defRPr sz="2400">
                <a:solidFill>
                  <a:schemeClr val="bg2"/>
                </a:solidFill>
                <a:effectLst>
                  <a:outerShdw blurRad="38100" dist="38100" dir="2700000" algn="tl">
                    <a:srgbClr val="C0C0C0"/>
                  </a:outerShdw>
                </a:effectLst>
                <a:latin typeface="Arial" panose="020B0604020202020204" pitchFamily="34" charset="0"/>
              </a:defRPr>
            </a:lvl3pPr>
            <a:lvl4pPr marL="1714500" indent="-28448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4pPr>
            <a:lvl5pPr marL="2171700" indent="-417830" algn="l">
              <a:lnSpc>
                <a:spcPct val="90000"/>
              </a:lnSpc>
              <a:spcBef>
                <a:spcPct val="30000"/>
              </a:spcBef>
              <a:buBlip>
                <a:blip r:embed="rId3"/>
              </a:buBlip>
              <a:defRPr sz="2000">
                <a:solidFill>
                  <a:schemeClr val="bg2"/>
                </a:solidFill>
                <a:effectLst>
                  <a:outerShdw blurRad="38100" dist="38100" dir="2700000" algn="tl">
                    <a:srgbClr val="C0C0C0"/>
                  </a:outerShdw>
                </a:effectLst>
                <a:latin typeface="Arial" panose="020B0604020202020204" pitchFamily="34" charset="0"/>
              </a:defRPr>
            </a:lvl5pPr>
            <a:lvl6pPr marL="26289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6pPr>
            <a:lvl7pPr marL="30861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7pPr>
            <a:lvl8pPr marL="35433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8pPr>
            <a:lvl9pPr marL="4000500" indent="-417830" fontAlgn="base">
              <a:lnSpc>
                <a:spcPct val="90000"/>
              </a:lnSpc>
              <a:spcBef>
                <a:spcPct val="30000"/>
              </a:spcBef>
              <a:spcAft>
                <a:spcPct val="0"/>
              </a:spcAft>
              <a:buClr>
                <a:schemeClr val="tx2"/>
              </a:buClr>
              <a:buSzPct val="95000"/>
              <a:buFont typeface="Wingdings" panose="05000000000000000000" pitchFamily="2" charset="2"/>
              <a:buBlip>
                <a:blip r:embed="rId3"/>
              </a:buBlip>
              <a:defRPr sz="2000">
                <a:solidFill>
                  <a:schemeClr val="bg2"/>
                </a:solidFill>
                <a:effectLst>
                  <a:outerShdw blurRad="38100" dist="38100" dir="2700000" algn="tl">
                    <a:srgbClr val="C0C0C0"/>
                  </a:outerShdw>
                </a:effectLst>
                <a:latin typeface="Arial" panose="020B0604020202020204" pitchFamily="34" charset="0"/>
              </a:defRPr>
            </a:lvl9pPr>
          </a:lstStyle>
          <a:p>
            <a:pPr eaLnBrk="0" hangingPunct="0">
              <a:lnSpc>
                <a:spcPct val="120000"/>
              </a:lnSpc>
              <a:buClr>
                <a:schemeClr val="tx1"/>
              </a:buClr>
              <a:buFont typeface="Wingdings" panose="05000000000000000000" pitchFamily="2" charset="2"/>
              <a:buNone/>
              <a:defRPr/>
            </a:pPr>
            <a:r>
              <a:rPr lang="en-US" altLang="zh-CN" b="1" dirty="0">
                <a:solidFill>
                  <a:srgbClr val="FF0000"/>
                </a:solidFill>
                <a:sym typeface="+mn-ea"/>
              </a:rPr>
              <a:t>Linux</a:t>
            </a:r>
            <a:r>
              <a:rPr lang="zh-CN" altLang="en-US" b="1" dirty="0">
                <a:solidFill>
                  <a:srgbClr val="FF0000"/>
                </a:solidFill>
                <a:sym typeface="+mn-ea"/>
              </a:rPr>
              <a:t>系统初启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6134"/>
                                        </p:tgtEl>
                                        <p:attrNameLst>
                                          <p:attrName>style.visibility</p:attrName>
                                        </p:attrNameLst>
                                      </p:cBhvr>
                                      <p:to>
                                        <p:strVal val="visible"/>
                                      </p:to>
                                    </p:set>
                                    <p:anim calcmode="lin" valueType="num">
                                      <p:cBhvr additive="base">
                                        <p:cTn id="7" dur="500" fill="hold"/>
                                        <p:tgtEl>
                                          <p:spTgt spid="816134"/>
                                        </p:tgtEl>
                                        <p:attrNameLst>
                                          <p:attrName>ppt_x</p:attrName>
                                        </p:attrNameLst>
                                      </p:cBhvr>
                                      <p:tavLst>
                                        <p:tav tm="0">
                                          <p:val>
                                            <p:strVal val="0-#ppt_w/2"/>
                                          </p:val>
                                        </p:tav>
                                        <p:tav tm="100000">
                                          <p:val>
                                            <p:strVal val="#ppt_x"/>
                                          </p:val>
                                        </p:tav>
                                      </p:tavLst>
                                    </p:anim>
                                    <p:anim calcmode="lin" valueType="num">
                                      <p:cBhvr additive="base">
                                        <p:cTn id="8" dur="500" fill="hold"/>
                                        <p:tgtEl>
                                          <p:spTgt spid="8161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6132"/>
                                        </p:tgtEl>
                                        <p:attrNameLst>
                                          <p:attrName>style.visibility</p:attrName>
                                        </p:attrNameLst>
                                      </p:cBhvr>
                                      <p:to>
                                        <p:strVal val="visible"/>
                                      </p:to>
                                    </p:set>
                                    <p:anim calcmode="lin" valueType="num">
                                      <p:cBhvr additive="base">
                                        <p:cTn id="13" dur="500" fill="hold"/>
                                        <p:tgtEl>
                                          <p:spTgt spid="816132"/>
                                        </p:tgtEl>
                                        <p:attrNameLst>
                                          <p:attrName>ppt_x</p:attrName>
                                        </p:attrNameLst>
                                      </p:cBhvr>
                                      <p:tavLst>
                                        <p:tav tm="0">
                                          <p:val>
                                            <p:strVal val="#ppt_x"/>
                                          </p:val>
                                        </p:tav>
                                        <p:tav tm="100000">
                                          <p:val>
                                            <p:strVal val="#ppt_x"/>
                                          </p:val>
                                        </p:tav>
                                      </p:tavLst>
                                    </p:anim>
                                    <p:anim calcmode="lin" valueType="num">
                                      <p:cBhvr additive="base">
                                        <p:cTn id="14" dur="500" fill="hold"/>
                                        <p:tgtEl>
                                          <p:spTgt spid="816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2" grpId="0"/>
      <p:bldP spid="81613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80" name="Rectangle 4"/>
          <p:cNvSpPr>
            <a:spLocks noChangeArrowheads="1"/>
          </p:cNvSpPr>
          <p:nvPr/>
        </p:nvSpPr>
        <p:spPr bwMode="auto">
          <a:xfrm>
            <a:off x="673100" y="546100"/>
            <a:ext cx="8296275"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Clr>
                <a:schemeClr val="tx1"/>
              </a:buClr>
            </a:pPr>
            <a:r>
              <a:rPr lang="en-US" altLang="zh-CN" b="1">
                <a:solidFill>
                  <a:srgbClr val="000099"/>
                </a:solidFill>
                <a:latin typeface="宋体" panose="02010600030101010101" pitchFamily="2" charset="-122"/>
              </a:rPr>
              <a:t>② </a:t>
            </a:r>
            <a:r>
              <a:rPr lang="en-US" altLang="zh-CN" b="1">
                <a:solidFill>
                  <a:srgbClr val="000099"/>
                </a:solidFill>
                <a:latin typeface="Times New Roman" panose="02020603050405020304" pitchFamily="18" charset="0"/>
              </a:rPr>
              <a:t>BIOS</a:t>
            </a:r>
            <a:r>
              <a:rPr lang="zh-CN" altLang="en-US" b="1">
                <a:solidFill>
                  <a:srgbClr val="000099"/>
                </a:solidFill>
                <a:latin typeface="Times New Roman" panose="02020603050405020304" pitchFamily="18" charset="0"/>
              </a:rPr>
              <a:t>启动</a:t>
            </a:r>
          </a:p>
          <a:p>
            <a:pPr>
              <a:lnSpc>
                <a:spcPct val="130000"/>
              </a:lnSpc>
              <a:spcBef>
                <a:spcPct val="30000"/>
              </a:spcBef>
              <a:buClr>
                <a:schemeClr val="tx1"/>
              </a:buClr>
            </a:pPr>
            <a:r>
              <a:rPr lang="zh-CN" altLang="en-US" sz="2000">
                <a:latin typeface="Times New Roman" panose="02020603050405020304" pitchFamily="18" charset="0"/>
                <a:sym typeface="Symbol" panose="05050102010706020507" pitchFamily="18" charset="2"/>
              </a:rPr>
              <a:t>        </a:t>
            </a:r>
            <a:r>
              <a:rPr lang="zh-CN" altLang="en-US">
                <a:latin typeface="Times New Roman" panose="02020603050405020304" pitchFamily="18" charset="0"/>
                <a:sym typeface="Symbol" panose="05050102010706020507" pitchFamily="18" charset="2"/>
              </a:rPr>
              <a:t>在</a:t>
            </a:r>
            <a:r>
              <a:rPr lang="en-US" altLang="zh-CN">
                <a:latin typeface="Times New Roman" panose="02020603050405020304" pitchFamily="18" charset="0"/>
                <a:sym typeface="Symbol" panose="05050102010706020507" pitchFamily="18" charset="2"/>
              </a:rPr>
              <a:t>ROM</a:t>
            </a:r>
            <a:r>
              <a:rPr lang="zh-CN" altLang="en-US">
                <a:latin typeface="Times New Roman" panose="02020603050405020304" pitchFamily="18" charset="0"/>
                <a:sym typeface="Symbol" panose="05050102010706020507" pitchFamily="18" charset="2"/>
              </a:rPr>
              <a:t>中的引导程序放在固定位置：</a:t>
            </a:r>
            <a:r>
              <a:rPr lang="en-US" altLang="zh-CN">
                <a:latin typeface="Times New Roman" panose="02020603050405020304" pitchFamily="18" charset="0"/>
                <a:sym typeface="Symbol" panose="05050102010706020507" pitchFamily="18" charset="2"/>
              </a:rPr>
              <a:t>FFFF</a:t>
            </a:r>
            <a:r>
              <a:rPr lang="zh-CN" altLang="en-US">
                <a:latin typeface="Times New Roman" panose="02020603050405020304" pitchFamily="18" charset="0"/>
                <a:sym typeface="Symbol" panose="05050102010706020507" pitchFamily="18" charset="2"/>
              </a:rPr>
              <a:t>：</a:t>
            </a:r>
            <a:r>
              <a:rPr lang="en-US" altLang="zh-CN">
                <a:latin typeface="Times New Roman" panose="02020603050405020304" pitchFamily="18" charset="0"/>
                <a:sym typeface="Symbol" panose="05050102010706020507" pitchFamily="18" charset="2"/>
              </a:rPr>
              <a:t>0000   CPU</a:t>
            </a:r>
            <a:r>
              <a:rPr lang="zh-CN" altLang="en-US">
                <a:latin typeface="Times New Roman" panose="02020603050405020304" pitchFamily="18" charset="0"/>
                <a:sym typeface="Symbol" panose="05050102010706020507" pitchFamily="18" charset="2"/>
              </a:rPr>
              <a:t>从这里开始执行。</a:t>
            </a:r>
          </a:p>
          <a:p>
            <a:pPr lvl="1">
              <a:lnSpc>
                <a:spcPct val="130000"/>
              </a:lnSpc>
              <a:spcBef>
                <a:spcPct val="30000"/>
              </a:spcBef>
              <a:buClr>
                <a:schemeClr val="tx1"/>
              </a:buClr>
              <a:buFont typeface="Arial" panose="020B0604020202020204" pitchFamily="34" charset="0"/>
              <a:buBlip>
                <a:blip r:embed="rId3"/>
              </a:buBlip>
            </a:pPr>
            <a:r>
              <a:rPr lang="zh-CN" altLang="en-US" b="1">
                <a:latin typeface="Times New Roman" panose="02020603050405020304" pitchFamily="18" charset="0"/>
                <a:sym typeface="Symbol" panose="05050102010706020507" pitchFamily="18" charset="2"/>
              </a:rPr>
              <a:t>上电自检；</a:t>
            </a:r>
          </a:p>
          <a:p>
            <a:pPr lvl="1">
              <a:lnSpc>
                <a:spcPct val="130000"/>
              </a:lnSpc>
              <a:spcBef>
                <a:spcPct val="30000"/>
              </a:spcBef>
              <a:buClr>
                <a:schemeClr val="tx1"/>
              </a:buClr>
              <a:buFont typeface="Arial" panose="020B0604020202020204" pitchFamily="34" charset="0"/>
              <a:buBlip>
                <a:blip r:embed="rId3"/>
              </a:buBlip>
            </a:pPr>
            <a:r>
              <a:rPr lang="zh-CN" altLang="en-US" b="1">
                <a:latin typeface="Times New Roman" panose="02020603050405020304" pitchFamily="18" charset="0"/>
                <a:sym typeface="Symbol" panose="05050102010706020507" pitchFamily="18" charset="2"/>
              </a:rPr>
              <a:t>对硬件设备进行检测和连接，并将测得的数据送入</a:t>
            </a:r>
            <a:r>
              <a:rPr lang="en-US" altLang="zh-CN" b="1">
                <a:latin typeface="Times New Roman" panose="02020603050405020304" pitchFamily="18" charset="0"/>
                <a:sym typeface="Symbol" panose="05050102010706020507" pitchFamily="18" charset="2"/>
              </a:rPr>
              <a:t>BIOS</a:t>
            </a:r>
            <a:r>
              <a:rPr lang="zh-CN" altLang="en-US" b="1">
                <a:latin typeface="Times New Roman" panose="02020603050405020304" pitchFamily="18" charset="0"/>
                <a:sym typeface="Symbol" panose="05050102010706020507" pitchFamily="18" charset="2"/>
              </a:rPr>
              <a:t>数据区；</a:t>
            </a:r>
          </a:p>
          <a:p>
            <a:pPr lvl="1">
              <a:lnSpc>
                <a:spcPct val="130000"/>
              </a:lnSpc>
              <a:spcBef>
                <a:spcPct val="30000"/>
              </a:spcBef>
              <a:buClr>
                <a:schemeClr val="tx1"/>
              </a:buClr>
              <a:buFont typeface="Arial" panose="020B0604020202020204" pitchFamily="34" charset="0"/>
              <a:buBlip>
                <a:blip r:embed="rId3"/>
              </a:buBlip>
            </a:pPr>
            <a:r>
              <a:rPr lang="zh-CN" altLang="en-US" b="1">
                <a:latin typeface="Times New Roman" panose="02020603050405020304" pitchFamily="18" charset="0"/>
                <a:sym typeface="Symbol" panose="05050102010706020507" pitchFamily="18" charset="2"/>
              </a:rPr>
              <a:t>从盘中读入</a:t>
            </a:r>
            <a:r>
              <a:rPr lang="en-US" altLang="zh-CN" b="1">
                <a:latin typeface="Times New Roman" panose="02020603050405020304" pitchFamily="18" charset="0"/>
                <a:sym typeface="Symbol" panose="05050102010706020507" pitchFamily="18" charset="2"/>
              </a:rPr>
              <a:t>Boot  Loader (</a:t>
            </a:r>
            <a:r>
              <a:rPr lang="zh-CN" altLang="en-US" b="1">
                <a:latin typeface="Times New Roman" panose="02020603050405020304" pitchFamily="18" charset="0"/>
                <a:sym typeface="Symbol" panose="05050102010706020507" pitchFamily="18" charset="2"/>
              </a:rPr>
              <a:t>引导程序</a:t>
            </a:r>
            <a:r>
              <a:rPr lang="en-US" altLang="zh-CN" b="1">
                <a:latin typeface="Times New Roman" panose="02020603050405020304" pitchFamily="18" charset="0"/>
                <a:sym typeface="Symbol" panose="05050102010706020507" pitchFamily="18" charset="2"/>
              </a:rPr>
              <a:t>)</a:t>
            </a:r>
            <a:r>
              <a:rPr lang="zh-CN" altLang="en-US" b="1">
                <a:latin typeface="Times New Roman" panose="02020603050405020304" pitchFamily="18" charset="0"/>
                <a:sym typeface="Symbol" panose="05050102010706020507" pitchFamily="18" charset="2"/>
              </a:rPr>
              <a:t>。</a:t>
            </a:r>
          </a:p>
          <a:p>
            <a:pPr>
              <a:lnSpc>
                <a:spcPct val="130000"/>
              </a:lnSpc>
              <a:spcBef>
                <a:spcPct val="30000"/>
              </a:spcBef>
              <a:buClr>
                <a:schemeClr val="tx1"/>
              </a:buClr>
            </a:pPr>
            <a:r>
              <a:rPr lang="zh-CN" altLang="en-US">
                <a:latin typeface="Times New Roman" panose="02020603050405020304" pitchFamily="18" charset="0"/>
                <a:sym typeface="Symbol" panose="05050102010706020507" pitchFamily="18" charset="2"/>
              </a:rPr>
              <a:t>            从硬盘启动时，读入零柱面零磁道</a:t>
            </a:r>
            <a:r>
              <a:rPr lang="en-US" altLang="zh-CN">
                <a:latin typeface="Times New Roman" panose="02020603050405020304" pitchFamily="18" charset="0"/>
                <a:sym typeface="Symbol" panose="05050102010706020507" pitchFamily="18" charset="2"/>
              </a:rPr>
              <a:t>1</a:t>
            </a:r>
            <a:r>
              <a:rPr lang="zh-CN" altLang="en-US">
                <a:latin typeface="Times New Roman" panose="02020603050405020304" pitchFamily="18" charset="0"/>
                <a:sym typeface="Symbol" panose="05050102010706020507" pitchFamily="18" charset="2"/>
              </a:rPr>
              <a:t>扇区</a:t>
            </a:r>
            <a:r>
              <a:rPr lang="en-US" altLang="zh-CN">
                <a:latin typeface="Times New Roman" panose="02020603050405020304" pitchFamily="18" charset="0"/>
                <a:sym typeface="Symbol" panose="05050102010706020507" pitchFamily="18" charset="2"/>
              </a:rPr>
              <a:t>MBR (Master</a:t>
            </a:r>
          </a:p>
          <a:p>
            <a:pPr>
              <a:lnSpc>
                <a:spcPct val="130000"/>
              </a:lnSpc>
              <a:spcBef>
                <a:spcPct val="30000"/>
              </a:spcBef>
              <a:buClr>
                <a:schemeClr val="tx1"/>
              </a:buClr>
            </a:pPr>
            <a:r>
              <a:rPr lang="en-US" altLang="zh-CN">
                <a:latin typeface="Times New Roman" panose="02020603050405020304" pitchFamily="18" charset="0"/>
                <a:sym typeface="Symbol" panose="05050102010706020507" pitchFamily="18" charset="2"/>
              </a:rPr>
              <a:t>            Boot Record)</a:t>
            </a:r>
            <a:r>
              <a:rPr lang="zh-CN" altLang="en-US">
                <a:latin typeface="Times New Roman" panose="02020603050405020304" pitchFamily="18" charset="0"/>
                <a:sym typeface="Symbol" panose="05050102010706020507" pitchFamily="18" charset="2"/>
              </a:rPr>
              <a:t>，将控制权交</a:t>
            </a:r>
            <a:r>
              <a:rPr lang="en-US" altLang="zh-CN">
                <a:latin typeface="Times New Roman" panose="02020603050405020304" pitchFamily="18" charset="0"/>
                <a:sym typeface="Symbol" panose="05050102010706020507" pitchFamily="18" charset="2"/>
              </a:rPr>
              <a:t>Boot  Loader</a:t>
            </a:r>
            <a:r>
              <a:rPr lang="zh-CN" altLang="en-US">
                <a:latin typeface="Times New Roman" panose="02020603050405020304" pitchFamily="18" charset="0"/>
                <a:sym typeface="Symbol" panose="05050102010706020507" pitchFamily="18" charset="2"/>
              </a:rPr>
              <a:t>。</a:t>
            </a:r>
          </a:p>
        </p:txBody>
      </p:sp>
      <p:sp>
        <p:nvSpPr>
          <p:cNvPr id="818181" name="Rectangle 5"/>
          <p:cNvSpPr>
            <a:spLocks noChangeArrowheads="1"/>
          </p:cNvSpPr>
          <p:nvPr/>
        </p:nvSpPr>
        <p:spPr bwMode="auto">
          <a:xfrm>
            <a:off x="671513" y="5527675"/>
            <a:ext cx="83185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Clr>
                <a:schemeClr val="tx1"/>
              </a:buClr>
            </a:pPr>
            <a:r>
              <a:rPr lang="en-US" altLang="zh-CN" b="1">
                <a:solidFill>
                  <a:srgbClr val="000099"/>
                </a:solidFill>
                <a:latin typeface="宋体" panose="02010600030101010101" pitchFamily="2" charset="-122"/>
                <a:sym typeface="Symbol" panose="05050102010706020507" pitchFamily="18" charset="2"/>
              </a:rPr>
              <a:t>③ </a:t>
            </a:r>
            <a:r>
              <a:rPr lang="en-US" altLang="zh-CN" b="1">
                <a:solidFill>
                  <a:srgbClr val="000099"/>
                </a:solidFill>
                <a:latin typeface="Times New Roman" panose="02020603050405020304" pitchFamily="18" charset="0"/>
                <a:sym typeface="Symbol" panose="05050102010706020507" pitchFamily="18" charset="2"/>
              </a:rPr>
              <a:t>Loader(</a:t>
            </a:r>
            <a:r>
              <a:rPr lang="zh-CN" altLang="en-US" b="1">
                <a:solidFill>
                  <a:srgbClr val="000099"/>
                </a:solidFill>
                <a:latin typeface="Times New Roman" panose="02020603050405020304" pitchFamily="18" charset="0"/>
                <a:sym typeface="Symbol" panose="05050102010706020507" pitchFamily="18" charset="2"/>
              </a:rPr>
              <a:t>引导程序</a:t>
            </a:r>
            <a:r>
              <a:rPr lang="en-US" altLang="zh-CN" b="1">
                <a:solidFill>
                  <a:srgbClr val="000099"/>
                </a:solidFill>
                <a:latin typeface="Times New Roman" panose="02020603050405020304" pitchFamily="18" charset="0"/>
                <a:sym typeface="Symbol" panose="05050102010706020507" pitchFamily="18" charset="2"/>
              </a:rPr>
              <a:t>)</a:t>
            </a:r>
            <a:endParaRPr lang="en-US" altLang="zh-CN" b="1">
              <a:solidFill>
                <a:srgbClr val="000099"/>
              </a:solidFill>
              <a:latin typeface="Times New Roman" panose="02020603050405020304" pitchFamily="18" charset="0"/>
            </a:endParaRPr>
          </a:p>
          <a:p>
            <a:pPr>
              <a:lnSpc>
                <a:spcPct val="130000"/>
              </a:lnSpc>
              <a:buClr>
                <a:schemeClr val="tx1"/>
              </a:buClr>
            </a:pPr>
            <a:r>
              <a:rPr lang="en-US" altLang="zh-CN">
                <a:latin typeface="Times New Roman" panose="02020603050405020304" pitchFamily="18" charset="0"/>
                <a:sym typeface="Symbol" panose="05050102010706020507" pitchFamily="18" charset="2"/>
              </a:rPr>
              <a:t>        </a:t>
            </a:r>
            <a:r>
              <a:rPr lang="zh-CN" altLang="en-US">
                <a:latin typeface="Times New Roman" panose="02020603050405020304" pitchFamily="18" charset="0"/>
                <a:sym typeface="Symbol" panose="05050102010706020507" pitchFamily="18" charset="2"/>
              </a:rPr>
              <a:t>功能：将</a:t>
            </a:r>
            <a:r>
              <a:rPr lang="en-US" altLang="zh-CN">
                <a:latin typeface="Times New Roman" panose="02020603050405020304" pitchFamily="18" charset="0"/>
                <a:sym typeface="Symbol" panose="05050102010706020507" pitchFamily="18" charset="2"/>
              </a:rPr>
              <a:t>OS</a:t>
            </a:r>
            <a:r>
              <a:rPr lang="zh-CN" altLang="en-US">
                <a:latin typeface="Times New Roman" panose="02020603050405020304" pitchFamily="18" charset="0"/>
                <a:sym typeface="Symbol" panose="05050102010706020507" pitchFamily="18" charset="2"/>
              </a:rPr>
              <a:t>读入内存，并将控制权交给</a:t>
            </a:r>
            <a:r>
              <a:rPr lang="en-US" altLang="zh-CN">
                <a:latin typeface="Times New Roman" panose="02020603050405020304" pitchFamily="18" charset="0"/>
                <a:sym typeface="Symbol" panose="05050102010706020507" pitchFamily="18" charset="2"/>
              </a:rPr>
              <a:t>OS</a:t>
            </a:r>
            <a:r>
              <a:rPr lang="zh-CN" altLang="en-US">
                <a:latin typeface="Times New Roman" panose="02020603050405020304" pitchFamily="18" charset="0"/>
                <a:sym typeface="Symbol" panose="05050102010706020507" pitchFamily="18" charset="2"/>
              </a:rPr>
              <a:t>的初始化程序。</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8180">
                                            <p:txEl>
                                              <p:pRg st="0" end="0"/>
                                            </p:txEl>
                                          </p:spTgt>
                                        </p:tgtEl>
                                        <p:attrNameLst>
                                          <p:attrName>style.visibility</p:attrName>
                                        </p:attrNameLst>
                                      </p:cBhvr>
                                      <p:to>
                                        <p:strVal val="visible"/>
                                      </p:to>
                                    </p:set>
                                    <p:anim calcmode="lin" valueType="num">
                                      <p:cBhvr additive="base">
                                        <p:cTn id="7" dur="500" fill="hold"/>
                                        <p:tgtEl>
                                          <p:spTgt spid="81818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81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18180">
                                            <p:txEl>
                                              <p:pRg st="1" end="1"/>
                                            </p:txEl>
                                          </p:spTgt>
                                        </p:tgtEl>
                                        <p:attrNameLst>
                                          <p:attrName>style.visibility</p:attrName>
                                        </p:attrNameLst>
                                      </p:cBhvr>
                                      <p:to>
                                        <p:strVal val="visible"/>
                                      </p:to>
                                    </p:set>
                                    <p:anim calcmode="lin" valueType="num">
                                      <p:cBhvr additive="base">
                                        <p:cTn id="13" dur="500" fill="hold"/>
                                        <p:tgtEl>
                                          <p:spTgt spid="81818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1818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8180">
                                            <p:txEl>
                                              <p:pRg st="2" end="2"/>
                                            </p:txEl>
                                          </p:spTgt>
                                        </p:tgtEl>
                                        <p:attrNameLst>
                                          <p:attrName>style.visibility</p:attrName>
                                        </p:attrNameLst>
                                      </p:cBhvr>
                                      <p:to>
                                        <p:strVal val="visible"/>
                                      </p:to>
                                    </p:set>
                                    <p:anim calcmode="lin" valueType="num">
                                      <p:cBhvr additive="base">
                                        <p:cTn id="19" dur="500" fill="hold"/>
                                        <p:tgtEl>
                                          <p:spTgt spid="81818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8180">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18180">
                                            <p:txEl>
                                              <p:pRg st="3" end="3"/>
                                            </p:txEl>
                                          </p:spTgt>
                                        </p:tgtEl>
                                        <p:attrNameLst>
                                          <p:attrName>style.visibility</p:attrName>
                                        </p:attrNameLst>
                                      </p:cBhvr>
                                      <p:to>
                                        <p:strVal val="visible"/>
                                      </p:to>
                                    </p:set>
                                    <p:anim calcmode="lin" valueType="num">
                                      <p:cBhvr additive="base">
                                        <p:cTn id="23" dur="500" fill="hold"/>
                                        <p:tgtEl>
                                          <p:spTgt spid="81818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1818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18180">
                                            <p:txEl>
                                              <p:pRg st="4" end="4"/>
                                            </p:txEl>
                                          </p:spTgt>
                                        </p:tgtEl>
                                        <p:attrNameLst>
                                          <p:attrName>style.visibility</p:attrName>
                                        </p:attrNameLst>
                                      </p:cBhvr>
                                      <p:to>
                                        <p:strVal val="visible"/>
                                      </p:to>
                                    </p:set>
                                    <p:anim calcmode="lin" valueType="num">
                                      <p:cBhvr additive="base">
                                        <p:cTn id="27" dur="500" fill="hold"/>
                                        <p:tgtEl>
                                          <p:spTgt spid="81818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18180">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18180">
                                            <p:txEl>
                                              <p:pRg st="5" end="5"/>
                                            </p:txEl>
                                          </p:spTgt>
                                        </p:tgtEl>
                                        <p:attrNameLst>
                                          <p:attrName>style.visibility</p:attrName>
                                        </p:attrNameLst>
                                      </p:cBhvr>
                                      <p:to>
                                        <p:strVal val="visible"/>
                                      </p:to>
                                    </p:set>
                                    <p:anim calcmode="lin" valueType="num">
                                      <p:cBhvr additive="base">
                                        <p:cTn id="31" dur="500" fill="hold"/>
                                        <p:tgtEl>
                                          <p:spTgt spid="81818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8180">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18180">
                                            <p:txEl>
                                              <p:pRg st="6" end="6"/>
                                            </p:txEl>
                                          </p:spTgt>
                                        </p:tgtEl>
                                        <p:attrNameLst>
                                          <p:attrName>style.visibility</p:attrName>
                                        </p:attrNameLst>
                                      </p:cBhvr>
                                      <p:to>
                                        <p:strVal val="visible"/>
                                      </p:to>
                                    </p:set>
                                    <p:anim calcmode="lin" valueType="num">
                                      <p:cBhvr additive="base">
                                        <p:cTn id="35" dur="500" fill="hold"/>
                                        <p:tgtEl>
                                          <p:spTgt spid="818180">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1818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18181">
                                            <p:txEl>
                                              <p:pRg st="0" end="0"/>
                                            </p:txEl>
                                          </p:spTgt>
                                        </p:tgtEl>
                                        <p:attrNameLst>
                                          <p:attrName>style.visibility</p:attrName>
                                        </p:attrNameLst>
                                      </p:cBhvr>
                                      <p:to>
                                        <p:strVal val="visible"/>
                                      </p:to>
                                    </p:set>
                                    <p:anim calcmode="lin" valueType="num">
                                      <p:cBhvr additive="base">
                                        <p:cTn id="41" dur="500" fill="hold"/>
                                        <p:tgtEl>
                                          <p:spTgt spid="81818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18181">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18181">
                                            <p:txEl>
                                              <p:pRg st="1" end="1"/>
                                            </p:txEl>
                                          </p:spTgt>
                                        </p:tgtEl>
                                        <p:attrNameLst>
                                          <p:attrName>style.visibility</p:attrName>
                                        </p:attrNameLst>
                                      </p:cBhvr>
                                      <p:to>
                                        <p:strVal val="visible"/>
                                      </p:to>
                                    </p:set>
                                    <p:anim calcmode="lin" valueType="num">
                                      <p:cBhvr additive="base">
                                        <p:cTn id="45" dur="500" fill="hold"/>
                                        <p:tgtEl>
                                          <p:spTgt spid="818181">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1818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8" name="Rectangle 4"/>
          <p:cNvSpPr>
            <a:spLocks noChangeArrowheads="1"/>
          </p:cNvSpPr>
          <p:nvPr/>
        </p:nvSpPr>
        <p:spPr bwMode="auto">
          <a:xfrm>
            <a:off x="644525" y="717550"/>
            <a:ext cx="83185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Clr>
                <a:schemeClr val="tx1"/>
              </a:buClr>
            </a:pPr>
            <a:r>
              <a:rPr lang="en-US" altLang="zh-CN" b="1">
                <a:solidFill>
                  <a:srgbClr val="000099"/>
                </a:solidFill>
                <a:latin typeface="宋体" panose="02010600030101010101" pitchFamily="2" charset="-122"/>
                <a:sym typeface="Symbol" panose="05050102010706020507" pitchFamily="18" charset="2"/>
              </a:rPr>
              <a:t>④ </a:t>
            </a:r>
            <a:r>
              <a:rPr lang="zh-CN" altLang="en-US" b="1">
                <a:solidFill>
                  <a:srgbClr val="000099"/>
                </a:solidFill>
                <a:latin typeface="Times New Roman" panose="02020603050405020304" pitchFamily="18" charset="0"/>
                <a:sym typeface="Symbol" panose="05050102010706020507" pitchFamily="18" charset="2"/>
              </a:rPr>
              <a:t>系统核心初始化</a:t>
            </a:r>
            <a:r>
              <a:rPr lang="en-US" altLang="zh-CN" b="1">
                <a:solidFill>
                  <a:srgbClr val="000099"/>
                </a:solidFill>
                <a:latin typeface="Times New Roman" panose="02020603050405020304" pitchFamily="18" charset="0"/>
                <a:sym typeface="Symbol" panose="05050102010706020507" pitchFamily="18" charset="2"/>
              </a:rPr>
              <a:t>( </a:t>
            </a:r>
            <a:r>
              <a:rPr lang="en-US" altLang="zh-CN" b="1">
                <a:solidFill>
                  <a:srgbClr val="000099"/>
                </a:solidFill>
                <a:latin typeface="Times New Roman" panose="02020603050405020304" pitchFamily="18" charset="0"/>
                <a:sym typeface="Symbol" panose="05050102010706020507" pitchFamily="18" charset="2"/>
                <a:hlinkClick r:id="rId3"/>
              </a:rPr>
              <a:t>Setup.s</a:t>
            </a:r>
            <a:r>
              <a:rPr lang="en-US" altLang="zh-CN" b="1">
                <a:solidFill>
                  <a:srgbClr val="000099"/>
                </a:solidFill>
                <a:latin typeface="Times New Roman" panose="02020603050405020304" pitchFamily="18" charset="0"/>
                <a:sym typeface="Symbol" panose="05050102010706020507" pitchFamily="18" charset="2"/>
              </a:rPr>
              <a:t>)</a:t>
            </a:r>
            <a:r>
              <a:rPr lang="en-US" altLang="zh-CN" b="1">
                <a:solidFill>
                  <a:schemeClr val="bg2"/>
                </a:solidFill>
                <a:latin typeface="Times New Roman" panose="02020603050405020304" pitchFamily="18" charset="0"/>
                <a:sym typeface="Symbol" panose="05050102010706020507" pitchFamily="18" charset="2"/>
              </a:rPr>
              <a:t> </a:t>
            </a:r>
            <a:endParaRPr lang="en-US" altLang="zh-CN" b="1">
              <a:solidFill>
                <a:srgbClr val="000099"/>
              </a:solidFill>
              <a:latin typeface="Times New Roman" panose="02020603050405020304" pitchFamily="18" charset="0"/>
            </a:endParaRPr>
          </a:p>
          <a:p>
            <a:pPr>
              <a:lnSpc>
                <a:spcPct val="130000"/>
              </a:lnSpc>
              <a:spcBef>
                <a:spcPct val="30000"/>
              </a:spcBef>
              <a:buClr>
                <a:schemeClr val="tx1"/>
              </a:buClr>
            </a:pPr>
            <a:r>
              <a:rPr lang="en-US" altLang="zh-CN" sz="2000">
                <a:latin typeface="Times New Roman" panose="02020603050405020304" pitchFamily="18" charset="0"/>
                <a:sym typeface="Symbol" panose="05050102010706020507" pitchFamily="18" charset="2"/>
              </a:rPr>
              <a:t>        </a:t>
            </a:r>
            <a:r>
              <a:rPr lang="en-US" altLang="zh-CN" b="1">
                <a:latin typeface="Times New Roman" panose="02020603050405020304" pitchFamily="18" charset="0"/>
                <a:sym typeface="Symbol" panose="05050102010706020507" pitchFamily="18" charset="2"/>
              </a:rPr>
              <a:t>Setup</a:t>
            </a:r>
            <a:r>
              <a:rPr lang="zh-CN" altLang="en-US" b="1">
                <a:latin typeface="Times New Roman" panose="02020603050405020304" pitchFamily="18" charset="0"/>
                <a:sym typeface="Symbol" panose="05050102010706020507" pitchFamily="18" charset="2"/>
              </a:rPr>
              <a:t>的工作</a:t>
            </a:r>
          </a:p>
          <a:p>
            <a:pPr lvl="1">
              <a:lnSpc>
                <a:spcPct val="130000"/>
              </a:lnSpc>
              <a:spcBef>
                <a:spcPct val="30000"/>
              </a:spcBef>
              <a:buClr>
                <a:schemeClr val="tx1"/>
              </a:buClr>
              <a:buFont typeface="Arial" panose="020B0604020202020204" pitchFamily="34" charset="0"/>
              <a:buBlip>
                <a:blip r:embed="rId4"/>
              </a:buBlip>
            </a:pPr>
            <a:r>
              <a:rPr lang="zh-CN" altLang="en-US" sz="2000" b="1">
                <a:latin typeface="Times New Roman" panose="02020603050405020304" pitchFamily="18" charset="0"/>
                <a:sym typeface="Symbol" panose="05050102010706020507" pitchFamily="18" charset="2"/>
              </a:rPr>
              <a:t>检查调入内存中的代码 ；</a:t>
            </a:r>
          </a:p>
          <a:p>
            <a:pPr lvl="1">
              <a:lnSpc>
                <a:spcPct val="130000"/>
              </a:lnSpc>
              <a:spcBef>
                <a:spcPct val="30000"/>
              </a:spcBef>
              <a:buClr>
                <a:schemeClr val="tx1"/>
              </a:buClr>
              <a:buFont typeface="Arial" panose="020B0604020202020204" pitchFamily="34" charset="0"/>
              <a:buBlip>
                <a:blip r:embed="rId4"/>
              </a:buBlip>
            </a:pPr>
            <a:r>
              <a:rPr lang="zh-CN" altLang="en-US" sz="2000" b="1">
                <a:latin typeface="Times New Roman" panose="02020603050405020304" pitchFamily="18" charset="0"/>
                <a:sym typeface="Symbol" panose="05050102010706020507" pitchFamily="18" charset="2"/>
              </a:rPr>
              <a:t>获取内存容量信息，设置设备模式；</a:t>
            </a:r>
          </a:p>
          <a:p>
            <a:pPr lvl="1">
              <a:lnSpc>
                <a:spcPct val="130000"/>
              </a:lnSpc>
              <a:spcBef>
                <a:spcPct val="30000"/>
              </a:spcBef>
              <a:buClr>
                <a:schemeClr val="tx1"/>
              </a:buClr>
              <a:buFont typeface="Arial" panose="020B0604020202020204" pitchFamily="34" charset="0"/>
              <a:buBlip>
                <a:blip r:embed="rId4"/>
              </a:buBlip>
            </a:pPr>
            <a:r>
              <a:rPr lang="zh-CN" altLang="en-US" sz="2000" b="1">
                <a:latin typeface="Times New Roman" panose="02020603050405020304" pitchFamily="18" charset="0"/>
                <a:sym typeface="Symbol" panose="05050102010706020507" pitchFamily="18" charset="2"/>
              </a:rPr>
              <a:t>屏蔽中断，准备进入保护模式；</a:t>
            </a:r>
          </a:p>
          <a:p>
            <a:pPr lvl="1">
              <a:lnSpc>
                <a:spcPct val="130000"/>
              </a:lnSpc>
              <a:spcBef>
                <a:spcPct val="30000"/>
              </a:spcBef>
              <a:buClr>
                <a:schemeClr val="tx1"/>
              </a:buClr>
              <a:buFont typeface="Arial" panose="020B0604020202020204" pitchFamily="34" charset="0"/>
              <a:buBlip>
                <a:blip r:embed="rId4"/>
              </a:buBlip>
            </a:pPr>
            <a:r>
              <a:rPr lang="zh-CN" altLang="en-US" sz="2000" b="1">
                <a:latin typeface="Times New Roman" panose="02020603050405020304" pitchFamily="18" charset="0"/>
                <a:sym typeface="Symbol" panose="05050102010706020507" pitchFamily="18" charset="2"/>
              </a:rPr>
              <a:t>设置中断描述符表 </a:t>
            </a:r>
            <a:r>
              <a:rPr lang="en-US" altLang="zh-CN" sz="2000" b="1">
                <a:latin typeface="Times New Roman" panose="02020603050405020304" pitchFamily="18" charset="0"/>
                <a:sym typeface="Symbol" panose="05050102010706020507" pitchFamily="18" charset="2"/>
              </a:rPr>
              <a:t>(idt)</a:t>
            </a:r>
            <a:r>
              <a:rPr lang="zh-CN" altLang="en-US" sz="2000" b="1">
                <a:latin typeface="Times New Roman" panose="02020603050405020304" pitchFamily="18" charset="0"/>
                <a:sym typeface="Symbol" panose="05050102010706020507" pitchFamily="18" charset="2"/>
              </a:rPr>
              <a:t>，全局描述符表 </a:t>
            </a:r>
            <a:r>
              <a:rPr lang="en-US" altLang="zh-CN" sz="2000" b="1">
                <a:latin typeface="Times New Roman" panose="02020603050405020304" pitchFamily="18" charset="0"/>
                <a:sym typeface="Symbol" panose="05050102010706020507" pitchFamily="18" charset="2"/>
              </a:rPr>
              <a:t>(gdt)</a:t>
            </a:r>
            <a:r>
              <a:rPr lang="zh-CN" altLang="en-US" sz="2000" b="1">
                <a:latin typeface="Times New Roman" panose="02020603050405020304" pitchFamily="18" charset="0"/>
                <a:sym typeface="Symbol" panose="05050102010706020507" pitchFamily="18" charset="2"/>
              </a:rPr>
              <a:t>；控制权交给 </a:t>
            </a:r>
            <a:r>
              <a:rPr lang="en-US" altLang="zh-CN" sz="2000" b="1">
                <a:latin typeface="Times New Roman" panose="02020603050405020304" pitchFamily="18" charset="0"/>
                <a:sym typeface="Symbol" panose="05050102010706020507" pitchFamily="18" charset="2"/>
              </a:rPr>
              <a:t>Heads</a:t>
            </a:r>
            <a:r>
              <a:rPr lang="zh-CN" altLang="en-US" sz="2000" b="1">
                <a:latin typeface="Times New Roman" panose="02020603050405020304" pitchFamily="18" charset="0"/>
                <a:sym typeface="Symbol" panose="05050102010706020507" pitchFamily="18" charset="2"/>
              </a:rPr>
              <a:t>。</a:t>
            </a:r>
          </a:p>
          <a:p>
            <a:pPr>
              <a:lnSpc>
                <a:spcPct val="130000"/>
              </a:lnSpc>
              <a:spcBef>
                <a:spcPct val="30000"/>
              </a:spcBef>
              <a:buClr>
                <a:schemeClr val="tx1"/>
              </a:buClr>
            </a:pPr>
            <a:r>
              <a:rPr lang="zh-CN" altLang="en-US" b="1">
                <a:latin typeface="Times New Roman" panose="02020603050405020304" pitchFamily="18" charset="0"/>
                <a:sym typeface="Symbol" panose="05050102010706020507" pitchFamily="18" charset="2"/>
              </a:rPr>
              <a:t>        </a:t>
            </a:r>
            <a:r>
              <a:rPr lang="en-US" altLang="zh-CN" b="1">
                <a:latin typeface="Times New Roman" panose="02020603050405020304" pitchFamily="18" charset="0"/>
                <a:sym typeface="Symbol" panose="05050102010706020507" pitchFamily="18" charset="2"/>
              </a:rPr>
              <a:t>Heads</a:t>
            </a:r>
            <a:r>
              <a:rPr lang="zh-CN" altLang="en-US" b="1">
                <a:latin typeface="Times New Roman" panose="02020603050405020304" pitchFamily="18" charset="0"/>
                <a:sym typeface="Symbol" panose="05050102010706020507" pitchFamily="18" charset="2"/>
              </a:rPr>
              <a:t>的工作</a:t>
            </a:r>
          </a:p>
          <a:p>
            <a:pPr lvl="1">
              <a:lnSpc>
                <a:spcPct val="130000"/>
              </a:lnSpc>
              <a:spcBef>
                <a:spcPct val="30000"/>
              </a:spcBef>
              <a:buClr>
                <a:schemeClr val="tx1"/>
              </a:buClr>
              <a:buFont typeface="Arial" panose="020B0604020202020204" pitchFamily="34" charset="0"/>
              <a:buBlip>
                <a:blip r:embed="rId4"/>
              </a:buBlip>
            </a:pPr>
            <a:r>
              <a:rPr lang="zh-CN" altLang="en-US" sz="2000" b="1">
                <a:latin typeface="Times New Roman" panose="02020603050405020304" pitchFamily="18" charset="0"/>
                <a:sym typeface="Symbol" panose="05050102010706020507" pitchFamily="18" charset="2"/>
              </a:rPr>
              <a:t>对中断向量表作准备工作；</a:t>
            </a:r>
          </a:p>
          <a:p>
            <a:pPr lvl="1">
              <a:lnSpc>
                <a:spcPct val="130000"/>
              </a:lnSpc>
              <a:spcBef>
                <a:spcPct val="30000"/>
              </a:spcBef>
              <a:buClr>
                <a:schemeClr val="tx1"/>
              </a:buClr>
              <a:buFont typeface="Arial" panose="020B0604020202020204" pitchFamily="34" charset="0"/>
              <a:buBlip>
                <a:blip r:embed="rId4"/>
              </a:buBlip>
            </a:pPr>
            <a:r>
              <a:rPr lang="zh-CN" altLang="en-US" sz="2000" b="1">
                <a:latin typeface="Times New Roman" panose="02020603050405020304" pitchFamily="18" charset="0"/>
                <a:sym typeface="Symbol" panose="05050102010706020507" pitchFamily="18" charset="2"/>
              </a:rPr>
              <a:t>检查</a:t>
            </a:r>
            <a:r>
              <a:rPr lang="en-US" altLang="zh-CN" sz="2000" b="1">
                <a:latin typeface="Times New Roman" panose="02020603050405020304" pitchFamily="18" charset="0"/>
                <a:sym typeface="Symbol" panose="05050102010706020507" pitchFamily="18" charset="2"/>
              </a:rPr>
              <a:t>CPU</a:t>
            </a:r>
            <a:r>
              <a:rPr lang="zh-CN" altLang="en-US" sz="2000" b="1">
                <a:latin typeface="Times New Roman" panose="02020603050405020304" pitchFamily="18" charset="0"/>
                <a:sym typeface="Symbol" panose="05050102010706020507" pitchFamily="18" charset="2"/>
              </a:rPr>
              <a:t>类型；</a:t>
            </a:r>
          </a:p>
          <a:p>
            <a:pPr lvl="1">
              <a:lnSpc>
                <a:spcPct val="130000"/>
              </a:lnSpc>
              <a:spcBef>
                <a:spcPct val="30000"/>
              </a:spcBef>
              <a:buClr>
                <a:schemeClr val="tx1"/>
              </a:buClr>
              <a:buFont typeface="Arial" panose="020B0604020202020204" pitchFamily="34" charset="0"/>
              <a:buBlip>
                <a:blip r:embed="rId4"/>
              </a:buBlip>
            </a:pPr>
            <a:r>
              <a:rPr lang="zh-CN" altLang="en-US" sz="2000" b="1">
                <a:latin typeface="Times New Roman" panose="02020603050405020304" pitchFamily="18" charset="0"/>
                <a:sym typeface="Symbol" panose="05050102010706020507" pitchFamily="18" charset="2"/>
              </a:rPr>
              <a:t>调用</a:t>
            </a:r>
            <a:r>
              <a:rPr lang="en-US" altLang="zh-CN" sz="2000" b="1">
                <a:latin typeface="Times New Roman" panose="02020603050405020304" pitchFamily="18" charset="0"/>
                <a:sym typeface="Symbol" panose="05050102010706020507" pitchFamily="18" charset="2"/>
              </a:rPr>
              <a:t>Setup_paging</a:t>
            </a:r>
            <a:r>
              <a:rPr lang="zh-CN" altLang="en-US" sz="2000" b="1">
                <a:latin typeface="Times New Roman" panose="02020603050405020304" pitchFamily="18" charset="0"/>
                <a:sym typeface="Symbol" panose="05050102010706020507" pitchFamily="18" charset="2"/>
              </a:rPr>
              <a:t>进行页面初始化；</a:t>
            </a:r>
          </a:p>
          <a:p>
            <a:pPr lvl="1">
              <a:lnSpc>
                <a:spcPct val="130000"/>
              </a:lnSpc>
              <a:spcBef>
                <a:spcPct val="30000"/>
              </a:spcBef>
              <a:buClr>
                <a:schemeClr val="tx1"/>
              </a:buClr>
              <a:buFont typeface="Arial" panose="020B0604020202020204" pitchFamily="34" charset="0"/>
              <a:buBlip>
                <a:blip r:embed="rId4"/>
              </a:buBlip>
            </a:pPr>
            <a:r>
              <a:rPr lang="zh-CN" altLang="en-US" sz="2000" b="1">
                <a:latin typeface="Times New Roman" panose="02020603050405020304" pitchFamily="18" charset="0"/>
                <a:sym typeface="Symbol" panose="05050102010706020507" pitchFamily="18" charset="2"/>
              </a:rPr>
              <a:t>调用</a:t>
            </a:r>
            <a:r>
              <a:rPr lang="en-US" altLang="zh-CN" sz="2000" b="1">
                <a:latin typeface="Times New Roman" panose="02020603050405020304" pitchFamily="18" charset="0"/>
                <a:sym typeface="Symbol" panose="05050102010706020507" pitchFamily="18" charset="2"/>
              </a:rPr>
              <a:t>main.c</a:t>
            </a:r>
            <a:r>
              <a:rPr lang="zh-CN" altLang="en-US" sz="2000" b="1">
                <a:latin typeface="Times New Roman" panose="02020603050405020304" pitchFamily="18" charset="0"/>
                <a:sym typeface="Symbol" panose="05050102010706020507" pitchFamily="18" charset="2"/>
              </a:rPr>
              <a:t>中的</a:t>
            </a:r>
            <a:r>
              <a:rPr lang="en-US" altLang="zh-CN" sz="2000" b="1">
                <a:latin typeface="Times New Roman" panose="02020603050405020304" pitchFamily="18" charset="0"/>
                <a:sym typeface="Symbol" panose="05050102010706020507" pitchFamily="18" charset="2"/>
              </a:rPr>
              <a:t>Start_kernel()</a:t>
            </a:r>
            <a:r>
              <a:rPr lang="zh-CN" altLang="en-US" sz="2000" b="1">
                <a:latin typeface="Times New Roman" panose="02020603050405020304" pitchFamily="18" charset="0"/>
                <a:sym typeface="Symbol" panose="05050102010706020507" pitchFamily="18" charset="2"/>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20228">
                                            <p:txEl>
                                              <p:pRg st="0" end="0"/>
                                            </p:txEl>
                                          </p:spTgt>
                                        </p:tgtEl>
                                        <p:attrNameLst>
                                          <p:attrName>style.visibility</p:attrName>
                                        </p:attrNameLst>
                                      </p:cBhvr>
                                      <p:to>
                                        <p:strVal val="visible"/>
                                      </p:to>
                                    </p:set>
                                    <p:anim calcmode="lin" valueType="num">
                                      <p:cBhvr additive="base">
                                        <p:cTn id="7" dur="500" fill="hold"/>
                                        <p:tgtEl>
                                          <p:spTgt spid="82022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02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20228">
                                            <p:txEl>
                                              <p:pRg st="1" end="1"/>
                                            </p:txEl>
                                          </p:spTgt>
                                        </p:tgtEl>
                                        <p:attrNameLst>
                                          <p:attrName>style.visibility</p:attrName>
                                        </p:attrNameLst>
                                      </p:cBhvr>
                                      <p:to>
                                        <p:strVal val="visible"/>
                                      </p:to>
                                    </p:set>
                                    <p:anim calcmode="lin" valueType="num">
                                      <p:cBhvr additive="base">
                                        <p:cTn id="13" dur="500" fill="hold"/>
                                        <p:tgtEl>
                                          <p:spTgt spid="82022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2022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0228">
                                            <p:txEl>
                                              <p:pRg st="2" end="2"/>
                                            </p:txEl>
                                          </p:spTgt>
                                        </p:tgtEl>
                                        <p:attrNameLst>
                                          <p:attrName>style.visibility</p:attrName>
                                        </p:attrNameLst>
                                      </p:cBhvr>
                                      <p:to>
                                        <p:strVal val="visible"/>
                                      </p:to>
                                    </p:set>
                                    <p:anim calcmode="lin" valueType="num">
                                      <p:cBhvr additive="base">
                                        <p:cTn id="19" dur="500" fill="hold"/>
                                        <p:tgtEl>
                                          <p:spTgt spid="82022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20228">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20228">
                                            <p:txEl>
                                              <p:pRg st="3" end="3"/>
                                            </p:txEl>
                                          </p:spTgt>
                                        </p:tgtEl>
                                        <p:attrNameLst>
                                          <p:attrName>style.visibility</p:attrName>
                                        </p:attrNameLst>
                                      </p:cBhvr>
                                      <p:to>
                                        <p:strVal val="visible"/>
                                      </p:to>
                                    </p:set>
                                    <p:anim calcmode="lin" valueType="num">
                                      <p:cBhvr additive="base">
                                        <p:cTn id="23" dur="500" fill="hold"/>
                                        <p:tgtEl>
                                          <p:spTgt spid="82022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20228">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20228">
                                            <p:txEl>
                                              <p:pRg st="4" end="4"/>
                                            </p:txEl>
                                          </p:spTgt>
                                        </p:tgtEl>
                                        <p:attrNameLst>
                                          <p:attrName>style.visibility</p:attrName>
                                        </p:attrNameLst>
                                      </p:cBhvr>
                                      <p:to>
                                        <p:strVal val="visible"/>
                                      </p:to>
                                    </p:set>
                                    <p:anim calcmode="lin" valueType="num">
                                      <p:cBhvr additive="base">
                                        <p:cTn id="27" dur="500" fill="hold"/>
                                        <p:tgtEl>
                                          <p:spTgt spid="82022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20228">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20228">
                                            <p:txEl>
                                              <p:pRg st="5" end="5"/>
                                            </p:txEl>
                                          </p:spTgt>
                                        </p:tgtEl>
                                        <p:attrNameLst>
                                          <p:attrName>style.visibility</p:attrName>
                                        </p:attrNameLst>
                                      </p:cBhvr>
                                      <p:to>
                                        <p:strVal val="visible"/>
                                      </p:to>
                                    </p:set>
                                    <p:anim calcmode="lin" valueType="num">
                                      <p:cBhvr additive="base">
                                        <p:cTn id="31" dur="500" fill="hold"/>
                                        <p:tgtEl>
                                          <p:spTgt spid="82022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2022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20228">
                                            <p:txEl>
                                              <p:pRg st="6" end="6"/>
                                            </p:txEl>
                                          </p:spTgt>
                                        </p:tgtEl>
                                        <p:attrNameLst>
                                          <p:attrName>style.visibility</p:attrName>
                                        </p:attrNameLst>
                                      </p:cBhvr>
                                      <p:to>
                                        <p:strVal val="visible"/>
                                      </p:to>
                                    </p:set>
                                    <p:anim calcmode="lin" valueType="num">
                                      <p:cBhvr additive="base">
                                        <p:cTn id="37" dur="500" fill="hold"/>
                                        <p:tgtEl>
                                          <p:spTgt spid="820228">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2022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20228">
                                            <p:txEl>
                                              <p:pRg st="7" end="7"/>
                                            </p:txEl>
                                          </p:spTgt>
                                        </p:tgtEl>
                                        <p:attrNameLst>
                                          <p:attrName>style.visibility</p:attrName>
                                        </p:attrNameLst>
                                      </p:cBhvr>
                                      <p:to>
                                        <p:strVal val="visible"/>
                                      </p:to>
                                    </p:set>
                                    <p:anim calcmode="lin" valueType="num">
                                      <p:cBhvr additive="base">
                                        <p:cTn id="43" dur="500" fill="hold"/>
                                        <p:tgtEl>
                                          <p:spTgt spid="820228">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20228">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20228">
                                            <p:txEl>
                                              <p:pRg st="8" end="8"/>
                                            </p:txEl>
                                          </p:spTgt>
                                        </p:tgtEl>
                                        <p:attrNameLst>
                                          <p:attrName>style.visibility</p:attrName>
                                        </p:attrNameLst>
                                      </p:cBhvr>
                                      <p:to>
                                        <p:strVal val="visible"/>
                                      </p:to>
                                    </p:set>
                                    <p:anim calcmode="lin" valueType="num">
                                      <p:cBhvr additive="base">
                                        <p:cTn id="47" dur="500" fill="hold"/>
                                        <p:tgtEl>
                                          <p:spTgt spid="820228">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20228">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20228">
                                            <p:txEl>
                                              <p:pRg st="9" end="9"/>
                                            </p:txEl>
                                          </p:spTgt>
                                        </p:tgtEl>
                                        <p:attrNameLst>
                                          <p:attrName>style.visibility</p:attrName>
                                        </p:attrNameLst>
                                      </p:cBhvr>
                                      <p:to>
                                        <p:strVal val="visible"/>
                                      </p:to>
                                    </p:set>
                                    <p:anim calcmode="lin" valueType="num">
                                      <p:cBhvr additive="base">
                                        <p:cTn id="51" dur="500" fill="hold"/>
                                        <p:tgtEl>
                                          <p:spTgt spid="820228">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0228">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20228">
                                            <p:txEl>
                                              <p:pRg st="10" end="10"/>
                                            </p:txEl>
                                          </p:spTgt>
                                        </p:tgtEl>
                                        <p:attrNameLst>
                                          <p:attrName>style.visibility</p:attrName>
                                        </p:attrNameLst>
                                      </p:cBhvr>
                                      <p:to>
                                        <p:strVal val="visible"/>
                                      </p:to>
                                    </p:set>
                                    <p:anim calcmode="lin" valueType="num">
                                      <p:cBhvr additive="base">
                                        <p:cTn id="55" dur="500" fill="hold"/>
                                        <p:tgtEl>
                                          <p:spTgt spid="820228">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2022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6" name="Rectangle 4"/>
          <p:cNvSpPr>
            <a:spLocks noChangeArrowheads="1"/>
          </p:cNvSpPr>
          <p:nvPr/>
        </p:nvSpPr>
        <p:spPr bwMode="auto">
          <a:xfrm>
            <a:off x="673100" y="774700"/>
            <a:ext cx="8318500" cy="563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buClr>
                <a:schemeClr val="tx1"/>
              </a:buClr>
            </a:pPr>
            <a:r>
              <a:rPr lang="en-US" altLang="zh-CN" b="1">
                <a:latin typeface="Times New Roman" panose="02020603050405020304" pitchFamily="18" charset="0"/>
                <a:sym typeface="Symbol" panose="05050102010706020507" pitchFamily="18" charset="2"/>
              </a:rPr>
              <a:t>       Start_kernel()</a:t>
            </a:r>
            <a:r>
              <a:rPr lang="zh-CN" altLang="en-US" b="1">
                <a:latin typeface="Times New Roman" panose="02020603050405020304" pitchFamily="18" charset="0"/>
                <a:sym typeface="Symbol" panose="05050102010706020507" pitchFamily="18" charset="2"/>
              </a:rPr>
              <a:t>的工作</a:t>
            </a:r>
          </a:p>
          <a:p>
            <a:pPr lvl="1">
              <a:lnSpc>
                <a:spcPct val="130000"/>
              </a:lnSpc>
              <a:spcBef>
                <a:spcPct val="30000"/>
              </a:spcBef>
              <a:buClr>
                <a:schemeClr val="tx1"/>
              </a:buClr>
              <a:buFont typeface="Arial" panose="020B0604020202020204" pitchFamily="34" charset="0"/>
              <a:buBlip>
                <a:blip r:embed="rId3"/>
              </a:buBlip>
            </a:pPr>
            <a:r>
              <a:rPr lang="zh-CN" altLang="en-US" sz="2000" b="1">
                <a:latin typeface="Times New Roman" panose="02020603050405020304" pitchFamily="18" charset="0"/>
                <a:sym typeface="Symbol" panose="05050102010706020507" pitchFamily="18" charset="2"/>
              </a:rPr>
              <a:t>对与</a:t>
            </a:r>
            <a:r>
              <a:rPr lang="en-US" altLang="zh-CN" sz="2000" b="1">
                <a:latin typeface="Times New Roman" panose="02020603050405020304" pitchFamily="18" charset="0"/>
                <a:sym typeface="Symbol" panose="05050102010706020507" pitchFamily="18" charset="2"/>
              </a:rPr>
              <a:t>CPU</a:t>
            </a:r>
            <a:r>
              <a:rPr lang="zh-CN" altLang="en-US" sz="2000" b="1">
                <a:latin typeface="Times New Roman" panose="02020603050405020304" pitchFamily="18" charset="0"/>
                <a:sym typeface="Symbol" panose="05050102010706020507" pitchFamily="18" charset="2"/>
              </a:rPr>
              <a:t>、内存等最基本硬件相关部分进行初始化；</a:t>
            </a:r>
          </a:p>
          <a:p>
            <a:pPr lvl="1">
              <a:lnSpc>
                <a:spcPct val="130000"/>
              </a:lnSpc>
              <a:spcBef>
                <a:spcPct val="30000"/>
              </a:spcBef>
              <a:buClr>
                <a:schemeClr val="tx1"/>
              </a:buClr>
              <a:buFont typeface="Arial" panose="020B0604020202020204" pitchFamily="34" charset="0"/>
              <a:buBlip>
                <a:blip r:embed="rId3"/>
              </a:buBlip>
            </a:pPr>
            <a:r>
              <a:rPr lang="zh-CN" altLang="en-US" sz="2000" b="1">
                <a:latin typeface="Times New Roman" panose="02020603050405020304" pitchFamily="18" charset="0"/>
                <a:sym typeface="Symbol" panose="05050102010706020507" pitchFamily="18" charset="2"/>
              </a:rPr>
              <a:t>对中断向量表进行初始化；</a:t>
            </a:r>
          </a:p>
          <a:p>
            <a:pPr lvl="1">
              <a:lnSpc>
                <a:spcPct val="130000"/>
              </a:lnSpc>
              <a:spcBef>
                <a:spcPct val="30000"/>
              </a:spcBef>
              <a:buClr>
                <a:schemeClr val="tx1"/>
              </a:buClr>
              <a:buFont typeface="Arial" panose="020B0604020202020204" pitchFamily="34" charset="0"/>
              <a:buBlip>
                <a:blip r:embed="rId3"/>
              </a:buBlip>
            </a:pPr>
            <a:r>
              <a:rPr lang="zh-CN" altLang="en-US" sz="2000" b="1">
                <a:latin typeface="Times New Roman" panose="02020603050405020304" pitchFamily="18" charset="0"/>
                <a:sym typeface="Symbol" panose="05050102010706020507" pitchFamily="18" charset="2"/>
              </a:rPr>
              <a:t>为进程调度程序作准备；</a:t>
            </a:r>
          </a:p>
          <a:p>
            <a:pPr lvl="1">
              <a:lnSpc>
                <a:spcPct val="130000"/>
              </a:lnSpc>
              <a:spcBef>
                <a:spcPct val="30000"/>
              </a:spcBef>
              <a:buClr>
                <a:schemeClr val="tx1"/>
              </a:buClr>
              <a:buFont typeface="Arial" panose="020B0604020202020204" pitchFamily="34" charset="0"/>
              <a:buBlip>
                <a:blip r:embed="rId3"/>
              </a:buBlip>
            </a:pPr>
            <a:r>
              <a:rPr lang="zh-CN" altLang="en-US" sz="2000" b="1">
                <a:latin typeface="Times New Roman" panose="02020603050405020304" pitchFamily="18" charset="0"/>
                <a:sym typeface="Symbol" panose="05050102010706020507" pitchFamily="18" charset="2"/>
              </a:rPr>
              <a:t>设置基准时钟；</a:t>
            </a:r>
          </a:p>
          <a:p>
            <a:pPr lvl="1">
              <a:lnSpc>
                <a:spcPct val="130000"/>
              </a:lnSpc>
              <a:spcBef>
                <a:spcPct val="30000"/>
              </a:spcBef>
              <a:buClr>
                <a:schemeClr val="tx1"/>
              </a:buClr>
              <a:buFont typeface="Arial" panose="020B0604020202020204" pitchFamily="34" charset="0"/>
              <a:buBlip>
                <a:blip r:embed="rId3"/>
              </a:buBlip>
            </a:pPr>
            <a:r>
              <a:rPr lang="zh-CN" altLang="en-US" sz="2000" b="1">
                <a:latin typeface="Times New Roman" panose="02020603050405020304" pitchFamily="18" charset="0"/>
                <a:sym typeface="Symbol" panose="05050102010706020507" pitchFamily="18" charset="2"/>
              </a:rPr>
              <a:t>内核的内存分配；</a:t>
            </a:r>
          </a:p>
          <a:p>
            <a:pPr lvl="1">
              <a:lnSpc>
                <a:spcPct val="130000"/>
              </a:lnSpc>
              <a:spcBef>
                <a:spcPct val="30000"/>
              </a:spcBef>
              <a:buClr>
                <a:schemeClr val="tx1"/>
              </a:buClr>
              <a:buFont typeface="Arial" panose="020B0604020202020204" pitchFamily="34" charset="0"/>
              <a:buBlip>
                <a:blip r:embed="rId3"/>
              </a:buBlip>
            </a:pPr>
            <a:r>
              <a:rPr lang="zh-CN" altLang="en-US" sz="2000" b="1">
                <a:latin typeface="Times New Roman" panose="02020603050405020304" pitchFamily="18" charset="0"/>
                <a:sym typeface="Symbol" panose="05050102010706020507" pitchFamily="18" charset="2"/>
              </a:rPr>
              <a:t>对文件系统进行初始化；</a:t>
            </a:r>
          </a:p>
          <a:p>
            <a:pPr lvl="1">
              <a:lnSpc>
                <a:spcPct val="130000"/>
              </a:lnSpc>
              <a:spcBef>
                <a:spcPct val="30000"/>
              </a:spcBef>
              <a:buClr>
                <a:schemeClr val="tx1"/>
              </a:buClr>
              <a:buFont typeface="Arial" panose="020B0604020202020204" pitchFamily="34" charset="0"/>
              <a:buBlip>
                <a:blip r:embed="rId3"/>
              </a:buBlip>
            </a:pPr>
            <a:r>
              <a:rPr lang="zh-CN" altLang="en-US" sz="2000" b="1">
                <a:latin typeface="Times New Roman" panose="02020603050405020304" pitchFamily="18" charset="0"/>
                <a:sym typeface="Symbol" panose="05050102010706020507" pitchFamily="18" charset="2"/>
              </a:rPr>
              <a:t>建立</a:t>
            </a:r>
            <a:r>
              <a:rPr lang="en-US" altLang="zh-CN" sz="2000" b="1">
                <a:latin typeface="Times New Roman" panose="02020603050405020304" pitchFamily="18" charset="0"/>
                <a:sym typeface="Symbol" panose="05050102010706020507" pitchFamily="18" charset="2"/>
              </a:rPr>
              <a:t>init</a:t>
            </a:r>
            <a:r>
              <a:rPr lang="zh-CN" altLang="en-US" sz="2000" b="1">
                <a:latin typeface="Times New Roman" panose="02020603050405020304" pitchFamily="18" charset="0"/>
                <a:sym typeface="Symbol" panose="05050102010706020507" pitchFamily="18" charset="2"/>
              </a:rPr>
              <a:t>进程。</a:t>
            </a:r>
          </a:p>
          <a:p>
            <a:pPr lvl="1">
              <a:lnSpc>
                <a:spcPct val="130000"/>
              </a:lnSpc>
              <a:spcBef>
                <a:spcPct val="30000"/>
              </a:spcBef>
              <a:buClr>
                <a:schemeClr val="tx1"/>
              </a:buClr>
            </a:pPr>
            <a:r>
              <a:rPr lang="zh-CN" altLang="en-US" b="1">
                <a:latin typeface="Times New Roman" panose="02020603050405020304" pitchFamily="18" charset="0"/>
                <a:sym typeface="Symbol" panose="05050102010706020507" pitchFamily="18" charset="2"/>
              </a:rPr>
              <a:t> </a:t>
            </a:r>
            <a:r>
              <a:rPr lang="en-US" altLang="zh-CN" b="1">
                <a:latin typeface="Times New Roman" panose="02020603050405020304" pitchFamily="18" charset="0"/>
                <a:sym typeface="Symbol" panose="05050102010706020507" pitchFamily="18" charset="2"/>
              </a:rPr>
              <a:t>init</a:t>
            </a:r>
            <a:r>
              <a:rPr lang="zh-CN" altLang="en-US" b="1">
                <a:latin typeface="Times New Roman" panose="02020603050405020304" pitchFamily="18" charset="0"/>
                <a:sym typeface="Symbol" panose="05050102010706020507" pitchFamily="18" charset="2"/>
              </a:rPr>
              <a:t>进程对每一个联机终端建立“</a:t>
            </a:r>
            <a:r>
              <a:rPr lang="en-US" altLang="zh-CN" b="1">
                <a:latin typeface="Times New Roman" panose="02020603050405020304" pitchFamily="18" charset="0"/>
                <a:sym typeface="Symbol" panose="05050102010706020507" pitchFamily="18" charset="2"/>
              </a:rPr>
              <a:t>getty”</a:t>
            </a:r>
            <a:r>
              <a:rPr lang="zh-CN" altLang="en-US" b="1">
                <a:latin typeface="Times New Roman" panose="02020603050405020304" pitchFamily="18" charset="0"/>
                <a:sym typeface="Symbol" panose="05050102010706020507" pitchFamily="18" charset="2"/>
              </a:rPr>
              <a:t>进程，</a:t>
            </a:r>
            <a:r>
              <a:rPr lang="en-US" altLang="zh-CN" b="1">
                <a:latin typeface="Times New Roman" panose="02020603050405020304" pitchFamily="18" charset="0"/>
                <a:sym typeface="Symbol" panose="05050102010706020507" pitchFamily="18" charset="2"/>
              </a:rPr>
              <a:t>getty</a:t>
            </a:r>
            <a:r>
              <a:rPr lang="zh-CN" altLang="en-US" b="1">
                <a:latin typeface="Times New Roman" panose="02020603050405020304" pitchFamily="18" charset="0"/>
                <a:sym typeface="Symbol" panose="05050102010706020507" pitchFamily="18" charset="2"/>
              </a:rPr>
              <a:t>在终端上显示“</a:t>
            </a:r>
            <a:r>
              <a:rPr lang="en-US" altLang="zh-CN" b="1">
                <a:latin typeface="Times New Roman" panose="02020603050405020304" pitchFamily="18" charset="0"/>
                <a:sym typeface="Symbol" panose="05050102010706020507" pitchFamily="18" charset="2"/>
              </a:rPr>
              <a:t>login”</a:t>
            </a:r>
            <a:r>
              <a:rPr lang="zh-CN" altLang="en-US" b="1">
                <a:latin typeface="Times New Roman" panose="02020603050405020304" pitchFamily="18" charset="0"/>
                <a:sym typeface="Symbol" panose="05050102010706020507" pitchFamily="18" charset="2"/>
              </a:rPr>
              <a:t>，等待用户登录。</a:t>
            </a:r>
          </a:p>
          <a:p>
            <a:pPr lvl="1">
              <a:lnSpc>
                <a:spcPct val="130000"/>
              </a:lnSpc>
              <a:spcBef>
                <a:spcPct val="30000"/>
              </a:spcBef>
              <a:buClr>
                <a:schemeClr val="tx1"/>
              </a:buClr>
            </a:pPr>
            <a:endParaRPr lang="zh-CN" altLang="en-US" b="1">
              <a:latin typeface="Times New Roman" panose="02020603050405020304" pitchFamily="18" charset="0"/>
              <a:sym typeface="Symbol" panose="05050102010706020507" pitchFamily="18"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22276">
                                            <p:txEl>
                                              <p:pRg st="0" end="0"/>
                                            </p:txEl>
                                          </p:spTgt>
                                        </p:tgtEl>
                                        <p:attrNameLst>
                                          <p:attrName>style.visibility</p:attrName>
                                        </p:attrNameLst>
                                      </p:cBhvr>
                                      <p:to>
                                        <p:strVal val="visible"/>
                                      </p:to>
                                    </p:set>
                                    <p:anim calcmode="lin" valueType="num">
                                      <p:cBhvr additive="base">
                                        <p:cTn id="7" dur="500" fill="hold"/>
                                        <p:tgtEl>
                                          <p:spTgt spid="82227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2227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2276">
                                            <p:txEl>
                                              <p:pRg st="1" end="1"/>
                                            </p:txEl>
                                          </p:spTgt>
                                        </p:tgtEl>
                                        <p:attrNameLst>
                                          <p:attrName>style.visibility</p:attrName>
                                        </p:attrNameLst>
                                      </p:cBhvr>
                                      <p:to>
                                        <p:strVal val="visible"/>
                                      </p:to>
                                    </p:set>
                                    <p:anim calcmode="lin" valueType="num">
                                      <p:cBhvr additive="base">
                                        <p:cTn id="13" dur="500" fill="hold"/>
                                        <p:tgtEl>
                                          <p:spTgt spid="82227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2227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22276">
                                            <p:txEl>
                                              <p:pRg st="2" end="2"/>
                                            </p:txEl>
                                          </p:spTgt>
                                        </p:tgtEl>
                                        <p:attrNameLst>
                                          <p:attrName>style.visibility</p:attrName>
                                        </p:attrNameLst>
                                      </p:cBhvr>
                                      <p:to>
                                        <p:strVal val="visible"/>
                                      </p:to>
                                    </p:set>
                                    <p:anim calcmode="lin" valueType="num">
                                      <p:cBhvr additive="base">
                                        <p:cTn id="17" dur="500" fill="hold"/>
                                        <p:tgtEl>
                                          <p:spTgt spid="82227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2227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22276">
                                            <p:txEl>
                                              <p:pRg st="3" end="3"/>
                                            </p:txEl>
                                          </p:spTgt>
                                        </p:tgtEl>
                                        <p:attrNameLst>
                                          <p:attrName>style.visibility</p:attrName>
                                        </p:attrNameLst>
                                      </p:cBhvr>
                                      <p:to>
                                        <p:strVal val="visible"/>
                                      </p:to>
                                    </p:set>
                                    <p:anim calcmode="lin" valueType="num">
                                      <p:cBhvr additive="base">
                                        <p:cTn id="21" dur="500" fill="hold"/>
                                        <p:tgtEl>
                                          <p:spTgt spid="82227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2227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22276">
                                            <p:txEl>
                                              <p:pRg st="4" end="4"/>
                                            </p:txEl>
                                          </p:spTgt>
                                        </p:tgtEl>
                                        <p:attrNameLst>
                                          <p:attrName>style.visibility</p:attrName>
                                        </p:attrNameLst>
                                      </p:cBhvr>
                                      <p:to>
                                        <p:strVal val="visible"/>
                                      </p:to>
                                    </p:set>
                                    <p:anim calcmode="lin" valueType="num">
                                      <p:cBhvr additive="base">
                                        <p:cTn id="25" dur="500" fill="hold"/>
                                        <p:tgtEl>
                                          <p:spTgt spid="82227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2227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22276">
                                            <p:txEl>
                                              <p:pRg st="5" end="5"/>
                                            </p:txEl>
                                          </p:spTgt>
                                        </p:tgtEl>
                                        <p:attrNameLst>
                                          <p:attrName>style.visibility</p:attrName>
                                        </p:attrNameLst>
                                      </p:cBhvr>
                                      <p:to>
                                        <p:strVal val="visible"/>
                                      </p:to>
                                    </p:set>
                                    <p:anim calcmode="lin" valueType="num">
                                      <p:cBhvr additive="base">
                                        <p:cTn id="29" dur="500" fill="hold"/>
                                        <p:tgtEl>
                                          <p:spTgt spid="82227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2227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22276">
                                            <p:txEl>
                                              <p:pRg st="6" end="6"/>
                                            </p:txEl>
                                          </p:spTgt>
                                        </p:tgtEl>
                                        <p:attrNameLst>
                                          <p:attrName>style.visibility</p:attrName>
                                        </p:attrNameLst>
                                      </p:cBhvr>
                                      <p:to>
                                        <p:strVal val="visible"/>
                                      </p:to>
                                    </p:set>
                                    <p:anim calcmode="lin" valueType="num">
                                      <p:cBhvr additive="base">
                                        <p:cTn id="33" dur="500" fill="hold"/>
                                        <p:tgtEl>
                                          <p:spTgt spid="82227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22276">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22276">
                                            <p:txEl>
                                              <p:pRg st="7" end="7"/>
                                            </p:txEl>
                                          </p:spTgt>
                                        </p:tgtEl>
                                        <p:attrNameLst>
                                          <p:attrName>style.visibility</p:attrName>
                                        </p:attrNameLst>
                                      </p:cBhvr>
                                      <p:to>
                                        <p:strVal val="visible"/>
                                      </p:to>
                                    </p:set>
                                    <p:anim calcmode="lin" valueType="num">
                                      <p:cBhvr additive="base">
                                        <p:cTn id="37" dur="500" fill="hold"/>
                                        <p:tgtEl>
                                          <p:spTgt spid="82227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22276">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22276">
                                            <p:txEl>
                                              <p:pRg st="8" end="8"/>
                                            </p:txEl>
                                          </p:spTgt>
                                        </p:tgtEl>
                                        <p:attrNameLst>
                                          <p:attrName>style.visibility</p:attrName>
                                        </p:attrNameLst>
                                      </p:cBhvr>
                                      <p:to>
                                        <p:strVal val="visible"/>
                                      </p:to>
                                    </p:set>
                                    <p:anim calcmode="lin" valueType="num">
                                      <p:cBhvr additive="base">
                                        <p:cTn id="41" dur="500" fill="hold"/>
                                        <p:tgtEl>
                                          <p:spTgt spid="822276">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2227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a:xfrm>
            <a:off x="107950" y="-26988"/>
            <a:ext cx="8785225" cy="863601"/>
          </a:xfrm>
        </p:spPr>
        <p:txBody>
          <a:bodyPr/>
          <a:lstStyle/>
          <a:p>
            <a:r>
              <a:rPr lang="zh-CN" altLang="en-US" sz="3600" smtClean="0"/>
              <a:t>第四节：操作系统的用户接口</a:t>
            </a:r>
            <a:endParaRPr lang="zh-CN" altLang="en-US" sz="2800" smtClean="0">
              <a:solidFill>
                <a:srgbClr val="0000FF"/>
              </a:solidFill>
            </a:endParaRPr>
          </a:p>
        </p:txBody>
      </p:sp>
      <p:sp>
        <p:nvSpPr>
          <p:cNvPr id="89090" name="TextBox 10"/>
          <p:cNvSpPr txBox="1">
            <a:spLocks noChangeArrowheads="1"/>
          </p:cNvSpPr>
          <p:nvPr/>
        </p:nvSpPr>
        <p:spPr bwMode="auto">
          <a:xfrm>
            <a:off x="395288" y="836613"/>
            <a:ext cx="7921625" cy="578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buFontTx/>
              <a:buAutoNum type="arabicPeriod"/>
            </a:pPr>
            <a:r>
              <a:rPr lang="zh-CN" altLang="en-US" b="1"/>
              <a:t>操作系统为用户提供了哪几种接口？</a:t>
            </a:r>
            <a:endParaRPr lang="en-US" altLang="zh-CN" b="1"/>
          </a:p>
          <a:p>
            <a:pPr>
              <a:lnSpc>
                <a:spcPct val="115000"/>
              </a:lnSpc>
              <a:spcBef>
                <a:spcPct val="20000"/>
              </a:spcBef>
              <a:buFontTx/>
              <a:buAutoNum type="arabicPeriod"/>
            </a:pPr>
            <a:r>
              <a:rPr lang="zh-CN" altLang="en-US" b="1"/>
              <a:t>什么是命令接口？什么是程序接口？</a:t>
            </a:r>
            <a:endParaRPr lang="en-US" altLang="zh-CN" b="1"/>
          </a:p>
          <a:p>
            <a:pPr>
              <a:lnSpc>
                <a:spcPct val="115000"/>
              </a:lnSpc>
              <a:spcBef>
                <a:spcPct val="20000"/>
              </a:spcBef>
              <a:buFontTx/>
              <a:buAutoNum type="arabicPeriod"/>
            </a:pPr>
            <a:r>
              <a:rPr lang="zh-CN" altLang="en-US" b="1"/>
              <a:t>请说说你对作业控制语言的了解。</a:t>
            </a:r>
            <a:endParaRPr lang="en-US" altLang="zh-CN" b="1"/>
          </a:p>
          <a:p>
            <a:pPr>
              <a:lnSpc>
                <a:spcPct val="115000"/>
              </a:lnSpc>
              <a:spcBef>
                <a:spcPct val="20000"/>
              </a:spcBef>
              <a:buFontTx/>
              <a:buAutoNum type="arabicPeriod"/>
            </a:pPr>
            <a:r>
              <a:rPr lang="zh-CN" altLang="en-US" b="1"/>
              <a:t>当用户在</a:t>
            </a:r>
            <a:r>
              <a:rPr lang="en-US" altLang="zh-CN" b="1"/>
              <a:t>shell</a:t>
            </a:r>
            <a:r>
              <a:rPr lang="zh-CN" altLang="en-US" b="1"/>
              <a:t>中输入一个命令后系统的处理过程是怎样的？</a:t>
            </a:r>
            <a:endParaRPr lang="en-US" altLang="zh-CN" b="1"/>
          </a:p>
          <a:p>
            <a:pPr>
              <a:lnSpc>
                <a:spcPct val="115000"/>
              </a:lnSpc>
              <a:spcBef>
                <a:spcPct val="20000"/>
              </a:spcBef>
              <a:buFontTx/>
              <a:buAutoNum type="arabicPeriod"/>
            </a:pPr>
            <a:r>
              <a:rPr lang="zh-CN" altLang="en-US" b="1"/>
              <a:t>系统调用的概念？与普通函数调用的区别？</a:t>
            </a:r>
            <a:endParaRPr lang="en-US" altLang="zh-CN" b="1"/>
          </a:p>
          <a:p>
            <a:pPr>
              <a:lnSpc>
                <a:spcPct val="115000"/>
              </a:lnSpc>
              <a:spcBef>
                <a:spcPct val="20000"/>
              </a:spcBef>
              <a:buFontTx/>
              <a:buAutoNum type="arabicPeriod"/>
            </a:pPr>
            <a:r>
              <a:rPr lang="zh-CN" altLang="en-US" b="1"/>
              <a:t>系统调用号、系统调用入口表的概念？系统调用参数如何传递？</a:t>
            </a:r>
            <a:endParaRPr lang="en-US" altLang="zh-CN" b="1"/>
          </a:p>
          <a:p>
            <a:pPr>
              <a:lnSpc>
                <a:spcPct val="115000"/>
              </a:lnSpc>
              <a:spcBef>
                <a:spcPct val="20000"/>
              </a:spcBef>
              <a:buFontTx/>
              <a:buAutoNum type="arabicPeriod"/>
            </a:pPr>
            <a:r>
              <a:rPr lang="zh-CN" altLang="en-US" b="1"/>
              <a:t>系统调用处理过程？</a:t>
            </a:r>
            <a:endParaRPr lang="en-US" altLang="zh-CN" b="1"/>
          </a:p>
          <a:p>
            <a:pPr>
              <a:lnSpc>
                <a:spcPct val="115000"/>
              </a:lnSpc>
              <a:spcBef>
                <a:spcPct val="20000"/>
              </a:spcBef>
              <a:buFontTx/>
              <a:buAutoNum type="arabicPeriod"/>
            </a:pPr>
            <a:r>
              <a:rPr lang="en-US" altLang="zh-CN" b="1"/>
              <a:t>Linux</a:t>
            </a:r>
            <a:r>
              <a:rPr lang="zh-CN" altLang="en-US" b="1"/>
              <a:t>系统调用的相关知识？</a:t>
            </a:r>
            <a:endParaRPr lang="en-US" altLang="zh-CN" b="1"/>
          </a:p>
          <a:p>
            <a:pPr>
              <a:lnSpc>
                <a:spcPct val="115000"/>
              </a:lnSpc>
              <a:spcBef>
                <a:spcPct val="20000"/>
              </a:spcBef>
              <a:buFontTx/>
              <a:buAutoNum type="arabicPeriod"/>
            </a:pPr>
            <a:r>
              <a:rPr lang="zh-CN" altLang="en-US" b="1"/>
              <a:t>批处理系统、分时系统、实时系统、微机系统提供的用户接口有哪些？</a:t>
            </a: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a:xfrm>
            <a:off x="107950" y="188913"/>
            <a:ext cx="8229600" cy="576262"/>
          </a:xfrm>
        </p:spPr>
        <p:txBody>
          <a:bodyPr/>
          <a:lstStyle/>
          <a:p>
            <a:r>
              <a:rPr lang="zh-CN" altLang="en-US" smtClean="0"/>
              <a:t>第四节：操作系统的用户接口</a:t>
            </a:r>
          </a:p>
        </p:txBody>
      </p:sp>
      <p:sp>
        <p:nvSpPr>
          <p:cNvPr id="14" name="Text Box 11"/>
          <p:cNvSpPr txBox="1">
            <a:spLocks noChangeArrowheads="1"/>
          </p:cNvSpPr>
          <p:nvPr/>
        </p:nvSpPr>
        <p:spPr bwMode="auto">
          <a:xfrm>
            <a:off x="1452563" y="1643063"/>
            <a:ext cx="2687637" cy="113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en-US" sz="2000" b="1">
                <a:latin typeface="Times New Roman" panose="02020603050405020304" pitchFamily="18" charset="0"/>
              </a:rPr>
              <a:t>命令接口</a:t>
            </a:r>
            <a:r>
              <a:rPr lang="en-US" altLang="zh-CN" sz="2000" b="1">
                <a:latin typeface="Times New Roman" panose="02020603050405020304" pitchFamily="18" charset="0"/>
              </a:rPr>
              <a:t>(CLI)</a:t>
            </a:r>
            <a:r>
              <a:rPr lang="zh-CN" altLang="en-US" sz="2000" b="1">
                <a:latin typeface="Times New Roman" panose="02020603050405020304" pitchFamily="18" charset="0"/>
              </a:rPr>
              <a:t>：</a:t>
            </a:r>
          </a:p>
          <a:p>
            <a:pPr eaLnBrk="0" hangingPunct="0">
              <a:spcBef>
                <a:spcPct val="20000"/>
              </a:spcBef>
            </a:pPr>
            <a:r>
              <a:rPr lang="zh-CN" altLang="en-US" sz="2000" b="1">
                <a:latin typeface="Times New Roman" panose="02020603050405020304" pitchFamily="18" charset="0"/>
              </a:rPr>
              <a:t>           作业控制语言</a:t>
            </a:r>
          </a:p>
          <a:p>
            <a:pPr eaLnBrk="0" hangingPunct="0">
              <a:spcBef>
                <a:spcPct val="20000"/>
              </a:spcBef>
            </a:pPr>
            <a:r>
              <a:rPr lang="zh-CN" altLang="en-US" sz="2000" b="1">
                <a:latin typeface="Times New Roman" panose="02020603050405020304" pitchFamily="18" charset="0"/>
              </a:rPr>
              <a:t>           键盘命令           </a:t>
            </a:r>
          </a:p>
        </p:txBody>
      </p:sp>
      <p:grpSp>
        <p:nvGrpSpPr>
          <p:cNvPr id="2" name="Group 14"/>
          <p:cNvGrpSpPr/>
          <p:nvPr/>
        </p:nvGrpSpPr>
        <p:grpSpPr bwMode="auto">
          <a:xfrm>
            <a:off x="611188" y="1512888"/>
            <a:ext cx="7921625" cy="3051175"/>
            <a:chOff x="543" y="343"/>
            <a:chExt cx="4555" cy="1481"/>
          </a:xfrm>
        </p:grpSpPr>
        <p:sp>
          <p:nvSpPr>
            <p:cNvPr id="90116" name="Oval 6"/>
            <p:cNvSpPr>
              <a:spLocks noChangeArrowheads="1"/>
            </p:cNvSpPr>
            <p:nvPr/>
          </p:nvSpPr>
          <p:spPr bwMode="auto">
            <a:xfrm>
              <a:off x="2517" y="343"/>
              <a:ext cx="816" cy="1415"/>
            </a:xfrm>
            <a:prstGeom prst="ellipse">
              <a:avLst/>
            </a:prstGeom>
            <a:solidFill>
              <a:srgbClr val="CCFFFF"/>
            </a:solidFill>
            <a:ln w="9525">
              <a:solidFill>
                <a:srgbClr val="000000"/>
              </a:solidFill>
              <a:round/>
            </a:ln>
          </p:spPr>
          <p:txBody>
            <a:bodyPr/>
            <a:lstStyle/>
            <a:p>
              <a:pPr algn="just" eaLnBrk="0" hangingPunct="0">
                <a:spcBef>
                  <a:spcPct val="20000"/>
                </a:spcBef>
              </a:pPr>
              <a:r>
                <a:rPr lang="en-US" altLang="zh-CN" b="1">
                  <a:latin typeface="Times New Roman" panose="02020603050405020304" pitchFamily="18" charset="0"/>
                </a:rPr>
                <a:t>   </a:t>
              </a:r>
              <a:r>
                <a:rPr lang="zh-CN" altLang="en-US" b="1">
                  <a:latin typeface="Times New Roman" panose="02020603050405020304" pitchFamily="18" charset="0"/>
                </a:rPr>
                <a:t>操</a:t>
              </a:r>
            </a:p>
            <a:p>
              <a:pPr algn="just" eaLnBrk="0" hangingPunct="0">
                <a:spcBef>
                  <a:spcPct val="20000"/>
                </a:spcBef>
              </a:pPr>
              <a:r>
                <a:rPr lang="zh-CN" altLang="en-US" b="1">
                  <a:latin typeface="Times New Roman" panose="02020603050405020304" pitchFamily="18" charset="0"/>
                </a:rPr>
                <a:t>   作</a:t>
              </a:r>
            </a:p>
            <a:p>
              <a:pPr algn="just" eaLnBrk="0" hangingPunct="0">
                <a:spcBef>
                  <a:spcPct val="20000"/>
                </a:spcBef>
              </a:pPr>
              <a:r>
                <a:rPr lang="zh-CN" altLang="en-US" b="1">
                  <a:latin typeface="Times New Roman" panose="02020603050405020304" pitchFamily="18" charset="0"/>
                </a:rPr>
                <a:t>   系</a:t>
              </a:r>
            </a:p>
            <a:p>
              <a:pPr algn="just" eaLnBrk="0" hangingPunct="0">
                <a:spcBef>
                  <a:spcPct val="20000"/>
                </a:spcBef>
              </a:pPr>
              <a:r>
                <a:rPr lang="zh-CN" altLang="en-US" b="1">
                  <a:latin typeface="Times New Roman" panose="02020603050405020304" pitchFamily="18" charset="0"/>
                </a:rPr>
                <a:t>   统</a:t>
              </a:r>
              <a:endParaRPr lang="zh-CN" altLang="en-US" sz="900" b="1">
                <a:latin typeface="Times New Roman" panose="02020603050405020304" pitchFamily="18" charset="0"/>
              </a:endParaRPr>
            </a:p>
          </p:txBody>
        </p:sp>
        <p:sp>
          <p:nvSpPr>
            <p:cNvPr id="17" name="AutoShape 7"/>
            <p:cNvSpPr>
              <a:spLocks noChangeArrowheads="1"/>
            </p:cNvSpPr>
            <p:nvPr/>
          </p:nvSpPr>
          <p:spPr bwMode="auto">
            <a:xfrm>
              <a:off x="1024" y="1214"/>
              <a:ext cx="1328" cy="120"/>
            </a:xfrm>
            <a:prstGeom prst="rightArrow">
              <a:avLst>
                <a:gd name="adj1" fmla="val 50000"/>
                <a:gd name="adj2" fmla="val 276667"/>
              </a:avLst>
            </a:prstGeom>
            <a:solidFill>
              <a:srgbClr val="000066"/>
            </a:solidFill>
            <a:ln w="9525">
              <a:solidFill>
                <a:srgbClr val="000000"/>
              </a:solidFill>
              <a:miter lim="800000"/>
            </a:ln>
          </p:spPr>
          <p:txBody>
            <a:bodyPr/>
            <a:lstStyle/>
            <a:p>
              <a:pPr marL="914400" indent="-341630" algn="ctr" eaLnBrk="0" hangingPunct="0">
                <a:lnSpc>
                  <a:spcPct val="115000"/>
                </a:lnSpc>
                <a:spcBef>
                  <a:spcPct val="20000"/>
                </a:spcBef>
                <a:buFont typeface="Wingdings" panose="05000000000000000000" pitchFamily="2" charset="2"/>
                <a:buBlip>
                  <a:blip r:embed="rId3"/>
                </a:buBlip>
                <a:defRPr/>
              </a:pPr>
              <a:endParaRPr lang="zh-CN" altLang="zh-CN">
                <a:effectLst>
                  <a:outerShdw blurRad="38100" dist="38100" dir="2700000" algn="tl">
                    <a:srgbClr val="000000"/>
                  </a:outerShdw>
                </a:effectLst>
              </a:endParaRPr>
            </a:p>
          </p:txBody>
        </p:sp>
        <p:sp>
          <p:nvSpPr>
            <p:cNvPr id="18" name="AutoShape 8"/>
            <p:cNvSpPr>
              <a:spLocks noChangeArrowheads="1"/>
            </p:cNvSpPr>
            <p:nvPr/>
          </p:nvSpPr>
          <p:spPr bwMode="auto">
            <a:xfrm>
              <a:off x="3424" y="1181"/>
              <a:ext cx="422" cy="142"/>
            </a:xfrm>
            <a:prstGeom prst="rightArrow">
              <a:avLst>
                <a:gd name="adj1" fmla="val 50000"/>
                <a:gd name="adj2" fmla="val 74296"/>
              </a:avLst>
            </a:prstGeom>
            <a:solidFill>
              <a:srgbClr val="000066"/>
            </a:solidFill>
            <a:ln w="9525">
              <a:solidFill>
                <a:srgbClr val="000000"/>
              </a:solidFill>
              <a:miter lim="800000"/>
            </a:ln>
          </p:spPr>
          <p:txBody>
            <a:bodyPr/>
            <a:lstStyle/>
            <a:p>
              <a:pPr marL="914400" indent="-341630" algn="ctr" eaLnBrk="0" hangingPunct="0">
                <a:lnSpc>
                  <a:spcPct val="115000"/>
                </a:lnSpc>
                <a:spcBef>
                  <a:spcPct val="20000"/>
                </a:spcBef>
                <a:buFont typeface="Wingdings" panose="05000000000000000000" pitchFamily="2" charset="2"/>
                <a:buBlip>
                  <a:blip r:embed="rId3"/>
                </a:buBlip>
                <a:defRPr/>
              </a:pPr>
              <a:endParaRPr lang="zh-CN" altLang="zh-CN">
                <a:effectLst>
                  <a:outerShdw blurRad="38100" dist="38100" dir="2700000" algn="tl">
                    <a:srgbClr val="000000"/>
                  </a:outerShdw>
                </a:effectLst>
              </a:endParaRPr>
            </a:p>
          </p:txBody>
        </p:sp>
        <p:graphicFrame>
          <p:nvGraphicFramePr>
            <p:cNvPr id="90119" name="Object 9"/>
            <p:cNvGraphicFramePr>
              <a:graphicFrameLocks noChangeAspect="1"/>
            </p:cNvGraphicFramePr>
            <p:nvPr/>
          </p:nvGraphicFramePr>
          <p:xfrm>
            <a:off x="543" y="643"/>
            <a:ext cx="358" cy="1062"/>
          </p:xfrm>
          <a:graphic>
            <a:graphicData uri="http://schemas.openxmlformats.org/presentationml/2006/ole">
              <mc:AlternateContent xmlns:mc="http://schemas.openxmlformats.org/markup-compatibility/2006">
                <mc:Choice xmlns:v="urn:schemas-microsoft-com:vml" Requires="v">
                  <p:oleObj spid="_x0000_s90164" r:id="rId4" imgW="569595" imgH="1712595" progId="MS_ClipArt_Gallery.2">
                    <p:embed/>
                  </p:oleObj>
                </mc:Choice>
                <mc:Fallback>
                  <p:oleObj r:id="rId4" imgW="569595" imgH="1712595"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 y="643"/>
                          <a:ext cx="358" cy="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0120" name="Object 10"/>
            <p:cNvGraphicFramePr>
              <a:graphicFrameLocks noChangeAspect="1"/>
            </p:cNvGraphicFramePr>
            <p:nvPr/>
          </p:nvGraphicFramePr>
          <p:xfrm>
            <a:off x="3762" y="343"/>
            <a:ext cx="1336" cy="1481"/>
          </p:xfrm>
          <a:graphic>
            <a:graphicData uri="http://schemas.openxmlformats.org/presentationml/2006/ole">
              <mc:AlternateContent xmlns:mc="http://schemas.openxmlformats.org/markup-compatibility/2006">
                <mc:Choice xmlns:v="urn:schemas-microsoft-com:vml" Requires="v">
                  <p:oleObj spid="_x0000_s90165" r:id="rId6" imgW="2501900" imgH="2616200" progId="MS_ClipArt_Gallery.2">
                    <p:embed/>
                  </p:oleObj>
                </mc:Choice>
                <mc:Fallback>
                  <p:oleObj r:id="rId6" imgW="2501900" imgH="2616200" progId="MS_ClipArt_Gallery.2">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2" y="343"/>
                          <a:ext cx="1336" cy="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1" name="Text Box 12"/>
          <p:cNvSpPr txBox="1">
            <a:spLocks noChangeArrowheads="1"/>
          </p:cNvSpPr>
          <p:nvPr/>
        </p:nvSpPr>
        <p:spPr bwMode="auto">
          <a:xfrm>
            <a:off x="1404938" y="3716338"/>
            <a:ext cx="230346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2000" b="1">
                <a:latin typeface="Times New Roman" panose="02020603050405020304" pitchFamily="18" charset="0"/>
              </a:rPr>
              <a:t>程序接口</a:t>
            </a:r>
            <a:r>
              <a:rPr lang="en-US" altLang="zh-CN" sz="2000" b="1">
                <a:latin typeface="Times New Roman" panose="02020603050405020304" pitchFamily="18" charset="0"/>
              </a:rPr>
              <a:t>(API)</a:t>
            </a:r>
            <a:r>
              <a:rPr lang="zh-CN" altLang="en-US" sz="2000" b="1">
                <a:latin typeface="Times New Roman" panose="02020603050405020304" pitchFamily="18" charset="0"/>
              </a:rPr>
              <a:t>：</a:t>
            </a:r>
            <a:endParaRPr lang="en-US" altLang="zh-CN" sz="2000" b="1">
              <a:latin typeface="Times New Roman" panose="02020603050405020304" pitchFamily="18" charset="0"/>
            </a:endParaRPr>
          </a:p>
          <a:p>
            <a:pPr eaLnBrk="0" hangingPunct="0">
              <a:spcBef>
                <a:spcPct val="50000"/>
              </a:spcBef>
            </a:pPr>
            <a:r>
              <a:rPr lang="en-US" altLang="zh-CN" sz="2000" b="1">
                <a:latin typeface="Times New Roman" panose="02020603050405020304" pitchFamily="18" charset="0"/>
              </a:rPr>
              <a:t>         </a:t>
            </a:r>
            <a:r>
              <a:rPr lang="zh-CN" altLang="en-US" sz="2000" b="1">
                <a:latin typeface="Times New Roman" panose="02020603050405020304" pitchFamily="18" charset="0"/>
              </a:rPr>
              <a:t>系统功能调用</a:t>
            </a:r>
          </a:p>
        </p:txBody>
      </p:sp>
      <p:sp>
        <p:nvSpPr>
          <p:cNvPr id="11" name="Text Box 11"/>
          <p:cNvSpPr txBox="1">
            <a:spLocks noChangeArrowheads="1"/>
          </p:cNvSpPr>
          <p:nvPr/>
        </p:nvSpPr>
        <p:spPr bwMode="auto">
          <a:xfrm>
            <a:off x="1476375" y="4724400"/>
            <a:ext cx="23679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spcBef>
                <a:spcPct val="20000"/>
              </a:spcBef>
            </a:pPr>
            <a:r>
              <a:rPr lang="zh-CN" altLang="en-US" sz="2000" b="1">
                <a:latin typeface="Times New Roman" panose="02020603050405020304" pitchFamily="18" charset="0"/>
              </a:rPr>
              <a:t>图形接口</a:t>
            </a:r>
            <a:r>
              <a:rPr lang="en-US" altLang="zh-CN" sz="2000" b="1">
                <a:latin typeface="Times New Roman" panose="02020603050405020304" pitchFamily="18" charset="0"/>
              </a:rPr>
              <a:t>(GUI)</a:t>
            </a:r>
            <a:r>
              <a:rPr lang="zh-CN" altLang="en-US" sz="2000" b="1">
                <a:latin typeface="Times New Roman" panose="02020603050405020304" pitchFamily="18" charset="0"/>
              </a:rPr>
              <a:t>：           </a:t>
            </a:r>
          </a:p>
        </p:txBody>
      </p:sp>
      <p:sp>
        <p:nvSpPr>
          <p:cNvPr id="12" name="Text Box 11"/>
          <p:cNvSpPr txBox="1">
            <a:spLocks noChangeArrowheads="1"/>
          </p:cNvSpPr>
          <p:nvPr/>
        </p:nvSpPr>
        <p:spPr bwMode="auto">
          <a:xfrm>
            <a:off x="1476375" y="2852738"/>
            <a:ext cx="1943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20000"/>
              </a:spcBef>
            </a:pPr>
            <a:r>
              <a:rPr lang="zh-CN" altLang="en-US" sz="2000" b="1">
                <a:latin typeface="Times New Roman" panose="02020603050405020304" pitchFamily="18" charset="0"/>
              </a:rPr>
              <a:t>实用程序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11"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Grp="1" noChangeArrowheads="1"/>
          </p:cNvSpPr>
          <p:nvPr>
            <p:ph idx="1"/>
          </p:nvPr>
        </p:nvSpPr>
        <p:spPr>
          <a:xfrm>
            <a:off x="250825" y="836613"/>
            <a:ext cx="8642350" cy="2232025"/>
          </a:xfrm>
        </p:spPr>
        <p:txBody>
          <a:bodyPr/>
          <a:lstStyle/>
          <a:p>
            <a:pPr marL="514350" indent="-514350">
              <a:lnSpc>
                <a:spcPct val="110000"/>
              </a:lnSpc>
              <a:buFontTx/>
              <a:buAutoNum type="ea1ChsPeriod"/>
              <a:defRPr/>
            </a:pPr>
            <a:r>
              <a:rPr lang="zh-CN" altLang="en-US" b="1" dirty="0" smtClean="0">
                <a:solidFill>
                  <a:srgbClr val="3333FF"/>
                </a:solidFill>
              </a:rPr>
              <a:t>命令接口</a:t>
            </a:r>
            <a:r>
              <a:rPr lang="en-US" altLang="zh-CN" b="1" dirty="0" smtClean="0">
                <a:solidFill>
                  <a:srgbClr val="3333FF"/>
                </a:solidFill>
              </a:rPr>
              <a:t>(CLI)</a:t>
            </a:r>
            <a:r>
              <a:rPr lang="zh-CN" altLang="en-US" b="1" dirty="0" smtClean="0">
                <a:solidFill>
                  <a:srgbClr val="3333FF"/>
                </a:solidFill>
              </a:rPr>
              <a:t>：</a:t>
            </a:r>
            <a:r>
              <a:rPr lang="zh-CN" altLang="en-US" sz="2400" b="1" dirty="0" smtClean="0"/>
              <a:t>普通用户与</a:t>
            </a:r>
            <a:r>
              <a:rPr lang="en-US" altLang="zh-CN" sz="2400" b="1" dirty="0" smtClean="0"/>
              <a:t>OS</a:t>
            </a:r>
            <a:r>
              <a:rPr lang="zh-CN" altLang="en-US" sz="2400" b="1" dirty="0" smtClean="0"/>
              <a:t>的接口</a:t>
            </a:r>
            <a:endParaRPr lang="en-US" altLang="zh-CN" sz="2400" b="1" dirty="0" smtClean="0"/>
          </a:p>
          <a:p>
            <a:pPr marL="360045" lvl="2">
              <a:lnSpc>
                <a:spcPct val="115000"/>
              </a:lnSpc>
              <a:defRPr/>
            </a:pPr>
            <a:r>
              <a:rPr lang="zh-CN" altLang="en-US" b="1" dirty="0" smtClean="0">
                <a:solidFill>
                  <a:srgbClr val="FF0000"/>
                </a:solidFill>
                <a:cs typeface="+mn-ea"/>
              </a:rPr>
              <a:t>联机用户接口：</a:t>
            </a:r>
            <a:r>
              <a:rPr lang="zh-CN" altLang="en-US" b="1" dirty="0" smtClean="0">
                <a:cs typeface="+mn-ea"/>
              </a:rPr>
              <a:t> 由</a:t>
            </a:r>
            <a:r>
              <a:rPr lang="zh-CN" altLang="en-US" b="1" dirty="0">
                <a:cs typeface="+mn-ea"/>
              </a:rPr>
              <a:t>一组键盘操作命令及命令解释程序</a:t>
            </a:r>
            <a:r>
              <a:rPr lang="zh-CN" altLang="en-US" b="1" dirty="0" smtClean="0">
                <a:cs typeface="+mn-ea"/>
              </a:rPr>
              <a:t>组成</a:t>
            </a:r>
            <a:endParaRPr lang="zh-CN" altLang="en-US" b="1" dirty="0">
              <a:cs typeface="+mn-ea"/>
            </a:endParaRPr>
          </a:p>
          <a:p>
            <a:pPr marL="360045" lvl="2">
              <a:lnSpc>
                <a:spcPct val="115000"/>
              </a:lnSpc>
              <a:defRPr/>
            </a:pPr>
            <a:r>
              <a:rPr lang="zh-CN" altLang="en-US" b="1" dirty="0" smtClean="0">
                <a:solidFill>
                  <a:srgbClr val="FF0000"/>
                </a:solidFill>
                <a:cs typeface="+mn-ea"/>
              </a:rPr>
              <a:t>脱机</a:t>
            </a:r>
            <a:r>
              <a:rPr lang="zh-CN" altLang="en-US" b="1" dirty="0">
                <a:solidFill>
                  <a:srgbClr val="FF0000"/>
                </a:solidFill>
                <a:cs typeface="+mn-ea"/>
              </a:rPr>
              <a:t>用户接口</a:t>
            </a:r>
            <a:r>
              <a:rPr lang="zh-CN" altLang="en-US" b="1" dirty="0" smtClean="0">
                <a:solidFill>
                  <a:srgbClr val="FF0000"/>
                </a:solidFill>
                <a:cs typeface="+mn-ea"/>
              </a:rPr>
              <a:t>： </a:t>
            </a:r>
            <a:r>
              <a:rPr lang="zh-CN" altLang="en-US" b="1" dirty="0" smtClean="0">
                <a:cs typeface="+mn-ea"/>
              </a:rPr>
              <a:t>由</a:t>
            </a:r>
            <a:r>
              <a:rPr lang="zh-CN" altLang="en-US" b="1" dirty="0">
                <a:cs typeface="+mn-ea"/>
              </a:rPr>
              <a:t>一组作业控制语言（</a:t>
            </a:r>
            <a:r>
              <a:rPr lang="en-US" altLang="zh-CN" b="1" dirty="0">
                <a:cs typeface="+mn-ea"/>
              </a:rPr>
              <a:t>JCL</a:t>
            </a:r>
            <a:r>
              <a:rPr lang="zh-CN" altLang="en-US" b="1" dirty="0">
                <a:cs typeface="+mn-ea"/>
              </a:rPr>
              <a:t>）</a:t>
            </a:r>
            <a:r>
              <a:rPr lang="zh-CN" altLang="en-US" b="1" dirty="0" smtClean="0">
                <a:cs typeface="+mn-ea"/>
              </a:rPr>
              <a:t>组成</a:t>
            </a:r>
            <a:endParaRPr lang="zh-CN" altLang="en-US" b="1" dirty="0">
              <a:cs typeface="+mn-ea"/>
            </a:endParaRPr>
          </a:p>
          <a:p>
            <a:pPr marL="360045" lvl="2">
              <a:lnSpc>
                <a:spcPct val="115000"/>
              </a:lnSpc>
              <a:buFontTx/>
              <a:buNone/>
              <a:defRPr/>
            </a:pPr>
            <a:r>
              <a:rPr lang="en-US" altLang="zh-CN" b="1" dirty="0" smtClean="0">
                <a:cs typeface="+mn-ea"/>
              </a:rPr>
              <a:t>       I/O</a:t>
            </a:r>
            <a:r>
              <a:rPr lang="zh-CN" altLang="en-US" b="1" dirty="0" smtClean="0">
                <a:cs typeface="+mn-ea"/>
              </a:rPr>
              <a:t>命令；编译命令；操作命令；条件命令。</a:t>
            </a:r>
            <a:endParaRPr lang="en-US" altLang="zh-CN" b="1" dirty="0" smtClean="0">
              <a:cs typeface="+mn-ea"/>
            </a:endParaRPr>
          </a:p>
          <a:p>
            <a:pPr lvl="2">
              <a:lnSpc>
                <a:spcPct val="115000"/>
              </a:lnSpc>
              <a:buFontTx/>
              <a:buNone/>
              <a:defRPr/>
            </a:pPr>
            <a:endParaRPr lang="zh-CN" altLang="en-US" sz="2000" dirty="0" smtClean="0">
              <a:cs typeface="+mn-ea"/>
            </a:endParaRPr>
          </a:p>
        </p:txBody>
      </p:sp>
      <p:sp>
        <p:nvSpPr>
          <p:cNvPr id="4" name="Rectangle 3"/>
          <p:cNvSpPr txBox="1">
            <a:spLocks noChangeArrowheads="1"/>
          </p:cNvSpPr>
          <p:nvPr/>
        </p:nvSpPr>
        <p:spPr bwMode="auto">
          <a:xfrm>
            <a:off x="359093" y="3159443"/>
            <a:ext cx="8424862" cy="3240087"/>
          </a:xfrm>
          <a:prstGeom prst="rect">
            <a:avLst/>
          </a:prstGeom>
          <a:noFill/>
          <a:ln w="9525">
            <a:no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marL="425450" indent="-228600"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2">
              <a:spcBef>
                <a:spcPct val="20000"/>
              </a:spcBef>
            </a:pPr>
            <a:r>
              <a:rPr lang="zh-CN" altLang="en-US" b="1">
                <a:solidFill>
                  <a:srgbClr val="0000FF"/>
                </a:solidFill>
                <a:sym typeface="宋体" panose="02010600030101010101" pitchFamily="2" charset="-122"/>
              </a:rPr>
              <a:t>作业说明书</a:t>
            </a:r>
            <a:r>
              <a:rPr lang="en-US" altLang="zh-CN" b="1">
                <a:solidFill>
                  <a:srgbClr val="0000FF"/>
                </a:solidFill>
                <a:sym typeface="宋体" panose="02010600030101010101" pitchFamily="2" charset="-122"/>
              </a:rPr>
              <a:t>:</a:t>
            </a:r>
          </a:p>
          <a:p>
            <a:pPr lvl="2">
              <a:spcBef>
                <a:spcPct val="20000"/>
              </a:spcBef>
              <a:buFontTx/>
              <a:buChar char="•"/>
            </a:pPr>
            <a:r>
              <a:rPr lang="zh-CN" altLang="en-US" b="1">
                <a:solidFill>
                  <a:srgbClr val="800080"/>
                </a:solidFill>
                <a:sym typeface="宋体" panose="02010600030101010101" pitchFamily="2" charset="-122"/>
              </a:rPr>
              <a:t>作业基本情况描述：</a:t>
            </a:r>
          </a:p>
          <a:p>
            <a:pPr lvl="2">
              <a:spcBef>
                <a:spcPct val="20000"/>
              </a:spcBef>
            </a:pPr>
            <a:r>
              <a:rPr lang="zh-CN" altLang="en-US" b="1">
                <a:sym typeface="宋体" panose="02010600030101010101" pitchFamily="2" charset="-122"/>
              </a:rPr>
              <a:t>     作业名、用户名、编程语言、允许的最长处理时间等</a:t>
            </a:r>
          </a:p>
          <a:p>
            <a:pPr lvl="2">
              <a:spcBef>
                <a:spcPct val="20000"/>
              </a:spcBef>
              <a:buFontTx/>
              <a:buChar char="•"/>
            </a:pPr>
            <a:r>
              <a:rPr lang="zh-CN" altLang="en-US" b="1">
                <a:solidFill>
                  <a:srgbClr val="800080"/>
                </a:solidFill>
                <a:sym typeface="宋体" panose="02010600030101010101" pitchFamily="2" charset="-122"/>
              </a:rPr>
              <a:t>作业控制描述：</a:t>
            </a:r>
          </a:p>
          <a:p>
            <a:pPr lvl="2">
              <a:spcBef>
                <a:spcPct val="20000"/>
              </a:spcBef>
            </a:pPr>
            <a:r>
              <a:rPr lang="zh-CN" altLang="en-US" b="1">
                <a:sym typeface="宋体" panose="02010600030101010101" pitchFamily="2" charset="-122"/>
              </a:rPr>
              <a:t>     各作业步的操作顺序、出错处理等   </a:t>
            </a:r>
          </a:p>
          <a:p>
            <a:pPr lvl="2">
              <a:spcBef>
                <a:spcPct val="20000"/>
              </a:spcBef>
              <a:buFontTx/>
              <a:buChar char="•"/>
            </a:pPr>
            <a:r>
              <a:rPr lang="zh-CN" altLang="en-US" b="1">
                <a:solidFill>
                  <a:srgbClr val="800080"/>
                </a:solidFill>
                <a:sym typeface="宋体" panose="02010600030101010101" pitchFamily="2" charset="-122"/>
              </a:rPr>
              <a:t>作业资源要求描述：</a:t>
            </a:r>
          </a:p>
          <a:p>
            <a:pPr lvl="2">
              <a:spcBef>
                <a:spcPct val="20000"/>
              </a:spcBef>
            </a:pPr>
            <a:r>
              <a:rPr lang="zh-CN" altLang="en-US" b="1">
                <a:sym typeface="宋体" panose="02010600030101010101" pitchFamily="2" charset="-122"/>
              </a:rPr>
              <a:t>     要求处理时间、内存大小、外设种类及数量、优先级等</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6979">
                                            <p:txEl>
                                              <p:pRg st="1" end="1"/>
                                            </p:txEl>
                                          </p:spTgt>
                                        </p:tgtEl>
                                        <p:attrNameLst>
                                          <p:attrName>style.visibility</p:attrName>
                                        </p:attrNameLst>
                                      </p:cBhvr>
                                      <p:to>
                                        <p:strVal val="visible"/>
                                      </p:to>
                                    </p:set>
                                    <p:animEffect transition="in" filter="box(in)">
                                      <p:cBhvr>
                                        <p:cTn id="7" dur="500"/>
                                        <p:tgtEl>
                                          <p:spTgt spid="1269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6979">
                                            <p:txEl>
                                              <p:pRg st="2" end="2"/>
                                            </p:txEl>
                                          </p:spTgt>
                                        </p:tgtEl>
                                        <p:attrNameLst>
                                          <p:attrName>style.visibility</p:attrName>
                                        </p:attrNameLst>
                                      </p:cBhvr>
                                      <p:to>
                                        <p:strVal val="visible"/>
                                      </p:to>
                                    </p:set>
                                    <p:animEffect transition="in" filter="box(in)">
                                      <p:cBhvr>
                                        <p:cTn id="12" dur="500"/>
                                        <p:tgtEl>
                                          <p:spTgt spid="1269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6979">
                                            <p:txEl>
                                              <p:pRg st="3" end="3"/>
                                            </p:txEl>
                                          </p:spTgt>
                                        </p:tgtEl>
                                        <p:attrNameLst>
                                          <p:attrName>style.visibility</p:attrName>
                                        </p:attrNameLst>
                                      </p:cBhvr>
                                      <p:to>
                                        <p:strVal val="visible"/>
                                      </p:to>
                                    </p:set>
                                    <p:animEffect transition="in" filter="box(in)">
                                      <p:cBhvr>
                                        <p:cTn id="17" dur="500"/>
                                        <p:tgtEl>
                                          <p:spTgt spid="1269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i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Rot="1" noChangeArrowheads="1"/>
          </p:cNvSpPr>
          <p:nvPr/>
        </p:nvSpPr>
        <p:spPr bwMode="auto">
          <a:xfrm>
            <a:off x="468313" y="260350"/>
            <a:ext cx="8247062" cy="7169150"/>
          </a:xfrm>
          <a:prstGeom prst="rect">
            <a:avLst/>
          </a:prstGeom>
          <a:noFill/>
          <a:ln>
            <a:noFill/>
          </a:ln>
          <a:effectLst/>
        </p:spPr>
        <p:txBody>
          <a:bodyPr/>
          <a:lstStyle/>
          <a:p>
            <a:pPr marL="609600" indent="-609600" eaLnBrk="0" hangingPunct="0">
              <a:defRPr/>
            </a:pPr>
            <a:r>
              <a:rPr lang="zh-CN" altLang="en-US" sz="3200" b="1" dirty="0">
                <a:solidFill>
                  <a:schemeClr val="tx2"/>
                </a:solidFill>
                <a:effectLst>
                  <a:outerShdw blurRad="38100" dist="38100" dir="2700000" algn="tl">
                    <a:srgbClr val="C0C0C0"/>
                  </a:outerShdw>
                </a:effectLst>
                <a:sym typeface="+mn-ea"/>
              </a:rPr>
              <a:t>参考书目</a:t>
            </a:r>
            <a:endParaRPr lang="en-US" altLang="zh-CN" sz="3200" b="1" dirty="0">
              <a:solidFill>
                <a:schemeClr val="tx2"/>
              </a:solidFill>
              <a:effectLst>
                <a:outerShdw blurRad="38100" dist="38100" dir="2700000" algn="tl">
                  <a:srgbClr val="C0C0C0"/>
                </a:outerShdw>
              </a:effectLst>
              <a:sym typeface="+mn-ea"/>
            </a:endParaRPr>
          </a:p>
          <a:p>
            <a:pPr marL="609600" indent="-609600" eaLnBrk="0" hangingPunct="0">
              <a:defRPr/>
            </a:pPr>
            <a:r>
              <a:rPr lang="en-US" altLang="zh-CN" sz="2600" dirty="0">
                <a:sym typeface="+mn-ea"/>
              </a:rPr>
              <a:t>8.《Linux</a:t>
            </a:r>
            <a:r>
              <a:rPr lang="zh-CN" altLang="en-US" sz="2600" dirty="0">
                <a:sym typeface="+mn-ea"/>
              </a:rPr>
              <a:t>内核完全注释</a:t>
            </a:r>
            <a:r>
              <a:rPr lang="en-US" altLang="zh-CN" sz="2600" dirty="0">
                <a:sym typeface="+mn-ea"/>
              </a:rPr>
              <a:t>》</a:t>
            </a:r>
            <a:r>
              <a:rPr lang="zh-CN" altLang="en-US" sz="2600" dirty="0">
                <a:sym typeface="+mn-ea"/>
              </a:rPr>
              <a:t>赵炯编著  </a:t>
            </a:r>
            <a:r>
              <a:rPr lang="en-US" altLang="zh-CN" sz="2600" dirty="0">
                <a:sym typeface="+mn-ea"/>
              </a:rPr>
              <a:t>2004</a:t>
            </a:r>
            <a:r>
              <a:rPr lang="zh-CN" altLang="en-US" sz="2600" dirty="0">
                <a:sym typeface="+mn-ea"/>
              </a:rPr>
              <a:t>年版    机械工业出版社；</a:t>
            </a:r>
            <a:endParaRPr lang="en-US" altLang="zh-CN" sz="2600" b="1" dirty="0">
              <a:solidFill>
                <a:schemeClr val="tx2"/>
              </a:solidFill>
              <a:effectLst>
                <a:outerShdw blurRad="38100" dist="38100" dir="2700000" algn="tl">
                  <a:srgbClr val="C0C0C0"/>
                </a:outerShdw>
              </a:effectLst>
              <a:sym typeface="+mn-ea"/>
            </a:endParaRPr>
          </a:p>
          <a:p>
            <a:pPr marL="609600" indent="-609600" eaLnBrk="0" hangingPunct="0">
              <a:defRPr/>
            </a:pPr>
            <a:r>
              <a:rPr lang="en-US" altLang="zh-CN" sz="2600" dirty="0">
                <a:sym typeface="+mn-ea"/>
              </a:rPr>
              <a:t>9.《64</a:t>
            </a:r>
            <a:r>
              <a:rPr lang="zh-CN" altLang="en-US" sz="2600" dirty="0">
                <a:sym typeface="+mn-ea"/>
              </a:rPr>
              <a:t>位</a:t>
            </a:r>
            <a:r>
              <a:rPr lang="en-US" altLang="zh-CN" sz="2600" dirty="0">
                <a:sym typeface="+mn-ea"/>
              </a:rPr>
              <a:t>Linux</a:t>
            </a:r>
            <a:r>
              <a:rPr lang="zh-CN" altLang="en-US" sz="2600" dirty="0">
                <a:sym typeface="+mn-ea"/>
              </a:rPr>
              <a:t>操作系统与应用实例</a:t>
            </a:r>
            <a:r>
              <a:rPr lang="en-US" altLang="zh-CN" sz="2600" dirty="0">
                <a:sym typeface="+mn-ea"/>
              </a:rPr>
              <a:t>》  </a:t>
            </a:r>
            <a:r>
              <a:rPr lang="zh-CN" altLang="en-US" sz="2600" dirty="0">
                <a:sym typeface="+mn-ea"/>
              </a:rPr>
              <a:t>赵敏哲编著   机械工业出版社；</a:t>
            </a:r>
          </a:p>
          <a:p>
            <a:pPr eaLnBrk="0" hangingPunct="0">
              <a:spcBef>
                <a:spcPct val="80000"/>
              </a:spcBef>
              <a:defRPr/>
            </a:pPr>
            <a:r>
              <a:rPr lang="en-US" altLang="zh-CN" sz="2600" dirty="0">
                <a:sym typeface="+mn-ea"/>
              </a:rPr>
              <a:t>10.《Windows</a:t>
            </a:r>
            <a:r>
              <a:rPr lang="zh-CN" altLang="en-US" sz="2600" dirty="0">
                <a:sym typeface="+mn-ea"/>
              </a:rPr>
              <a:t>操作系统原理</a:t>
            </a:r>
            <a:r>
              <a:rPr lang="en-US" altLang="zh-CN" sz="2600" dirty="0">
                <a:sym typeface="+mn-ea"/>
              </a:rPr>
              <a:t>》 </a:t>
            </a:r>
            <a:r>
              <a:rPr lang="zh-CN" altLang="en-US" sz="2600" dirty="0">
                <a:sym typeface="+mn-ea"/>
              </a:rPr>
              <a:t>尤晋元等编著  机械 工业出版社</a:t>
            </a:r>
          </a:p>
          <a:p>
            <a:pPr marL="609600" indent="-609600" eaLnBrk="0" hangingPunct="0">
              <a:defRPr/>
            </a:pPr>
            <a:r>
              <a:rPr lang="en-US" altLang="zh-CN" sz="2600" dirty="0">
                <a:sym typeface="+mn-ea"/>
              </a:rPr>
              <a:t>11.《Orange</a:t>
            </a:r>
            <a:r>
              <a:rPr lang="en-US" altLang="zh-CN" sz="2600" dirty="0">
                <a:latin typeface="宋体" panose="02010600030101010101" pitchFamily="2" charset="-122"/>
                <a:sym typeface="+mn-ea"/>
              </a:rPr>
              <a:t>’</a:t>
            </a:r>
            <a:r>
              <a:rPr lang="en-US" altLang="zh-CN" sz="2600" dirty="0">
                <a:sym typeface="+mn-ea"/>
              </a:rPr>
              <a:t>S   </a:t>
            </a:r>
            <a:r>
              <a:rPr lang="zh-CN" altLang="en-US" sz="2600" dirty="0">
                <a:sym typeface="+mn-ea"/>
              </a:rPr>
              <a:t>一个操作系统的实现</a:t>
            </a:r>
            <a:r>
              <a:rPr lang="en-US" altLang="zh-CN" sz="2600" dirty="0">
                <a:sym typeface="+mn-ea"/>
              </a:rPr>
              <a:t>》  </a:t>
            </a:r>
          </a:p>
          <a:p>
            <a:pPr marL="609600" indent="-609600" eaLnBrk="0" hangingPunct="0">
              <a:defRPr/>
            </a:pPr>
            <a:r>
              <a:rPr lang="zh-CN" altLang="en-US" sz="2600" dirty="0">
                <a:sym typeface="+mn-ea"/>
              </a:rPr>
              <a:t>        于渊编著       </a:t>
            </a:r>
            <a:r>
              <a:rPr lang="en-US" altLang="zh-CN" sz="2600" dirty="0">
                <a:sym typeface="+mn-ea"/>
              </a:rPr>
              <a:t>2010</a:t>
            </a:r>
            <a:r>
              <a:rPr lang="zh-CN" altLang="en-US" sz="2600" dirty="0">
                <a:sym typeface="+mn-ea"/>
              </a:rPr>
              <a:t>年版，电子工业出版社</a:t>
            </a:r>
            <a:r>
              <a:rPr lang="zh-CN" altLang="en-US" sz="2600" b="1" dirty="0">
                <a:sym typeface="+mn-ea"/>
              </a:rPr>
              <a:t>  </a:t>
            </a:r>
          </a:p>
          <a:p>
            <a:pPr marL="609600" indent="-609600" eaLnBrk="0" hangingPunct="0">
              <a:spcBef>
                <a:spcPct val="80000"/>
              </a:spcBef>
              <a:defRPr/>
            </a:pPr>
            <a:r>
              <a:rPr lang="en-US" altLang="zh-CN" sz="2600" dirty="0">
                <a:sym typeface="+mn-ea"/>
              </a:rPr>
              <a:t>12.《</a:t>
            </a:r>
            <a:r>
              <a:rPr lang="zh-CN" altLang="en-US" sz="2600" dirty="0">
                <a:sym typeface="+mn-ea"/>
              </a:rPr>
              <a:t>计算机操作系统实验指导（</a:t>
            </a:r>
            <a:r>
              <a:rPr lang="en-US" altLang="zh-CN" sz="2600" dirty="0" err="1">
                <a:sym typeface="+mn-ea"/>
              </a:rPr>
              <a:t>linux</a:t>
            </a:r>
            <a:r>
              <a:rPr lang="zh-CN" altLang="en-US" sz="2600" dirty="0">
                <a:sym typeface="+mn-ea"/>
              </a:rPr>
              <a:t>版）</a:t>
            </a:r>
            <a:r>
              <a:rPr lang="en-US" altLang="zh-CN" sz="2600" dirty="0">
                <a:sym typeface="+mn-ea"/>
              </a:rPr>
              <a:t>》 </a:t>
            </a:r>
            <a:r>
              <a:rPr lang="zh-CN" altLang="en-US" sz="2600" dirty="0">
                <a:sym typeface="+mn-ea"/>
              </a:rPr>
              <a:t>郑然等编著 ，</a:t>
            </a:r>
            <a:r>
              <a:rPr lang="en-US" altLang="zh-CN" sz="2600" dirty="0">
                <a:sym typeface="+mn-ea"/>
              </a:rPr>
              <a:t>2014</a:t>
            </a:r>
            <a:r>
              <a:rPr lang="zh-CN" altLang="en-US" sz="2600" dirty="0">
                <a:sym typeface="+mn-ea"/>
              </a:rPr>
              <a:t>年等，人民邮电出版社</a:t>
            </a:r>
          </a:p>
          <a:p>
            <a:pPr marL="609600" indent="-609600" eaLnBrk="0" hangingPunct="0">
              <a:spcBef>
                <a:spcPct val="80000"/>
              </a:spcBef>
              <a:defRPr/>
            </a:pPr>
            <a:r>
              <a:rPr lang="en-US" altLang="zh-CN" sz="2600" dirty="0">
                <a:sym typeface="+mn-ea"/>
              </a:rPr>
              <a:t>13.《</a:t>
            </a:r>
            <a:r>
              <a:rPr lang="zh-CN" altLang="en-US" sz="2600" dirty="0">
                <a:sym typeface="+mn-ea"/>
              </a:rPr>
              <a:t>鸟哥的</a:t>
            </a:r>
            <a:r>
              <a:rPr lang="en-US" altLang="zh-CN" sz="2600" dirty="0" err="1">
                <a:sym typeface="+mn-ea"/>
              </a:rPr>
              <a:t>linux</a:t>
            </a:r>
            <a:r>
              <a:rPr lang="zh-CN" altLang="en-US" sz="2600" dirty="0">
                <a:sym typeface="+mn-ea"/>
              </a:rPr>
              <a:t>私房菜</a:t>
            </a:r>
            <a:r>
              <a:rPr lang="en-US" altLang="zh-CN" sz="2600" dirty="0">
                <a:sym typeface="+mn-ea"/>
              </a:rPr>
              <a:t>-</a:t>
            </a:r>
            <a:r>
              <a:rPr lang="zh-CN" altLang="en-US" sz="2600" dirty="0">
                <a:sym typeface="+mn-ea"/>
              </a:rPr>
              <a:t>基础学习篇</a:t>
            </a:r>
            <a:r>
              <a:rPr lang="en-US" altLang="zh-CN" sz="2600" dirty="0">
                <a:sym typeface="+mn-ea"/>
              </a:rPr>
              <a:t>》    </a:t>
            </a:r>
            <a:r>
              <a:rPr lang="zh-CN" altLang="en-US" sz="2600" dirty="0">
                <a:sym typeface="+mn-ea"/>
              </a:rPr>
              <a:t>鸟哥著 人民邮电出版社</a:t>
            </a:r>
          </a:p>
          <a:p>
            <a:pPr eaLnBrk="0" hangingPunct="0">
              <a:defRPr/>
            </a:pPr>
            <a:endParaRPr lang="zh-CN" altLang="en-US" sz="2800" dirty="0">
              <a:sym typeface="+mn-ea"/>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1"/>
          </p:nvPr>
        </p:nvSpPr>
        <p:spPr>
          <a:xfrm>
            <a:off x="34925" y="588010"/>
            <a:ext cx="9109075" cy="5936615"/>
          </a:xfrm>
        </p:spPr>
        <p:txBody>
          <a:bodyPr/>
          <a:lstStyle/>
          <a:p>
            <a:pPr lvl="1">
              <a:lnSpc>
                <a:spcPct val="115000"/>
              </a:lnSpc>
              <a:buFontTx/>
              <a:buNone/>
              <a:defRPr/>
            </a:pPr>
            <a:r>
              <a:rPr lang="zh-CN" altLang="en-US" sz="3600" b="1" dirty="0" smtClean="0">
                <a:solidFill>
                  <a:srgbClr val="3333FF"/>
                </a:solidFill>
                <a:cs typeface="+mn-ea"/>
              </a:rPr>
              <a:t>二</a:t>
            </a:r>
            <a:r>
              <a:rPr lang="en-US" altLang="zh-CN" sz="3600" b="1" dirty="0" smtClean="0">
                <a:solidFill>
                  <a:srgbClr val="3333FF"/>
                </a:solidFill>
                <a:cs typeface="+mn-ea"/>
              </a:rPr>
              <a:t>. </a:t>
            </a:r>
            <a:r>
              <a:rPr lang="zh-CN" altLang="en-US" sz="3600" b="1" dirty="0" smtClean="0">
                <a:solidFill>
                  <a:srgbClr val="3333FF"/>
                </a:solidFill>
                <a:cs typeface="+mn-ea"/>
              </a:rPr>
              <a:t>系统调用</a:t>
            </a:r>
            <a:r>
              <a:rPr lang="en-US" altLang="zh-CN" sz="3600" b="1" dirty="0" smtClean="0">
                <a:solidFill>
                  <a:srgbClr val="3333FF"/>
                </a:solidFill>
                <a:cs typeface="+mn-ea"/>
              </a:rPr>
              <a:t>(API)</a:t>
            </a:r>
            <a:r>
              <a:rPr lang="zh-CN" altLang="en-US" sz="2400" b="1" dirty="0" smtClean="0">
                <a:cs typeface="+mn-ea"/>
              </a:rPr>
              <a:t>（以</a:t>
            </a:r>
            <a:r>
              <a:rPr lang="en-US" altLang="zh-CN" sz="2400" b="1" dirty="0" smtClean="0">
                <a:cs typeface="+mn-ea"/>
              </a:rPr>
              <a:t>Linux</a:t>
            </a:r>
            <a:r>
              <a:rPr lang="zh-CN" altLang="en-US" sz="2400" b="1" dirty="0" smtClean="0">
                <a:cs typeface="+mn-ea"/>
              </a:rPr>
              <a:t>为例）</a:t>
            </a:r>
          </a:p>
          <a:p>
            <a:pPr lvl="1">
              <a:lnSpc>
                <a:spcPct val="115000"/>
              </a:lnSpc>
              <a:buFontTx/>
              <a:buNone/>
              <a:defRPr/>
            </a:pPr>
            <a:r>
              <a:rPr lang="zh-CN" altLang="en-US" sz="2400" b="1" dirty="0" smtClean="0">
                <a:cs typeface="+mn-ea"/>
              </a:rPr>
              <a:t>应用程序与</a:t>
            </a:r>
            <a:r>
              <a:rPr lang="en-US" altLang="zh-CN" sz="2400" b="1" dirty="0" smtClean="0">
                <a:cs typeface="+mn-ea"/>
              </a:rPr>
              <a:t>OS</a:t>
            </a:r>
            <a:r>
              <a:rPr lang="zh-CN" altLang="en-US" sz="2400" b="1" dirty="0" smtClean="0">
                <a:cs typeface="+mn-ea"/>
              </a:rPr>
              <a:t>的接口，在应用程序中使用系统调用。</a:t>
            </a:r>
            <a:endParaRPr lang="en-US" altLang="zh-CN" sz="2400" b="1" dirty="0" smtClean="0">
              <a:cs typeface="+mn-ea"/>
            </a:endParaRPr>
          </a:p>
          <a:p>
            <a:pPr marL="914400" lvl="1" indent="-457200">
              <a:lnSpc>
                <a:spcPct val="115000"/>
              </a:lnSpc>
              <a:buFontTx/>
              <a:buAutoNum type="arabicPeriod"/>
              <a:defRPr/>
            </a:pPr>
            <a:r>
              <a:rPr lang="zh-CN" altLang="en-US" b="1" dirty="0" smtClean="0">
                <a:solidFill>
                  <a:srgbClr val="FF0000"/>
                </a:solidFill>
                <a:cs typeface="+mn-ea"/>
              </a:rPr>
              <a:t>系统调用概念：</a:t>
            </a:r>
            <a:endParaRPr lang="en-US" altLang="zh-CN" b="1" dirty="0" smtClean="0">
              <a:solidFill>
                <a:srgbClr val="FF0000"/>
              </a:solidFill>
              <a:cs typeface="+mn-ea"/>
            </a:endParaRPr>
          </a:p>
          <a:p>
            <a:pPr lvl="1">
              <a:buFontTx/>
              <a:buNone/>
              <a:defRPr/>
            </a:pPr>
            <a:r>
              <a:rPr lang="zh-CN" altLang="en-US" sz="2400" dirty="0" smtClean="0">
                <a:latin typeface="Times New Roman" panose="02020603050405020304" pitchFamily="18" charset="0"/>
                <a:cs typeface="+mn-ea"/>
              </a:rPr>
              <a:t>       系统功能调用是用户在程序一级请求操作系统服务的一种</a:t>
            </a:r>
          </a:p>
          <a:p>
            <a:pPr lvl="1">
              <a:buFontTx/>
              <a:buNone/>
              <a:defRPr/>
            </a:pPr>
            <a:r>
              <a:rPr lang="zh-CN" altLang="en-US" sz="2400" dirty="0" smtClean="0">
                <a:latin typeface="Times New Roman" panose="02020603050405020304" pitchFamily="18" charset="0"/>
                <a:cs typeface="+mn-ea"/>
              </a:rPr>
              <a:t>手段，它是带有一定功能号的“访管指令”。其功能是由操</a:t>
            </a:r>
          </a:p>
          <a:p>
            <a:pPr lvl="1">
              <a:buFontTx/>
              <a:buNone/>
              <a:defRPr/>
            </a:pPr>
            <a:r>
              <a:rPr lang="zh-CN" altLang="en-US" sz="2400" dirty="0" smtClean="0">
                <a:latin typeface="Times New Roman" panose="02020603050405020304" pitchFamily="18" charset="0"/>
                <a:cs typeface="+mn-ea"/>
              </a:rPr>
              <a:t>作系统中的程序完成的，即由软件方法实现的。</a:t>
            </a:r>
          </a:p>
          <a:p>
            <a:pPr lvl="1">
              <a:lnSpc>
                <a:spcPct val="115000"/>
              </a:lnSpc>
              <a:buFontTx/>
              <a:buNone/>
              <a:defRPr/>
            </a:pPr>
            <a:r>
              <a:rPr lang="zh-CN" altLang="en-US" sz="2400" dirty="0" smtClean="0">
                <a:cs typeface="+mn-ea"/>
              </a:rPr>
              <a:t>       </a:t>
            </a:r>
            <a:r>
              <a:rPr lang="en-US" altLang="zh-CN" sz="2400" b="1" dirty="0" smtClean="0">
                <a:solidFill>
                  <a:srgbClr val="7030A0"/>
                </a:solidFill>
                <a:cs typeface="+mn-ea"/>
              </a:rPr>
              <a:t>IBM</a:t>
            </a:r>
            <a:r>
              <a:rPr lang="zh-CN" altLang="en-US" sz="2400" b="1" dirty="0" smtClean="0">
                <a:solidFill>
                  <a:srgbClr val="7030A0"/>
                </a:solidFill>
                <a:cs typeface="+mn-ea"/>
              </a:rPr>
              <a:t>个人计算机</a:t>
            </a:r>
            <a:r>
              <a:rPr lang="zh-CN" altLang="en-US" sz="2400" dirty="0" smtClean="0">
                <a:cs typeface="+mn-ea"/>
              </a:rPr>
              <a:t>：</a:t>
            </a:r>
            <a:r>
              <a:rPr lang="en-US" altLang="zh-CN" sz="2400" dirty="0" smtClean="0">
                <a:cs typeface="+mn-ea"/>
              </a:rPr>
              <a:t>INT</a:t>
            </a:r>
            <a:r>
              <a:rPr lang="zh-CN" altLang="en-US" sz="2400" dirty="0" smtClean="0">
                <a:cs typeface="+mn-ea"/>
              </a:rPr>
              <a:t>指令；</a:t>
            </a:r>
          </a:p>
          <a:p>
            <a:pPr lvl="1">
              <a:lnSpc>
                <a:spcPct val="115000"/>
              </a:lnSpc>
              <a:buFontTx/>
              <a:buNone/>
              <a:defRPr/>
            </a:pPr>
            <a:r>
              <a:rPr lang="zh-CN" altLang="en-US" sz="2400" dirty="0" smtClean="0">
                <a:cs typeface="+mn-ea"/>
              </a:rPr>
              <a:t>          </a:t>
            </a:r>
            <a:r>
              <a:rPr lang="en-US" altLang="zh-CN" sz="2400" dirty="0" smtClean="0">
                <a:cs typeface="+mn-ea"/>
              </a:rPr>
              <a:t>Dos</a:t>
            </a:r>
            <a:r>
              <a:rPr lang="zh-CN" altLang="en-US" sz="2400" dirty="0" smtClean="0">
                <a:cs typeface="+mn-ea"/>
              </a:rPr>
              <a:t>：</a:t>
            </a:r>
            <a:r>
              <a:rPr lang="en-US" altLang="zh-CN" sz="2400" dirty="0" smtClean="0">
                <a:cs typeface="+mn-ea"/>
              </a:rPr>
              <a:t>INT  21H</a:t>
            </a:r>
            <a:r>
              <a:rPr lang="zh-CN" altLang="en-US" sz="2400" dirty="0" smtClean="0">
                <a:cs typeface="+mn-ea"/>
              </a:rPr>
              <a:t>；   </a:t>
            </a:r>
            <a:r>
              <a:rPr lang="en-US" altLang="zh-CN" sz="2400" dirty="0" smtClean="0">
                <a:cs typeface="+mn-ea"/>
              </a:rPr>
              <a:t>Linux</a:t>
            </a:r>
            <a:r>
              <a:rPr lang="zh-CN" altLang="en-US" sz="2400" dirty="0" smtClean="0">
                <a:cs typeface="+mn-ea"/>
              </a:rPr>
              <a:t>：</a:t>
            </a:r>
            <a:r>
              <a:rPr lang="en-US" altLang="zh-CN" sz="2400" dirty="0" smtClean="0">
                <a:cs typeface="+mn-ea"/>
              </a:rPr>
              <a:t>INT  80H</a:t>
            </a:r>
          </a:p>
          <a:p>
            <a:pPr lvl="1">
              <a:lnSpc>
                <a:spcPct val="115000"/>
              </a:lnSpc>
              <a:buFontTx/>
              <a:buNone/>
              <a:defRPr/>
            </a:pPr>
            <a:r>
              <a:rPr lang="en-US" altLang="zh-CN" sz="2400" dirty="0" smtClean="0">
                <a:cs typeface="+mn-ea"/>
              </a:rPr>
              <a:t>          </a:t>
            </a:r>
            <a:r>
              <a:rPr lang="zh-CN" altLang="en-US" sz="2400" dirty="0" smtClean="0">
                <a:cs typeface="+mn-ea"/>
              </a:rPr>
              <a:t>新的方式</a:t>
            </a:r>
            <a:r>
              <a:rPr lang="en-US" altLang="zh-CN" sz="2400" dirty="0" smtClean="0">
                <a:cs typeface="+mn-ea"/>
              </a:rPr>
              <a:t>: (sysenter,sysexit)  (syscall,sysret)</a:t>
            </a:r>
            <a:r>
              <a:rPr lang="en-US" altLang="zh-CN" sz="2400" b="1" dirty="0" smtClean="0">
                <a:cs typeface="+mn-ea"/>
              </a:rPr>
              <a:t>   </a:t>
            </a:r>
          </a:p>
          <a:p>
            <a:pPr lvl="2">
              <a:lnSpc>
                <a:spcPct val="115000"/>
              </a:lnSpc>
              <a:buFontTx/>
              <a:buNone/>
              <a:defRPr/>
            </a:pPr>
            <a:r>
              <a:rPr lang="en-US" altLang="zh-CN" b="1" dirty="0" smtClean="0">
                <a:cs typeface="+mn-ea"/>
              </a:rPr>
              <a:t> </a:t>
            </a:r>
            <a:r>
              <a:rPr lang="en-US" altLang="zh-CN" b="1" dirty="0">
                <a:solidFill>
                  <a:srgbClr val="7030A0"/>
                </a:solidFill>
                <a:cs typeface="+mn-ea"/>
              </a:rPr>
              <a:t>SUN</a:t>
            </a:r>
            <a:r>
              <a:rPr lang="zh-CN" altLang="en-US" b="1" dirty="0">
                <a:solidFill>
                  <a:srgbClr val="7030A0"/>
                </a:solidFill>
                <a:cs typeface="+mn-ea"/>
              </a:rPr>
              <a:t>工作站</a:t>
            </a:r>
            <a:r>
              <a:rPr lang="zh-CN" altLang="en-US" dirty="0" smtClean="0">
                <a:cs typeface="+mn-ea"/>
              </a:rPr>
              <a:t>：</a:t>
            </a:r>
            <a:r>
              <a:rPr lang="en-US" altLang="zh-CN" dirty="0" smtClean="0">
                <a:cs typeface="+mn-ea"/>
              </a:rPr>
              <a:t>Trap</a:t>
            </a:r>
            <a:r>
              <a:rPr lang="zh-CN" altLang="en-US" dirty="0" smtClean="0">
                <a:cs typeface="+mn-ea"/>
              </a:rPr>
              <a:t>指令。</a:t>
            </a:r>
            <a:endParaRPr lang="en-US" altLang="zh-CN" dirty="0">
              <a:cs typeface="+mn-ea"/>
            </a:endParaRPr>
          </a:p>
          <a:p>
            <a:pPr lvl="2">
              <a:lnSpc>
                <a:spcPct val="115000"/>
              </a:lnSpc>
              <a:buFontTx/>
              <a:buNone/>
              <a:defRPr/>
            </a:pPr>
            <a:r>
              <a:rPr lang="zh-CN" altLang="en-US" b="1" dirty="0" smtClean="0">
                <a:solidFill>
                  <a:srgbClr val="FF0000"/>
                </a:solidFill>
                <a:cs typeface="+mn-ea"/>
              </a:rPr>
              <a:t>思考：</a:t>
            </a:r>
            <a:r>
              <a:rPr lang="zh-CN" altLang="en-US" b="1" dirty="0" smtClean="0">
                <a:cs typeface="+mn-ea"/>
              </a:rPr>
              <a:t>系统调用与库函数的区别？</a:t>
            </a:r>
            <a:endParaRPr lang="en-US" altLang="zh-CN" b="1" dirty="0" smtClean="0">
              <a:cs typeface="+mn-ea"/>
            </a:endParaRPr>
          </a:p>
          <a:p>
            <a:pPr lvl="2">
              <a:lnSpc>
                <a:spcPct val="115000"/>
              </a:lnSpc>
              <a:buFontTx/>
              <a:buNone/>
              <a:defRPr/>
            </a:pPr>
            <a:endParaRPr lang="en-US" altLang="zh-CN" b="1" dirty="0" smtClean="0">
              <a:solidFill>
                <a:srgbClr val="FF0000"/>
              </a:solidFill>
              <a:cs typeface="+mn-ea"/>
            </a:endParaRPr>
          </a:p>
          <a:p>
            <a:pPr lvl="1">
              <a:lnSpc>
                <a:spcPct val="115000"/>
              </a:lnSpc>
              <a:buFontTx/>
              <a:buNone/>
              <a:defRPr/>
            </a:pPr>
            <a:endParaRPr lang="zh-CN" altLang="en-US" sz="2400" dirty="0" smtClean="0">
              <a:cs typeface="+mn-ea"/>
            </a:endParaRPr>
          </a:p>
        </p:txBody>
      </p:sp>
      <p:cxnSp>
        <p:nvCxnSpPr>
          <p:cNvPr id="5" name="直接连接符 4"/>
          <p:cNvCxnSpPr>
            <a:cxnSpLocks noChangeShapeType="1"/>
          </p:cNvCxnSpPr>
          <p:nvPr/>
        </p:nvCxnSpPr>
        <p:spPr bwMode="auto">
          <a:xfrm>
            <a:off x="4786630" y="3252153"/>
            <a:ext cx="1512888" cy="0"/>
          </a:xfrm>
          <a:prstGeom prst="line">
            <a:avLst/>
          </a:prstGeom>
          <a:noFill/>
          <a:ln w="57150">
            <a:solidFill>
              <a:srgbClr val="FF0000"/>
            </a:solidFill>
            <a:round/>
          </a:ln>
          <a:extLst>
            <a:ext uri="{909E8E84-426E-40DD-AFC4-6F175D3DCCD1}">
              <a14:hiddenFill xmlns:a14="http://schemas.microsoft.com/office/drawing/2010/main">
                <a:noFill/>
              </a14:hiddenFill>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87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9875">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9875">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9875">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9875">
                                            <p:txEl>
                                              <p:pRg st="9" end="9"/>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75">
                                            <p:txEl>
                                              <p:pRg st="10" end="10"/>
                                            </p:txEl>
                                          </p:spTgt>
                                        </p:tgtEl>
                                        <p:attrNameLst>
                                          <p:attrName>style.visibility</p:attrName>
                                        </p:attrNameLst>
                                      </p:cBhvr>
                                      <p:to>
                                        <p:strVal val="visible"/>
                                      </p:to>
                                    </p:set>
                                    <p:animEffect transition="in" filter="fade">
                                      <p:cBhvr>
                                        <p:cTn id="32" dur="500"/>
                                        <p:tgtEl>
                                          <p:spTgt spid="7987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8229600" cy="965200"/>
          </a:xfrm>
        </p:spPr>
        <p:txBody>
          <a:bodyPr/>
          <a:lstStyle/>
          <a:p>
            <a:pPr marL="533400" indent="-533400">
              <a:lnSpc>
                <a:spcPct val="125000"/>
              </a:lnSpc>
              <a:buClr>
                <a:schemeClr val="tx1"/>
              </a:buClr>
              <a:buFontTx/>
              <a:buNone/>
              <a:defRPr/>
            </a:pPr>
            <a:r>
              <a:rPr lang="en-US" altLang="zh-CN" b="1" kern="1200" dirty="0">
                <a:solidFill>
                  <a:srgbClr val="990000"/>
                </a:solidFill>
                <a:effectLst>
                  <a:outerShdw blurRad="38100" dist="38100" dir="2700000" algn="tl">
                    <a:srgbClr val="C0C0C0"/>
                  </a:outerShdw>
                </a:effectLst>
                <a:latin typeface="Times New Roman" panose="02020603050405020304" pitchFamily="18" charset="0"/>
              </a:rPr>
              <a:t>(1) </a:t>
            </a:r>
            <a:r>
              <a:rPr lang="zh-CN" altLang="en-US" b="1" kern="1200" dirty="0">
                <a:solidFill>
                  <a:srgbClr val="990000"/>
                </a:solidFill>
                <a:effectLst>
                  <a:outerShdw blurRad="38100" dist="38100" dir="2700000" algn="tl">
                    <a:srgbClr val="C0C0C0"/>
                  </a:outerShdw>
                </a:effectLst>
                <a:latin typeface="Times New Roman" panose="02020603050405020304" pitchFamily="18" charset="0"/>
              </a:rPr>
              <a:t>通过应用编写应用程序使用计算机资源</a:t>
            </a:r>
          </a:p>
        </p:txBody>
      </p:sp>
      <p:sp>
        <p:nvSpPr>
          <p:cNvPr id="99330" name="Rectangle 33"/>
          <p:cNvSpPr>
            <a:spLocks noChangeArrowheads="1"/>
          </p:cNvSpPr>
          <p:nvPr/>
        </p:nvSpPr>
        <p:spPr bwMode="auto">
          <a:xfrm>
            <a:off x="242888" y="701675"/>
            <a:ext cx="76422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spcBef>
                <a:spcPct val="30000"/>
              </a:spcBef>
              <a:buClr>
                <a:schemeClr val="tx1"/>
              </a:buClr>
            </a:pPr>
            <a:r>
              <a:rPr lang="zh-CN" altLang="en-US" sz="3200" b="1">
                <a:solidFill>
                  <a:srgbClr val="FF0000"/>
                </a:solidFill>
              </a:rPr>
              <a:t>用户界面</a:t>
            </a:r>
            <a:r>
              <a:rPr lang="en-US" altLang="zh-CN" sz="3200" b="1">
                <a:solidFill>
                  <a:srgbClr val="FF0000"/>
                </a:solidFill>
              </a:rPr>
              <a:t>——</a:t>
            </a:r>
            <a:r>
              <a:rPr lang="zh-CN" altLang="en-US" sz="3200" b="1">
                <a:solidFill>
                  <a:srgbClr val="FF0000"/>
                </a:solidFill>
              </a:rPr>
              <a:t>程序接口</a:t>
            </a:r>
            <a:r>
              <a:rPr lang="en-US" altLang="zh-CN" sz="3200" b="1">
                <a:solidFill>
                  <a:srgbClr val="FF0000"/>
                </a:solidFill>
              </a:rPr>
              <a:t>/</a:t>
            </a:r>
            <a:r>
              <a:rPr lang="zh-CN" altLang="en-US" sz="3200" b="1">
                <a:solidFill>
                  <a:srgbClr val="FF0000"/>
                </a:solidFill>
              </a:rPr>
              <a:t>系统功能调用</a:t>
            </a:r>
          </a:p>
        </p:txBody>
      </p:sp>
      <p:grpSp>
        <p:nvGrpSpPr>
          <p:cNvPr id="76" name="Group 4"/>
          <p:cNvGrpSpPr/>
          <p:nvPr/>
        </p:nvGrpSpPr>
        <p:grpSpPr bwMode="auto">
          <a:xfrm>
            <a:off x="250825" y="3876675"/>
            <a:ext cx="1790700" cy="673100"/>
            <a:chOff x="158" y="1986"/>
            <a:chExt cx="1128" cy="424"/>
          </a:xfrm>
        </p:grpSpPr>
        <p:grpSp>
          <p:nvGrpSpPr>
            <p:cNvPr id="99332" name="Group 5"/>
            <p:cNvGrpSpPr/>
            <p:nvPr/>
          </p:nvGrpSpPr>
          <p:grpSpPr bwMode="auto">
            <a:xfrm>
              <a:off x="606" y="2001"/>
              <a:ext cx="680" cy="409"/>
              <a:chOff x="606" y="2001"/>
              <a:chExt cx="680" cy="409"/>
            </a:xfrm>
          </p:grpSpPr>
          <p:sp>
            <p:nvSpPr>
              <p:cNvPr id="81" name="Oval 6"/>
              <p:cNvSpPr>
                <a:spLocks noChangeArrowheads="1"/>
              </p:cNvSpPr>
              <p:nvPr/>
            </p:nvSpPr>
            <p:spPr bwMode="auto">
              <a:xfrm>
                <a:off x="612" y="2001"/>
                <a:ext cx="635" cy="409"/>
              </a:xfrm>
              <a:prstGeom prst="ellipse">
                <a:avLst/>
              </a:prstGeom>
              <a:solidFill>
                <a:schemeClr val="hlink"/>
              </a:solidFill>
              <a:ln>
                <a:noFill/>
              </a:ln>
              <a:effectLst>
                <a:outerShdw dist="17961" dir="2700000" algn="ctr" rotWithShape="0">
                  <a:schemeClr val="hlink">
                    <a:gamma/>
                    <a:shade val="60000"/>
                    <a:invGamma/>
                    <a:alpha val="50000"/>
                  </a:schemeClr>
                </a:outerShdw>
              </a:effectLst>
              <a:extLst>
                <a:ext uri="{91240B29-F687-4F45-9708-019B960494DF}">
                  <a14:hiddenLine xmlns:a14="http://schemas.microsoft.com/office/drawing/2010/main" w="15875">
                    <a:solidFill>
                      <a:schemeClr val="tx1"/>
                    </a:solidFill>
                    <a:round/>
                  </a14:hiddenLine>
                </a:ext>
              </a:extLst>
            </p:spPr>
            <p:txBody>
              <a:bodyPr anchor="ctr">
                <a:spAutoFit/>
              </a:bodyPr>
              <a:lstStyle/>
              <a:p>
                <a:pPr algn="ctr" eaLnBrk="0" hangingPunct="0">
                  <a:spcBef>
                    <a:spcPct val="50000"/>
                  </a:spcBef>
                  <a:buClr>
                    <a:schemeClr val="tx1"/>
                  </a:buClr>
                  <a:defRPr/>
                </a:pPr>
                <a:endParaRPr lang="zh-CN" altLang="en-US"/>
              </a:p>
            </p:txBody>
          </p:sp>
          <p:sp>
            <p:nvSpPr>
              <p:cNvPr id="99334" name="Text Box 7"/>
              <p:cNvSpPr txBox="1">
                <a:spLocks noChangeArrowheads="1"/>
              </p:cNvSpPr>
              <p:nvPr/>
            </p:nvSpPr>
            <p:spPr bwMode="auto">
              <a:xfrm>
                <a:off x="606" y="2075"/>
                <a:ext cx="680" cy="231"/>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buClr>
                    <a:schemeClr val="tx1"/>
                  </a:buClr>
                </a:pPr>
                <a:r>
                  <a:rPr lang="zh-CN" altLang="en-US" sz="1800" b="1"/>
                  <a:t>源程序</a:t>
                </a:r>
              </a:p>
            </p:txBody>
          </p:sp>
        </p:grpSp>
        <p:grpSp>
          <p:nvGrpSpPr>
            <p:cNvPr id="99335" name="Group 8"/>
            <p:cNvGrpSpPr/>
            <p:nvPr/>
          </p:nvGrpSpPr>
          <p:grpSpPr bwMode="auto">
            <a:xfrm>
              <a:off x="158" y="1986"/>
              <a:ext cx="454" cy="231"/>
              <a:chOff x="158" y="1986"/>
              <a:chExt cx="454" cy="231"/>
            </a:xfrm>
          </p:grpSpPr>
          <p:sp>
            <p:nvSpPr>
              <p:cNvPr id="79" name="Line 9"/>
              <p:cNvSpPr>
                <a:spLocks noChangeShapeType="1"/>
              </p:cNvSpPr>
              <p:nvPr/>
            </p:nvSpPr>
            <p:spPr bwMode="auto">
              <a:xfrm>
                <a:off x="204" y="2205"/>
                <a:ext cx="408" cy="6"/>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a:extLst>
                <a:ext uri="{909E8E84-426E-40DD-AFC4-6F175D3DCCD1}">
                  <a14:hiddenFill xmlns:a14="http://schemas.microsoft.com/office/drawing/2010/main">
                    <a:noFill/>
                  </a14:hiddenFill>
                </a:ext>
              </a:extLst>
            </p:spPr>
            <p:txBody>
              <a:bodyPr anchor="ctr">
                <a:spAutoFit/>
              </a:bodyPr>
              <a:lstStyle/>
              <a:p>
                <a:pPr algn="ctr" eaLnBrk="0" hangingPunct="0">
                  <a:spcBef>
                    <a:spcPct val="50000"/>
                  </a:spcBef>
                  <a:buClr>
                    <a:schemeClr val="tx1"/>
                  </a:buClr>
                  <a:defRPr/>
                </a:pPr>
                <a:endParaRPr lang="zh-CN" altLang="en-US"/>
              </a:p>
            </p:txBody>
          </p:sp>
          <p:sp>
            <p:nvSpPr>
              <p:cNvPr id="99337" name="Text Box 10"/>
              <p:cNvSpPr txBox="1">
                <a:spLocks noChangeArrowheads="1"/>
              </p:cNvSpPr>
              <p:nvPr/>
            </p:nvSpPr>
            <p:spPr bwMode="auto">
              <a:xfrm>
                <a:off x="158" y="1986"/>
                <a:ext cx="454" cy="231"/>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buClr>
                    <a:schemeClr val="tx1"/>
                  </a:buClr>
                </a:pPr>
                <a:r>
                  <a:rPr lang="zh-CN" altLang="en-US" sz="1800" b="1"/>
                  <a:t>编辑</a:t>
                </a:r>
              </a:p>
            </p:txBody>
          </p:sp>
        </p:grpSp>
      </p:grpSp>
      <p:grpSp>
        <p:nvGrpSpPr>
          <p:cNvPr id="83" name="Group 11"/>
          <p:cNvGrpSpPr/>
          <p:nvPr/>
        </p:nvGrpSpPr>
        <p:grpSpPr bwMode="auto">
          <a:xfrm>
            <a:off x="1979613" y="3586163"/>
            <a:ext cx="2125662" cy="965200"/>
            <a:chOff x="1247" y="1803"/>
            <a:chExt cx="1339" cy="608"/>
          </a:xfrm>
        </p:grpSpPr>
        <p:grpSp>
          <p:nvGrpSpPr>
            <p:cNvPr id="99339" name="Group 12"/>
            <p:cNvGrpSpPr/>
            <p:nvPr/>
          </p:nvGrpSpPr>
          <p:grpSpPr bwMode="auto">
            <a:xfrm>
              <a:off x="1906" y="1997"/>
              <a:ext cx="680" cy="414"/>
              <a:chOff x="3135" y="1815"/>
              <a:chExt cx="680" cy="414"/>
            </a:xfrm>
          </p:grpSpPr>
          <p:sp>
            <p:nvSpPr>
              <p:cNvPr id="87" name="Oval 13"/>
              <p:cNvSpPr>
                <a:spLocks noChangeArrowheads="1"/>
              </p:cNvSpPr>
              <p:nvPr/>
            </p:nvSpPr>
            <p:spPr bwMode="auto">
              <a:xfrm>
                <a:off x="3153" y="1820"/>
                <a:ext cx="635" cy="409"/>
              </a:xfrm>
              <a:prstGeom prst="ellipse">
                <a:avLst/>
              </a:prstGeom>
              <a:solidFill>
                <a:schemeClr val="hlink"/>
              </a:solidFill>
              <a:ln>
                <a:noFill/>
              </a:ln>
              <a:effectLst>
                <a:outerShdw dist="17961" dir="2700000" algn="ctr" rotWithShape="0">
                  <a:schemeClr val="hlink">
                    <a:gamma/>
                    <a:shade val="60000"/>
                    <a:invGamma/>
                    <a:alpha val="50000"/>
                  </a:schemeClr>
                </a:outerShdw>
              </a:effectLst>
              <a:extLst>
                <a:ext uri="{91240B29-F687-4F45-9708-019B960494DF}">
                  <a14:hiddenLine xmlns:a14="http://schemas.microsoft.com/office/drawing/2010/main" w="15875">
                    <a:solidFill>
                      <a:schemeClr val="tx1"/>
                    </a:solidFill>
                    <a:round/>
                  </a14:hiddenLine>
                </a:ext>
              </a:extLst>
            </p:spPr>
            <p:txBody>
              <a:bodyPr anchor="ctr">
                <a:spAutoFit/>
              </a:bodyPr>
              <a:lstStyle/>
              <a:p>
                <a:pPr algn="ctr" eaLnBrk="0" hangingPunct="0">
                  <a:spcBef>
                    <a:spcPct val="50000"/>
                  </a:spcBef>
                  <a:buClr>
                    <a:schemeClr val="tx1"/>
                  </a:buClr>
                  <a:defRPr/>
                </a:pPr>
                <a:endParaRPr lang="zh-CN" altLang="en-US"/>
              </a:p>
            </p:txBody>
          </p:sp>
          <p:sp>
            <p:nvSpPr>
              <p:cNvPr id="99341" name="Text Box 14"/>
              <p:cNvSpPr txBox="1">
                <a:spLocks noChangeArrowheads="1"/>
              </p:cNvSpPr>
              <p:nvPr/>
            </p:nvSpPr>
            <p:spPr bwMode="auto">
              <a:xfrm>
                <a:off x="3135" y="1815"/>
                <a:ext cx="680" cy="404"/>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chemeClr val="tx1"/>
                  </a:buClr>
                </a:pPr>
                <a:r>
                  <a:rPr lang="zh-CN" altLang="en-US" sz="1800" b="1"/>
                  <a:t>目标</a:t>
                </a:r>
              </a:p>
              <a:p>
                <a:pPr algn="ctr" eaLnBrk="0" hangingPunct="0">
                  <a:buClr>
                    <a:schemeClr val="tx1"/>
                  </a:buClr>
                </a:pPr>
                <a:r>
                  <a:rPr lang="zh-CN" altLang="en-US" sz="1800" b="1"/>
                  <a:t>模块</a:t>
                </a:r>
              </a:p>
            </p:txBody>
          </p:sp>
        </p:grpSp>
        <p:sp>
          <p:nvSpPr>
            <p:cNvPr id="85" name="Line 15"/>
            <p:cNvSpPr>
              <a:spLocks noChangeShapeType="1"/>
            </p:cNvSpPr>
            <p:nvPr/>
          </p:nvSpPr>
          <p:spPr bwMode="auto">
            <a:xfrm>
              <a:off x="1247" y="2205"/>
              <a:ext cx="680" cy="0"/>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a:extLst>
              <a:ext uri="{909E8E84-426E-40DD-AFC4-6F175D3DCCD1}">
                <a14:hiddenFill xmlns:a14="http://schemas.microsoft.com/office/drawing/2010/main">
                  <a:noFill/>
                </a14:hiddenFill>
              </a:ext>
            </a:extLst>
          </p:spPr>
          <p:txBody>
            <a:bodyPr anchor="ctr">
              <a:spAutoFit/>
            </a:bodyPr>
            <a:lstStyle/>
            <a:p>
              <a:pPr algn="ctr" eaLnBrk="0" hangingPunct="0">
                <a:spcBef>
                  <a:spcPct val="50000"/>
                </a:spcBef>
                <a:buClr>
                  <a:schemeClr val="tx1"/>
                </a:buClr>
                <a:defRPr/>
              </a:pPr>
              <a:endParaRPr lang="zh-CN" altLang="en-US"/>
            </a:p>
          </p:txBody>
        </p:sp>
        <p:sp>
          <p:nvSpPr>
            <p:cNvPr id="99343" name="Text Box 16"/>
            <p:cNvSpPr txBox="1">
              <a:spLocks noChangeArrowheads="1"/>
            </p:cNvSpPr>
            <p:nvPr/>
          </p:nvSpPr>
          <p:spPr bwMode="auto">
            <a:xfrm>
              <a:off x="1280" y="1803"/>
              <a:ext cx="589" cy="404"/>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buClr>
                  <a:schemeClr val="tx1"/>
                </a:buClr>
              </a:pPr>
              <a:r>
                <a:rPr lang="zh-CN" altLang="en-US" sz="1800" b="1"/>
                <a:t>编译或汇编</a:t>
              </a:r>
            </a:p>
          </p:txBody>
        </p:sp>
      </p:grpSp>
      <p:grpSp>
        <p:nvGrpSpPr>
          <p:cNvPr id="89" name="Group 17"/>
          <p:cNvGrpSpPr/>
          <p:nvPr/>
        </p:nvGrpSpPr>
        <p:grpSpPr bwMode="auto">
          <a:xfrm>
            <a:off x="3025775" y="2611438"/>
            <a:ext cx="2960688" cy="3048000"/>
            <a:chOff x="1906" y="1189"/>
            <a:chExt cx="1865" cy="1920"/>
          </a:xfrm>
        </p:grpSpPr>
        <p:grpSp>
          <p:nvGrpSpPr>
            <p:cNvPr id="99345" name="Group 18"/>
            <p:cNvGrpSpPr/>
            <p:nvPr/>
          </p:nvGrpSpPr>
          <p:grpSpPr bwMode="auto">
            <a:xfrm>
              <a:off x="3091" y="1996"/>
              <a:ext cx="680" cy="414"/>
              <a:chOff x="3135" y="1815"/>
              <a:chExt cx="680" cy="414"/>
            </a:xfrm>
          </p:grpSpPr>
          <p:sp>
            <p:nvSpPr>
              <p:cNvPr id="101" name="Oval 19"/>
              <p:cNvSpPr>
                <a:spLocks noChangeArrowheads="1"/>
              </p:cNvSpPr>
              <p:nvPr/>
            </p:nvSpPr>
            <p:spPr bwMode="auto">
              <a:xfrm>
                <a:off x="3153" y="1820"/>
                <a:ext cx="635" cy="409"/>
              </a:xfrm>
              <a:prstGeom prst="ellipse">
                <a:avLst/>
              </a:prstGeom>
              <a:solidFill>
                <a:schemeClr val="hlink"/>
              </a:solidFill>
              <a:ln>
                <a:noFill/>
              </a:ln>
              <a:effectLst>
                <a:outerShdw dist="17961" dir="2700000" algn="ctr" rotWithShape="0">
                  <a:schemeClr val="hlink">
                    <a:gamma/>
                    <a:shade val="60000"/>
                    <a:invGamma/>
                    <a:alpha val="50000"/>
                  </a:schemeClr>
                </a:outerShdw>
              </a:effectLst>
              <a:extLst>
                <a:ext uri="{91240B29-F687-4F45-9708-019B960494DF}">
                  <a14:hiddenLine xmlns:a14="http://schemas.microsoft.com/office/drawing/2010/main" w="15875">
                    <a:solidFill>
                      <a:schemeClr val="tx1"/>
                    </a:solidFill>
                    <a:round/>
                  </a14:hiddenLine>
                </a:ext>
              </a:extLst>
            </p:spPr>
            <p:txBody>
              <a:bodyPr anchor="ctr">
                <a:spAutoFit/>
              </a:bodyPr>
              <a:lstStyle/>
              <a:p>
                <a:pPr algn="ctr" eaLnBrk="0" hangingPunct="0">
                  <a:spcBef>
                    <a:spcPct val="50000"/>
                  </a:spcBef>
                  <a:buClr>
                    <a:schemeClr val="tx1"/>
                  </a:buClr>
                  <a:defRPr/>
                </a:pPr>
                <a:endParaRPr lang="zh-CN" altLang="en-US"/>
              </a:p>
            </p:txBody>
          </p:sp>
          <p:sp>
            <p:nvSpPr>
              <p:cNvPr id="99347" name="Text Box 20"/>
              <p:cNvSpPr txBox="1">
                <a:spLocks noChangeArrowheads="1"/>
              </p:cNvSpPr>
              <p:nvPr/>
            </p:nvSpPr>
            <p:spPr bwMode="auto">
              <a:xfrm>
                <a:off x="3135" y="1815"/>
                <a:ext cx="680" cy="404"/>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chemeClr val="tx1"/>
                  </a:buClr>
                </a:pPr>
                <a:r>
                  <a:rPr lang="zh-CN" altLang="en-US" sz="1800" b="1"/>
                  <a:t>装入</a:t>
                </a:r>
              </a:p>
              <a:p>
                <a:pPr algn="ctr" eaLnBrk="0" hangingPunct="0">
                  <a:buClr>
                    <a:schemeClr val="tx1"/>
                  </a:buClr>
                </a:pPr>
                <a:r>
                  <a:rPr lang="zh-CN" altLang="en-US" sz="1800" b="1"/>
                  <a:t>模块</a:t>
                </a:r>
              </a:p>
            </p:txBody>
          </p:sp>
        </p:grpSp>
        <p:grpSp>
          <p:nvGrpSpPr>
            <p:cNvPr id="99348" name="Group 21"/>
            <p:cNvGrpSpPr/>
            <p:nvPr/>
          </p:nvGrpSpPr>
          <p:grpSpPr bwMode="auto">
            <a:xfrm>
              <a:off x="1906" y="1189"/>
              <a:ext cx="680" cy="577"/>
              <a:chOff x="2064" y="1189"/>
              <a:chExt cx="680" cy="577"/>
            </a:xfrm>
          </p:grpSpPr>
          <p:sp>
            <p:nvSpPr>
              <p:cNvPr id="99" name="Oval 22"/>
              <p:cNvSpPr>
                <a:spLocks noChangeArrowheads="1"/>
              </p:cNvSpPr>
              <p:nvPr/>
            </p:nvSpPr>
            <p:spPr bwMode="auto">
              <a:xfrm>
                <a:off x="2082" y="1275"/>
                <a:ext cx="635" cy="409"/>
              </a:xfrm>
              <a:prstGeom prst="ellipse">
                <a:avLst/>
              </a:prstGeom>
              <a:solidFill>
                <a:schemeClr val="hlink"/>
              </a:solidFill>
              <a:ln>
                <a:noFill/>
              </a:ln>
              <a:effectLst>
                <a:outerShdw dist="17961" dir="2700000" algn="ctr" rotWithShape="0">
                  <a:schemeClr val="hlink">
                    <a:gamma/>
                    <a:shade val="60000"/>
                    <a:invGamma/>
                    <a:alpha val="50000"/>
                  </a:schemeClr>
                </a:outerShdw>
              </a:effectLst>
              <a:extLst>
                <a:ext uri="{91240B29-F687-4F45-9708-019B960494DF}">
                  <a14:hiddenLine xmlns:a14="http://schemas.microsoft.com/office/drawing/2010/main" w="15875">
                    <a:solidFill>
                      <a:schemeClr val="tx1"/>
                    </a:solidFill>
                    <a:round/>
                  </a14:hiddenLine>
                </a:ext>
              </a:extLst>
            </p:spPr>
            <p:txBody>
              <a:bodyPr anchor="ctr">
                <a:spAutoFit/>
              </a:bodyPr>
              <a:lstStyle/>
              <a:p>
                <a:pPr algn="ctr" eaLnBrk="0" hangingPunct="0">
                  <a:spcBef>
                    <a:spcPct val="50000"/>
                  </a:spcBef>
                  <a:buClr>
                    <a:schemeClr val="tx1"/>
                  </a:buClr>
                  <a:defRPr/>
                </a:pPr>
                <a:endParaRPr lang="zh-CN" altLang="en-US"/>
              </a:p>
            </p:txBody>
          </p:sp>
          <p:sp>
            <p:nvSpPr>
              <p:cNvPr id="99350" name="Text Box 23"/>
              <p:cNvSpPr txBox="1">
                <a:spLocks noChangeArrowheads="1"/>
              </p:cNvSpPr>
              <p:nvPr/>
            </p:nvSpPr>
            <p:spPr bwMode="auto">
              <a:xfrm>
                <a:off x="2064" y="1189"/>
                <a:ext cx="680" cy="577"/>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chemeClr val="tx1"/>
                  </a:buClr>
                </a:pPr>
                <a:r>
                  <a:rPr lang="zh-CN" altLang="en-US" sz="1800" b="1"/>
                  <a:t>其他</a:t>
                </a:r>
              </a:p>
              <a:p>
                <a:pPr algn="ctr" eaLnBrk="0" hangingPunct="0">
                  <a:buClr>
                    <a:schemeClr val="tx1"/>
                  </a:buClr>
                </a:pPr>
                <a:r>
                  <a:rPr lang="zh-CN" altLang="en-US" sz="1800" b="1"/>
                  <a:t>目标</a:t>
                </a:r>
              </a:p>
              <a:p>
                <a:pPr algn="ctr" eaLnBrk="0" hangingPunct="0">
                  <a:buClr>
                    <a:schemeClr val="tx1"/>
                  </a:buClr>
                </a:pPr>
                <a:r>
                  <a:rPr lang="zh-CN" altLang="en-US" sz="1800" b="1"/>
                  <a:t>模块</a:t>
                </a:r>
              </a:p>
            </p:txBody>
          </p:sp>
        </p:grpSp>
        <p:grpSp>
          <p:nvGrpSpPr>
            <p:cNvPr id="99351" name="Group 24"/>
            <p:cNvGrpSpPr/>
            <p:nvPr/>
          </p:nvGrpSpPr>
          <p:grpSpPr bwMode="auto">
            <a:xfrm>
              <a:off x="1906" y="2698"/>
              <a:ext cx="680" cy="411"/>
              <a:chOff x="2064" y="2698"/>
              <a:chExt cx="680" cy="411"/>
            </a:xfrm>
          </p:grpSpPr>
          <p:sp>
            <p:nvSpPr>
              <p:cNvPr id="97" name="Oval 25"/>
              <p:cNvSpPr>
                <a:spLocks noChangeArrowheads="1"/>
              </p:cNvSpPr>
              <p:nvPr/>
            </p:nvSpPr>
            <p:spPr bwMode="auto">
              <a:xfrm>
                <a:off x="2082" y="2700"/>
                <a:ext cx="635" cy="409"/>
              </a:xfrm>
              <a:prstGeom prst="ellipse">
                <a:avLst/>
              </a:prstGeom>
              <a:solidFill>
                <a:schemeClr val="hlink"/>
              </a:solidFill>
              <a:ln>
                <a:noFill/>
              </a:ln>
              <a:effectLst>
                <a:outerShdw dist="17961" dir="2700000" algn="ctr" rotWithShape="0">
                  <a:schemeClr val="hlink">
                    <a:gamma/>
                    <a:shade val="60000"/>
                    <a:invGamma/>
                    <a:alpha val="50000"/>
                  </a:schemeClr>
                </a:outerShdw>
              </a:effectLst>
              <a:extLst>
                <a:ext uri="{91240B29-F687-4F45-9708-019B960494DF}">
                  <a14:hiddenLine xmlns:a14="http://schemas.microsoft.com/office/drawing/2010/main" w="15875">
                    <a:solidFill>
                      <a:schemeClr val="tx1"/>
                    </a:solidFill>
                    <a:round/>
                  </a14:hiddenLine>
                </a:ext>
              </a:extLst>
            </p:spPr>
            <p:txBody>
              <a:bodyPr anchor="ctr">
                <a:spAutoFit/>
              </a:bodyPr>
              <a:lstStyle/>
              <a:p>
                <a:pPr algn="ctr" eaLnBrk="0" hangingPunct="0">
                  <a:spcBef>
                    <a:spcPct val="50000"/>
                  </a:spcBef>
                  <a:buClr>
                    <a:schemeClr val="tx1"/>
                  </a:buClr>
                  <a:defRPr/>
                </a:pPr>
                <a:endParaRPr lang="zh-CN" altLang="en-US"/>
              </a:p>
            </p:txBody>
          </p:sp>
          <p:sp>
            <p:nvSpPr>
              <p:cNvPr id="99353" name="Text Box 26"/>
              <p:cNvSpPr txBox="1">
                <a:spLocks noChangeArrowheads="1"/>
              </p:cNvSpPr>
              <p:nvPr/>
            </p:nvSpPr>
            <p:spPr bwMode="auto">
              <a:xfrm>
                <a:off x="2064" y="2698"/>
                <a:ext cx="680" cy="404"/>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chemeClr val="tx1"/>
                  </a:buClr>
                </a:pPr>
                <a:r>
                  <a:rPr lang="zh-CN" altLang="en-US" sz="1800" b="1"/>
                  <a:t>系统库</a:t>
                </a:r>
              </a:p>
              <a:p>
                <a:pPr algn="ctr" eaLnBrk="0" hangingPunct="0">
                  <a:buClr>
                    <a:schemeClr val="tx1"/>
                  </a:buClr>
                </a:pPr>
                <a:r>
                  <a:rPr lang="zh-CN" altLang="en-US" sz="1800" b="1"/>
                  <a:t>模块</a:t>
                </a:r>
              </a:p>
            </p:txBody>
          </p:sp>
        </p:grpSp>
        <p:sp>
          <p:nvSpPr>
            <p:cNvPr id="93" name="Line 27"/>
            <p:cNvSpPr>
              <a:spLocks noChangeShapeType="1"/>
            </p:cNvSpPr>
            <p:nvPr/>
          </p:nvSpPr>
          <p:spPr bwMode="auto">
            <a:xfrm>
              <a:off x="2562" y="2205"/>
              <a:ext cx="545" cy="0"/>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a:extLst>
              <a:ext uri="{909E8E84-426E-40DD-AFC4-6F175D3DCCD1}">
                <a14:hiddenFill xmlns:a14="http://schemas.microsoft.com/office/drawing/2010/main">
                  <a:noFill/>
                </a14:hiddenFill>
              </a:ext>
            </a:extLst>
          </p:spPr>
          <p:txBody>
            <a:bodyPr anchor="ctr">
              <a:spAutoFit/>
            </a:bodyPr>
            <a:lstStyle/>
            <a:p>
              <a:pPr algn="ctr" eaLnBrk="0" hangingPunct="0">
                <a:spcBef>
                  <a:spcPct val="50000"/>
                </a:spcBef>
                <a:buClr>
                  <a:schemeClr val="tx1"/>
                </a:buClr>
                <a:defRPr/>
              </a:pPr>
              <a:endParaRPr lang="zh-CN" altLang="en-US"/>
            </a:p>
          </p:txBody>
        </p:sp>
        <p:sp>
          <p:nvSpPr>
            <p:cNvPr id="99355" name="Text Box 28"/>
            <p:cNvSpPr txBox="1">
              <a:spLocks noChangeArrowheads="1"/>
            </p:cNvSpPr>
            <p:nvPr/>
          </p:nvSpPr>
          <p:spPr bwMode="auto">
            <a:xfrm>
              <a:off x="2649" y="1979"/>
              <a:ext cx="499" cy="231"/>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buClr>
                  <a:schemeClr val="tx1"/>
                </a:buClr>
              </a:pPr>
              <a:r>
                <a:rPr lang="zh-CN" altLang="en-US" sz="1800" b="1"/>
                <a:t>连接</a:t>
              </a:r>
            </a:p>
          </p:txBody>
        </p:sp>
        <p:sp>
          <p:nvSpPr>
            <p:cNvPr id="95" name="Line 29"/>
            <p:cNvSpPr>
              <a:spLocks noChangeShapeType="1"/>
            </p:cNvSpPr>
            <p:nvPr/>
          </p:nvSpPr>
          <p:spPr bwMode="auto">
            <a:xfrm flipV="1">
              <a:off x="2472" y="2205"/>
              <a:ext cx="272" cy="545"/>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a:extLst>
              <a:ext uri="{909E8E84-426E-40DD-AFC4-6F175D3DCCD1}">
                <a14:hiddenFill xmlns:a14="http://schemas.microsoft.com/office/drawing/2010/main">
                  <a:noFill/>
                </a14:hiddenFill>
              </a:ext>
            </a:extLst>
          </p:spPr>
          <p:txBody>
            <a:bodyPr anchor="ctr">
              <a:spAutoFit/>
            </a:bodyPr>
            <a:lstStyle/>
            <a:p>
              <a:pPr algn="ctr" eaLnBrk="0" hangingPunct="0">
                <a:spcBef>
                  <a:spcPct val="50000"/>
                </a:spcBef>
                <a:buClr>
                  <a:schemeClr val="tx1"/>
                </a:buClr>
                <a:defRPr/>
              </a:pPr>
              <a:endParaRPr lang="zh-CN" altLang="en-US"/>
            </a:p>
          </p:txBody>
        </p:sp>
        <p:sp>
          <p:nvSpPr>
            <p:cNvPr id="96" name="Line 30"/>
            <p:cNvSpPr>
              <a:spLocks noChangeShapeType="1"/>
            </p:cNvSpPr>
            <p:nvPr/>
          </p:nvSpPr>
          <p:spPr bwMode="auto">
            <a:xfrm>
              <a:off x="2472" y="1661"/>
              <a:ext cx="272" cy="544"/>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a:extLst>
              <a:ext uri="{909E8E84-426E-40DD-AFC4-6F175D3DCCD1}">
                <a14:hiddenFill xmlns:a14="http://schemas.microsoft.com/office/drawing/2010/main">
                  <a:noFill/>
                </a14:hiddenFill>
              </a:ext>
            </a:extLst>
          </p:spPr>
          <p:txBody>
            <a:bodyPr anchor="ctr">
              <a:spAutoFit/>
            </a:bodyPr>
            <a:lstStyle/>
            <a:p>
              <a:pPr algn="ctr" eaLnBrk="0" hangingPunct="0">
                <a:spcBef>
                  <a:spcPct val="50000"/>
                </a:spcBef>
                <a:buClr>
                  <a:schemeClr val="tx1"/>
                </a:buClr>
                <a:defRPr/>
              </a:pPr>
              <a:endParaRPr lang="zh-CN" altLang="en-US"/>
            </a:p>
          </p:txBody>
        </p:sp>
      </p:grpSp>
      <p:grpSp>
        <p:nvGrpSpPr>
          <p:cNvPr id="103" name="Group 31"/>
          <p:cNvGrpSpPr/>
          <p:nvPr/>
        </p:nvGrpSpPr>
        <p:grpSpPr bwMode="auto">
          <a:xfrm>
            <a:off x="5940425" y="3721100"/>
            <a:ext cx="2125663" cy="896938"/>
            <a:chOff x="3742" y="1888"/>
            <a:chExt cx="1339" cy="565"/>
          </a:xfrm>
        </p:grpSpPr>
        <p:grpSp>
          <p:nvGrpSpPr>
            <p:cNvPr id="99359" name="Group 32"/>
            <p:cNvGrpSpPr/>
            <p:nvPr/>
          </p:nvGrpSpPr>
          <p:grpSpPr bwMode="auto">
            <a:xfrm>
              <a:off x="4401" y="1933"/>
              <a:ext cx="680" cy="520"/>
              <a:chOff x="4195" y="1827"/>
              <a:chExt cx="680" cy="520"/>
            </a:xfrm>
          </p:grpSpPr>
          <p:sp>
            <p:nvSpPr>
              <p:cNvPr id="107" name="Oval 33"/>
              <p:cNvSpPr>
                <a:spLocks noChangeArrowheads="1"/>
              </p:cNvSpPr>
              <p:nvPr/>
            </p:nvSpPr>
            <p:spPr bwMode="auto">
              <a:xfrm>
                <a:off x="4213" y="1910"/>
                <a:ext cx="635" cy="409"/>
              </a:xfrm>
              <a:prstGeom prst="ellipse">
                <a:avLst/>
              </a:prstGeom>
              <a:solidFill>
                <a:schemeClr val="hlink"/>
              </a:solidFill>
              <a:ln>
                <a:noFill/>
              </a:ln>
              <a:effectLst>
                <a:outerShdw dist="17961" dir="2700000" algn="ctr" rotWithShape="0">
                  <a:schemeClr val="hlink">
                    <a:gamma/>
                    <a:shade val="60000"/>
                    <a:invGamma/>
                    <a:alpha val="50000"/>
                  </a:schemeClr>
                </a:outerShdw>
              </a:effectLst>
              <a:extLst>
                <a:ext uri="{91240B29-F687-4F45-9708-019B960494DF}">
                  <a14:hiddenLine xmlns:a14="http://schemas.microsoft.com/office/drawing/2010/main" w="15875">
                    <a:solidFill>
                      <a:schemeClr val="tx1"/>
                    </a:solidFill>
                    <a:round/>
                  </a14:hiddenLine>
                </a:ext>
              </a:extLst>
            </p:spPr>
            <p:txBody>
              <a:bodyPr anchor="ctr">
                <a:spAutoFit/>
              </a:bodyPr>
              <a:lstStyle/>
              <a:p>
                <a:pPr algn="ctr" eaLnBrk="0" hangingPunct="0">
                  <a:spcBef>
                    <a:spcPct val="50000"/>
                  </a:spcBef>
                  <a:buClr>
                    <a:schemeClr val="tx1"/>
                  </a:buClr>
                  <a:defRPr/>
                </a:pPr>
                <a:endParaRPr lang="zh-CN" altLang="en-US"/>
              </a:p>
            </p:txBody>
          </p:sp>
          <p:sp>
            <p:nvSpPr>
              <p:cNvPr id="99361" name="Text Box 34"/>
              <p:cNvSpPr txBox="1">
                <a:spLocks noChangeArrowheads="1"/>
              </p:cNvSpPr>
              <p:nvPr/>
            </p:nvSpPr>
            <p:spPr bwMode="auto">
              <a:xfrm>
                <a:off x="4195" y="1827"/>
                <a:ext cx="680" cy="520"/>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chemeClr val="tx1"/>
                  </a:buClr>
                </a:pPr>
                <a:r>
                  <a:rPr lang="zh-CN" altLang="en-US" sz="1600" b="1"/>
                  <a:t>内存中</a:t>
                </a:r>
              </a:p>
              <a:p>
                <a:pPr algn="ctr" eaLnBrk="0" hangingPunct="0">
                  <a:buClr>
                    <a:schemeClr val="tx1"/>
                  </a:buClr>
                </a:pPr>
                <a:r>
                  <a:rPr lang="zh-CN" altLang="en-US" sz="1600" b="1"/>
                  <a:t>二进制</a:t>
                </a:r>
              </a:p>
              <a:p>
                <a:pPr algn="ctr" eaLnBrk="0" hangingPunct="0">
                  <a:buClr>
                    <a:schemeClr val="tx1"/>
                  </a:buClr>
                </a:pPr>
                <a:r>
                  <a:rPr lang="zh-CN" altLang="en-US" sz="1600" b="1"/>
                  <a:t>内存映像</a:t>
                </a:r>
              </a:p>
            </p:txBody>
          </p:sp>
        </p:grpSp>
        <p:sp>
          <p:nvSpPr>
            <p:cNvPr id="105" name="Line 35"/>
            <p:cNvSpPr>
              <a:spLocks noChangeShapeType="1"/>
            </p:cNvSpPr>
            <p:nvPr/>
          </p:nvSpPr>
          <p:spPr bwMode="auto">
            <a:xfrm>
              <a:off x="3742" y="2205"/>
              <a:ext cx="680" cy="0"/>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a:extLst>
              <a:ext uri="{909E8E84-426E-40DD-AFC4-6F175D3DCCD1}">
                <a14:hiddenFill xmlns:a14="http://schemas.microsoft.com/office/drawing/2010/main">
                  <a:noFill/>
                </a14:hiddenFill>
              </a:ext>
            </a:extLst>
          </p:spPr>
          <p:txBody>
            <a:bodyPr anchor="ctr">
              <a:spAutoFit/>
            </a:bodyPr>
            <a:lstStyle/>
            <a:p>
              <a:pPr algn="ctr" eaLnBrk="0" hangingPunct="0">
                <a:spcBef>
                  <a:spcPct val="50000"/>
                </a:spcBef>
                <a:buClr>
                  <a:schemeClr val="tx1"/>
                </a:buClr>
                <a:defRPr/>
              </a:pPr>
              <a:endParaRPr lang="zh-CN" altLang="en-US"/>
            </a:p>
          </p:txBody>
        </p:sp>
        <p:sp>
          <p:nvSpPr>
            <p:cNvPr id="99363" name="Text Box 36"/>
            <p:cNvSpPr txBox="1">
              <a:spLocks noChangeArrowheads="1"/>
            </p:cNvSpPr>
            <p:nvPr/>
          </p:nvSpPr>
          <p:spPr bwMode="auto">
            <a:xfrm>
              <a:off x="3742" y="1888"/>
              <a:ext cx="499" cy="231"/>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buClr>
                  <a:schemeClr val="tx1"/>
                </a:buClr>
              </a:pPr>
              <a:r>
                <a:rPr lang="zh-CN" altLang="en-US" sz="1800" b="1"/>
                <a:t>装入</a:t>
              </a:r>
            </a:p>
          </p:txBody>
        </p:sp>
      </p:grpSp>
      <p:grpSp>
        <p:nvGrpSpPr>
          <p:cNvPr id="109" name="Group 37"/>
          <p:cNvGrpSpPr/>
          <p:nvPr/>
        </p:nvGrpSpPr>
        <p:grpSpPr bwMode="auto">
          <a:xfrm>
            <a:off x="4960938" y="4368800"/>
            <a:ext cx="2058987" cy="1363663"/>
            <a:chOff x="3125" y="2296"/>
            <a:chExt cx="1297" cy="859"/>
          </a:xfrm>
        </p:grpSpPr>
        <p:grpSp>
          <p:nvGrpSpPr>
            <p:cNvPr id="99365" name="Group 38"/>
            <p:cNvGrpSpPr/>
            <p:nvPr/>
          </p:nvGrpSpPr>
          <p:grpSpPr bwMode="auto">
            <a:xfrm>
              <a:off x="3125" y="2635"/>
              <a:ext cx="707" cy="520"/>
              <a:chOff x="4213" y="1848"/>
              <a:chExt cx="707" cy="520"/>
            </a:xfrm>
          </p:grpSpPr>
          <p:sp>
            <p:nvSpPr>
              <p:cNvPr id="112" name="Oval 39"/>
              <p:cNvSpPr>
                <a:spLocks noChangeArrowheads="1"/>
              </p:cNvSpPr>
              <p:nvPr/>
            </p:nvSpPr>
            <p:spPr bwMode="auto">
              <a:xfrm>
                <a:off x="4213" y="1910"/>
                <a:ext cx="635" cy="409"/>
              </a:xfrm>
              <a:prstGeom prst="ellipse">
                <a:avLst/>
              </a:prstGeom>
              <a:solidFill>
                <a:schemeClr val="hlink"/>
              </a:solidFill>
              <a:ln>
                <a:noFill/>
              </a:ln>
              <a:effectLst>
                <a:outerShdw dist="17961" dir="2700000" algn="ctr" rotWithShape="0">
                  <a:schemeClr val="hlink">
                    <a:gamma/>
                    <a:shade val="60000"/>
                    <a:invGamma/>
                    <a:alpha val="50000"/>
                  </a:schemeClr>
                </a:outerShdw>
              </a:effectLst>
              <a:extLst>
                <a:ext uri="{91240B29-F687-4F45-9708-019B960494DF}">
                  <a14:hiddenLine xmlns:a14="http://schemas.microsoft.com/office/drawing/2010/main" w="15875">
                    <a:solidFill>
                      <a:schemeClr val="tx1"/>
                    </a:solidFill>
                    <a:round/>
                  </a14:hiddenLine>
                </a:ext>
              </a:extLst>
            </p:spPr>
            <p:txBody>
              <a:bodyPr anchor="ctr">
                <a:spAutoFit/>
              </a:bodyPr>
              <a:lstStyle/>
              <a:p>
                <a:pPr algn="ctr" eaLnBrk="0" hangingPunct="0">
                  <a:spcBef>
                    <a:spcPct val="50000"/>
                  </a:spcBef>
                  <a:buClr>
                    <a:schemeClr val="tx1"/>
                  </a:buClr>
                  <a:defRPr/>
                </a:pPr>
                <a:endParaRPr lang="zh-CN" altLang="en-US"/>
              </a:p>
            </p:txBody>
          </p:sp>
          <p:sp>
            <p:nvSpPr>
              <p:cNvPr id="99367" name="Text Box 40"/>
              <p:cNvSpPr txBox="1">
                <a:spLocks noChangeArrowheads="1"/>
              </p:cNvSpPr>
              <p:nvPr/>
            </p:nvSpPr>
            <p:spPr bwMode="auto">
              <a:xfrm>
                <a:off x="4240" y="1848"/>
                <a:ext cx="680" cy="520"/>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buClr>
                    <a:schemeClr val="tx1"/>
                  </a:buClr>
                </a:pPr>
                <a:r>
                  <a:rPr lang="zh-CN" altLang="en-US" sz="1600" b="1"/>
                  <a:t>动态</a:t>
                </a:r>
              </a:p>
              <a:p>
                <a:pPr algn="ctr" eaLnBrk="0" hangingPunct="0">
                  <a:buClr>
                    <a:schemeClr val="tx1"/>
                  </a:buClr>
                </a:pPr>
                <a:r>
                  <a:rPr lang="zh-CN" altLang="en-US" sz="1600" b="1"/>
                  <a:t>装入的</a:t>
                </a:r>
              </a:p>
              <a:p>
                <a:pPr algn="ctr" eaLnBrk="0" hangingPunct="0">
                  <a:buClr>
                    <a:schemeClr val="tx1"/>
                  </a:buClr>
                </a:pPr>
                <a:r>
                  <a:rPr lang="zh-CN" altLang="en-US" sz="1600" b="1"/>
                  <a:t>系统库</a:t>
                </a:r>
              </a:p>
            </p:txBody>
          </p:sp>
        </p:grpSp>
        <p:sp>
          <p:nvSpPr>
            <p:cNvPr id="111" name="Line 41"/>
            <p:cNvSpPr>
              <a:spLocks noChangeShapeType="1"/>
            </p:cNvSpPr>
            <p:nvPr/>
          </p:nvSpPr>
          <p:spPr bwMode="auto">
            <a:xfrm flipV="1">
              <a:off x="3742" y="2296"/>
              <a:ext cx="680" cy="544"/>
            </a:xfrm>
            <a:prstGeom prst="line">
              <a:avLst/>
            </a:prstGeom>
            <a:noFill/>
            <a:ln w="15875">
              <a:solidFill>
                <a:schemeClr val="tx1"/>
              </a:solidFill>
              <a:round/>
              <a:tailEnd type="triangle" w="med" len="med"/>
            </a:ln>
            <a:effectLst>
              <a:outerShdw dist="17961" dir="2700000" algn="ctr" rotWithShape="0">
                <a:schemeClr val="tx1">
                  <a:gamma/>
                  <a:shade val="60000"/>
                  <a:invGamma/>
                  <a:alpha val="50000"/>
                </a:schemeClr>
              </a:outerShdw>
            </a:effectLst>
            <a:extLst>
              <a:ext uri="{909E8E84-426E-40DD-AFC4-6F175D3DCCD1}">
                <a14:hiddenFill xmlns:a14="http://schemas.microsoft.com/office/drawing/2010/main">
                  <a:noFill/>
                </a14:hiddenFill>
              </a:ext>
            </a:extLst>
          </p:spPr>
          <p:txBody>
            <a:bodyPr anchor="ctr">
              <a:spAutoFit/>
            </a:bodyPr>
            <a:lstStyle/>
            <a:p>
              <a:pPr algn="ctr" eaLnBrk="0" hangingPunct="0">
                <a:spcBef>
                  <a:spcPct val="50000"/>
                </a:spcBef>
                <a:buClr>
                  <a:schemeClr val="tx1"/>
                </a:buClr>
                <a:defRPr/>
              </a:pPr>
              <a:endParaRPr lang="zh-CN" altLang="en-US"/>
            </a:p>
          </p:txBody>
        </p:sp>
      </p:grpSp>
      <p:sp>
        <p:nvSpPr>
          <p:cNvPr id="114" name="Line 42">
            <a:hlinkClick r:id="rId3" action="ppaction://hlinksldjump"/>
          </p:cNvPr>
          <p:cNvSpPr>
            <a:spLocks noChangeShapeType="1"/>
          </p:cNvSpPr>
          <p:nvPr/>
        </p:nvSpPr>
        <p:spPr bwMode="auto">
          <a:xfrm>
            <a:off x="6588125" y="2601913"/>
            <a:ext cx="0" cy="3779837"/>
          </a:xfrm>
          <a:prstGeom prst="line">
            <a:avLst/>
          </a:prstGeom>
          <a:noFill/>
          <a:ln w="15875">
            <a:solidFill>
              <a:schemeClr val="tx2"/>
            </a:solidFill>
            <a:prstDash val="dash"/>
            <a:round/>
          </a:ln>
          <a:effectLst>
            <a:outerShdw dist="17961" dir="2700000" algn="ctr" rotWithShape="0">
              <a:schemeClr val="tx2">
                <a:gamma/>
                <a:shade val="60000"/>
                <a:invGamma/>
                <a:alpha val="50000"/>
              </a:schemeClr>
            </a:outerShdw>
          </a:effectLst>
          <a:extLst>
            <a:ext uri="{909E8E84-426E-40DD-AFC4-6F175D3DCCD1}">
              <a14:hiddenFill xmlns:a14="http://schemas.microsoft.com/office/drawing/2010/main">
                <a:noFill/>
              </a14:hiddenFill>
            </a:ext>
          </a:extLst>
        </p:spPr>
        <p:txBody>
          <a:bodyPr anchor="ctr">
            <a:spAutoFit/>
          </a:bodyPr>
          <a:lstStyle/>
          <a:p>
            <a:pPr algn="ctr" eaLnBrk="0" hangingPunct="0">
              <a:spcBef>
                <a:spcPct val="50000"/>
              </a:spcBef>
              <a:buClr>
                <a:schemeClr val="tx1"/>
              </a:buClr>
              <a:defRPr/>
            </a:pPr>
            <a:endParaRPr lang="zh-CN" altLang="en-US"/>
          </a:p>
        </p:txBody>
      </p:sp>
      <p:sp>
        <p:nvSpPr>
          <p:cNvPr id="115" name="Text Box 43"/>
          <p:cNvSpPr txBox="1">
            <a:spLocks noChangeArrowheads="1"/>
          </p:cNvSpPr>
          <p:nvPr/>
        </p:nvSpPr>
        <p:spPr bwMode="auto">
          <a:xfrm>
            <a:off x="3563938" y="5919788"/>
            <a:ext cx="1368425" cy="366712"/>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buClr>
                <a:schemeClr val="tx1"/>
              </a:buClr>
            </a:pPr>
            <a:r>
              <a:rPr lang="zh-CN" altLang="en-US" sz="1800" b="1"/>
              <a:t>静态的程序</a:t>
            </a:r>
          </a:p>
        </p:txBody>
      </p:sp>
      <p:sp>
        <p:nvSpPr>
          <p:cNvPr id="116" name="Text Box 44"/>
          <p:cNvSpPr txBox="1">
            <a:spLocks noChangeArrowheads="1"/>
          </p:cNvSpPr>
          <p:nvPr/>
        </p:nvSpPr>
        <p:spPr bwMode="auto">
          <a:xfrm>
            <a:off x="6877050" y="5886450"/>
            <a:ext cx="1368425" cy="366713"/>
          </a:xfrm>
          <a:prstGeom prst="rect">
            <a:avLst/>
          </a:prstGeom>
          <a:noFill/>
          <a:ln>
            <a:noFill/>
          </a:ln>
          <a:effectLst>
            <a:outerShdw dist="17961" dir="2700000" algn="ctr" rotWithShape="0">
              <a:srgbClr val="657D19">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spcBef>
                <a:spcPct val="50000"/>
              </a:spcBef>
              <a:buClr>
                <a:schemeClr val="tx1"/>
              </a:buClr>
            </a:pPr>
            <a:r>
              <a:rPr lang="zh-CN" altLang="en-US" sz="1800" b="1"/>
              <a:t>运行的进程</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ppt_x</p:attrName>
                                        </p:attrNameLst>
                                      </p:cBhvr>
                                      <p:tavLst>
                                        <p:tav tm="0">
                                          <p:val>
                                            <p:strVal val="#ppt_x-#ppt_w/2"/>
                                          </p:val>
                                        </p:tav>
                                        <p:tav tm="100000">
                                          <p:val>
                                            <p:strVal val="#ppt_x"/>
                                          </p:val>
                                        </p:tav>
                                      </p:tavLst>
                                    </p:anim>
                                    <p:anim calcmode="lin" valueType="num">
                                      <p:cBhvr>
                                        <p:cTn id="13" dur="500" fill="hold"/>
                                        <p:tgtEl>
                                          <p:spTgt spid="76"/>
                                        </p:tgtEl>
                                        <p:attrNameLst>
                                          <p:attrName>ppt_y</p:attrName>
                                        </p:attrNameLst>
                                      </p:cBhvr>
                                      <p:tavLst>
                                        <p:tav tm="0">
                                          <p:val>
                                            <p:strVal val="#ppt_y"/>
                                          </p:val>
                                        </p:tav>
                                        <p:tav tm="100000">
                                          <p:val>
                                            <p:strVal val="#ppt_y"/>
                                          </p:val>
                                        </p:tav>
                                      </p:tavLst>
                                    </p:anim>
                                    <p:anim calcmode="lin" valueType="num">
                                      <p:cBhvr>
                                        <p:cTn id="14" dur="500" fill="hold"/>
                                        <p:tgtEl>
                                          <p:spTgt spid="76"/>
                                        </p:tgtEl>
                                        <p:attrNameLst>
                                          <p:attrName>ppt_w</p:attrName>
                                        </p:attrNameLst>
                                      </p:cBhvr>
                                      <p:tavLst>
                                        <p:tav tm="0">
                                          <p:val>
                                            <p:fltVal val="0"/>
                                          </p:val>
                                        </p:tav>
                                        <p:tav tm="100000">
                                          <p:val>
                                            <p:strVal val="#ppt_w"/>
                                          </p:val>
                                        </p:tav>
                                      </p:tavLst>
                                    </p:anim>
                                    <p:anim calcmode="lin" valueType="num">
                                      <p:cBhvr>
                                        <p:cTn id="15" dur="5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nodeType="clickEffect">
                                  <p:stCondLst>
                                    <p:cond delay="0"/>
                                  </p:stCondLst>
                                  <p:childTnLst>
                                    <p:set>
                                      <p:cBhvr>
                                        <p:cTn id="19" dur="1" fill="hold">
                                          <p:stCondLst>
                                            <p:cond delay="0"/>
                                          </p:stCondLst>
                                        </p:cTn>
                                        <p:tgtEl>
                                          <p:spTgt spid="83"/>
                                        </p:tgtEl>
                                        <p:attrNameLst>
                                          <p:attrName>style.visibility</p:attrName>
                                        </p:attrNameLst>
                                      </p:cBhvr>
                                      <p:to>
                                        <p:strVal val="visible"/>
                                      </p:to>
                                    </p:set>
                                    <p:anim calcmode="lin" valueType="num">
                                      <p:cBhvr>
                                        <p:cTn id="20" dur="500" fill="hold"/>
                                        <p:tgtEl>
                                          <p:spTgt spid="83"/>
                                        </p:tgtEl>
                                        <p:attrNameLst>
                                          <p:attrName>ppt_x</p:attrName>
                                        </p:attrNameLst>
                                      </p:cBhvr>
                                      <p:tavLst>
                                        <p:tav tm="0">
                                          <p:val>
                                            <p:strVal val="#ppt_x-#ppt_w/2"/>
                                          </p:val>
                                        </p:tav>
                                        <p:tav tm="100000">
                                          <p:val>
                                            <p:strVal val="#ppt_x"/>
                                          </p:val>
                                        </p:tav>
                                      </p:tavLst>
                                    </p:anim>
                                    <p:anim calcmode="lin" valueType="num">
                                      <p:cBhvr>
                                        <p:cTn id="21" dur="500" fill="hold"/>
                                        <p:tgtEl>
                                          <p:spTgt spid="83"/>
                                        </p:tgtEl>
                                        <p:attrNameLst>
                                          <p:attrName>ppt_y</p:attrName>
                                        </p:attrNameLst>
                                      </p:cBhvr>
                                      <p:tavLst>
                                        <p:tav tm="0">
                                          <p:val>
                                            <p:strVal val="#ppt_y"/>
                                          </p:val>
                                        </p:tav>
                                        <p:tav tm="100000">
                                          <p:val>
                                            <p:strVal val="#ppt_y"/>
                                          </p:val>
                                        </p:tav>
                                      </p:tavLst>
                                    </p:anim>
                                    <p:anim calcmode="lin" valueType="num">
                                      <p:cBhvr>
                                        <p:cTn id="22" dur="500" fill="hold"/>
                                        <p:tgtEl>
                                          <p:spTgt spid="83"/>
                                        </p:tgtEl>
                                        <p:attrNameLst>
                                          <p:attrName>ppt_w</p:attrName>
                                        </p:attrNameLst>
                                      </p:cBhvr>
                                      <p:tavLst>
                                        <p:tav tm="0">
                                          <p:val>
                                            <p:fltVal val="0"/>
                                          </p:val>
                                        </p:tav>
                                        <p:tav tm="100000">
                                          <p:val>
                                            <p:strVal val="#ppt_w"/>
                                          </p:val>
                                        </p:tav>
                                      </p:tavLst>
                                    </p:anim>
                                    <p:anim calcmode="lin" valueType="num">
                                      <p:cBhvr>
                                        <p:cTn id="23" dur="500" fill="hold"/>
                                        <p:tgtEl>
                                          <p:spTgt spid="83"/>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nodeType="clickEffect">
                                  <p:stCondLst>
                                    <p:cond delay="0"/>
                                  </p:stCondLst>
                                  <p:childTnLst>
                                    <p:set>
                                      <p:cBhvr>
                                        <p:cTn id="27" dur="1" fill="hold">
                                          <p:stCondLst>
                                            <p:cond delay="0"/>
                                          </p:stCondLst>
                                        </p:cTn>
                                        <p:tgtEl>
                                          <p:spTgt spid="89"/>
                                        </p:tgtEl>
                                        <p:attrNameLst>
                                          <p:attrName>style.visibility</p:attrName>
                                        </p:attrNameLst>
                                      </p:cBhvr>
                                      <p:to>
                                        <p:strVal val="visible"/>
                                      </p:to>
                                    </p:set>
                                    <p:anim calcmode="lin" valueType="num">
                                      <p:cBhvr>
                                        <p:cTn id="28" dur="500" fill="hold"/>
                                        <p:tgtEl>
                                          <p:spTgt spid="89"/>
                                        </p:tgtEl>
                                        <p:attrNameLst>
                                          <p:attrName>ppt_x</p:attrName>
                                        </p:attrNameLst>
                                      </p:cBhvr>
                                      <p:tavLst>
                                        <p:tav tm="0">
                                          <p:val>
                                            <p:strVal val="#ppt_x-#ppt_w/2"/>
                                          </p:val>
                                        </p:tav>
                                        <p:tav tm="100000">
                                          <p:val>
                                            <p:strVal val="#ppt_x"/>
                                          </p:val>
                                        </p:tav>
                                      </p:tavLst>
                                    </p:anim>
                                    <p:anim calcmode="lin" valueType="num">
                                      <p:cBhvr>
                                        <p:cTn id="29" dur="500" fill="hold"/>
                                        <p:tgtEl>
                                          <p:spTgt spid="89"/>
                                        </p:tgtEl>
                                        <p:attrNameLst>
                                          <p:attrName>ppt_y</p:attrName>
                                        </p:attrNameLst>
                                      </p:cBhvr>
                                      <p:tavLst>
                                        <p:tav tm="0">
                                          <p:val>
                                            <p:strVal val="#ppt_y"/>
                                          </p:val>
                                        </p:tav>
                                        <p:tav tm="100000">
                                          <p:val>
                                            <p:strVal val="#ppt_y"/>
                                          </p:val>
                                        </p:tav>
                                      </p:tavLst>
                                    </p:anim>
                                    <p:anim calcmode="lin" valueType="num">
                                      <p:cBhvr>
                                        <p:cTn id="30" dur="500" fill="hold"/>
                                        <p:tgtEl>
                                          <p:spTgt spid="89"/>
                                        </p:tgtEl>
                                        <p:attrNameLst>
                                          <p:attrName>ppt_w</p:attrName>
                                        </p:attrNameLst>
                                      </p:cBhvr>
                                      <p:tavLst>
                                        <p:tav tm="0">
                                          <p:val>
                                            <p:fltVal val="0"/>
                                          </p:val>
                                        </p:tav>
                                        <p:tav tm="100000">
                                          <p:val>
                                            <p:strVal val="#ppt_w"/>
                                          </p:val>
                                        </p:tav>
                                      </p:tavLst>
                                    </p:anim>
                                    <p:anim calcmode="lin" valueType="num">
                                      <p:cBhvr>
                                        <p:cTn id="31" dur="500" fill="hold"/>
                                        <p:tgtEl>
                                          <p:spTgt spid="89"/>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nodeType="clickEffect">
                                  <p:stCondLst>
                                    <p:cond delay="0"/>
                                  </p:stCondLst>
                                  <p:childTnLst>
                                    <p:set>
                                      <p:cBhvr>
                                        <p:cTn id="35" dur="1" fill="hold">
                                          <p:stCondLst>
                                            <p:cond delay="0"/>
                                          </p:stCondLst>
                                        </p:cTn>
                                        <p:tgtEl>
                                          <p:spTgt spid="103"/>
                                        </p:tgtEl>
                                        <p:attrNameLst>
                                          <p:attrName>style.visibility</p:attrName>
                                        </p:attrNameLst>
                                      </p:cBhvr>
                                      <p:to>
                                        <p:strVal val="visible"/>
                                      </p:to>
                                    </p:set>
                                    <p:anim calcmode="lin" valueType="num">
                                      <p:cBhvr>
                                        <p:cTn id="36" dur="500" fill="hold"/>
                                        <p:tgtEl>
                                          <p:spTgt spid="103"/>
                                        </p:tgtEl>
                                        <p:attrNameLst>
                                          <p:attrName>ppt_x</p:attrName>
                                        </p:attrNameLst>
                                      </p:cBhvr>
                                      <p:tavLst>
                                        <p:tav tm="0">
                                          <p:val>
                                            <p:strVal val="#ppt_x-#ppt_w/2"/>
                                          </p:val>
                                        </p:tav>
                                        <p:tav tm="100000">
                                          <p:val>
                                            <p:strVal val="#ppt_x"/>
                                          </p:val>
                                        </p:tav>
                                      </p:tavLst>
                                    </p:anim>
                                    <p:anim calcmode="lin" valueType="num">
                                      <p:cBhvr>
                                        <p:cTn id="37" dur="500" fill="hold"/>
                                        <p:tgtEl>
                                          <p:spTgt spid="103"/>
                                        </p:tgtEl>
                                        <p:attrNameLst>
                                          <p:attrName>ppt_y</p:attrName>
                                        </p:attrNameLst>
                                      </p:cBhvr>
                                      <p:tavLst>
                                        <p:tav tm="0">
                                          <p:val>
                                            <p:strVal val="#ppt_y"/>
                                          </p:val>
                                        </p:tav>
                                        <p:tav tm="100000">
                                          <p:val>
                                            <p:strVal val="#ppt_y"/>
                                          </p:val>
                                        </p:tav>
                                      </p:tavLst>
                                    </p:anim>
                                    <p:anim calcmode="lin" valueType="num">
                                      <p:cBhvr>
                                        <p:cTn id="38" dur="500" fill="hold"/>
                                        <p:tgtEl>
                                          <p:spTgt spid="103"/>
                                        </p:tgtEl>
                                        <p:attrNameLst>
                                          <p:attrName>ppt_w</p:attrName>
                                        </p:attrNameLst>
                                      </p:cBhvr>
                                      <p:tavLst>
                                        <p:tav tm="0">
                                          <p:val>
                                            <p:fltVal val="0"/>
                                          </p:val>
                                        </p:tav>
                                        <p:tav tm="100000">
                                          <p:val>
                                            <p:strVal val="#ppt_w"/>
                                          </p:val>
                                        </p:tav>
                                      </p:tavLst>
                                    </p:anim>
                                    <p:anim calcmode="lin" valueType="num">
                                      <p:cBhvr>
                                        <p:cTn id="39" dur="500" fill="hold"/>
                                        <p:tgtEl>
                                          <p:spTgt spid="103"/>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8" fill="hold" nodeType="clickEffect">
                                  <p:stCondLst>
                                    <p:cond delay="0"/>
                                  </p:stCondLst>
                                  <p:childTnLst>
                                    <p:set>
                                      <p:cBhvr>
                                        <p:cTn id="43" dur="1" fill="hold">
                                          <p:stCondLst>
                                            <p:cond delay="0"/>
                                          </p:stCondLst>
                                        </p:cTn>
                                        <p:tgtEl>
                                          <p:spTgt spid="109"/>
                                        </p:tgtEl>
                                        <p:attrNameLst>
                                          <p:attrName>style.visibility</p:attrName>
                                        </p:attrNameLst>
                                      </p:cBhvr>
                                      <p:to>
                                        <p:strVal val="visible"/>
                                      </p:to>
                                    </p:set>
                                    <p:anim calcmode="lin" valueType="num">
                                      <p:cBhvr>
                                        <p:cTn id="44" dur="500" fill="hold"/>
                                        <p:tgtEl>
                                          <p:spTgt spid="109"/>
                                        </p:tgtEl>
                                        <p:attrNameLst>
                                          <p:attrName>ppt_x</p:attrName>
                                        </p:attrNameLst>
                                      </p:cBhvr>
                                      <p:tavLst>
                                        <p:tav tm="0">
                                          <p:val>
                                            <p:strVal val="#ppt_x-#ppt_w/2"/>
                                          </p:val>
                                        </p:tav>
                                        <p:tav tm="100000">
                                          <p:val>
                                            <p:strVal val="#ppt_x"/>
                                          </p:val>
                                        </p:tav>
                                      </p:tavLst>
                                    </p:anim>
                                    <p:anim calcmode="lin" valueType="num">
                                      <p:cBhvr>
                                        <p:cTn id="45" dur="500" fill="hold"/>
                                        <p:tgtEl>
                                          <p:spTgt spid="109"/>
                                        </p:tgtEl>
                                        <p:attrNameLst>
                                          <p:attrName>ppt_y</p:attrName>
                                        </p:attrNameLst>
                                      </p:cBhvr>
                                      <p:tavLst>
                                        <p:tav tm="0">
                                          <p:val>
                                            <p:strVal val="#ppt_y"/>
                                          </p:val>
                                        </p:tav>
                                        <p:tav tm="100000">
                                          <p:val>
                                            <p:strVal val="#ppt_y"/>
                                          </p:val>
                                        </p:tav>
                                      </p:tavLst>
                                    </p:anim>
                                    <p:anim calcmode="lin" valueType="num">
                                      <p:cBhvr>
                                        <p:cTn id="46" dur="500" fill="hold"/>
                                        <p:tgtEl>
                                          <p:spTgt spid="109"/>
                                        </p:tgtEl>
                                        <p:attrNameLst>
                                          <p:attrName>ppt_w</p:attrName>
                                        </p:attrNameLst>
                                      </p:cBhvr>
                                      <p:tavLst>
                                        <p:tav tm="0">
                                          <p:val>
                                            <p:fltVal val="0"/>
                                          </p:val>
                                        </p:tav>
                                        <p:tav tm="100000">
                                          <p:val>
                                            <p:strVal val="#ppt_w"/>
                                          </p:val>
                                        </p:tav>
                                      </p:tavLst>
                                    </p:anim>
                                    <p:anim calcmode="lin" valueType="num">
                                      <p:cBhvr>
                                        <p:cTn id="47" dur="500" fill="hold"/>
                                        <p:tgtEl>
                                          <p:spTgt spid="109"/>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114"/>
                                        </p:tgtEl>
                                        <p:attrNameLst>
                                          <p:attrName>style.visibility</p:attrName>
                                        </p:attrNameLst>
                                      </p:cBhvr>
                                      <p:to>
                                        <p:strVal val="visible"/>
                                      </p:to>
                                    </p:set>
                                    <p:animEffect transition="in" filter="box(in)">
                                      <p:cBhvr>
                                        <p:cTn id="52" dur="500"/>
                                        <p:tgtEl>
                                          <p:spTgt spid="114"/>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box(in)">
                                      <p:cBhvr>
                                        <p:cTn id="55" dur="500"/>
                                        <p:tgtEl>
                                          <p:spTgt spid="115"/>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box(i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5" grpId="0"/>
      <p:bldP spid="1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idx="1"/>
          </p:nvPr>
        </p:nvSpPr>
        <p:spPr>
          <a:xfrm>
            <a:off x="30163" y="522288"/>
            <a:ext cx="9109075" cy="6335712"/>
          </a:xfrm>
        </p:spPr>
        <p:txBody>
          <a:bodyPr/>
          <a:lstStyle/>
          <a:p>
            <a:pPr marL="533400" lvl="1" indent="-533400">
              <a:lnSpc>
                <a:spcPct val="125000"/>
              </a:lnSpc>
              <a:buClr>
                <a:schemeClr val="tx1"/>
              </a:buClr>
              <a:buFontTx/>
              <a:buNone/>
            </a:pPr>
            <a:r>
              <a:rPr lang="en-US" altLang="zh-CN" sz="3200" b="1" smtClean="0">
                <a:solidFill>
                  <a:srgbClr val="990000"/>
                </a:solidFill>
                <a:effectLst>
                  <a:outerShdw blurRad="38100" dist="38100" dir="2700000" algn="tl">
                    <a:srgbClr val="C0C0C0"/>
                  </a:outerShdw>
                </a:effectLst>
                <a:latin typeface="Times New Roman" panose="02020603050405020304" pitchFamily="18" charset="0"/>
              </a:rPr>
              <a:t> (2)  </a:t>
            </a:r>
            <a:r>
              <a:rPr lang="zh-CN" altLang="en-US" sz="3200" b="1" smtClean="0">
                <a:solidFill>
                  <a:srgbClr val="990000"/>
                </a:solidFill>
                <a:effectLst>
                  <a:outerShdw blurRad="38100" dist="38100" dir="2700000" algn="tl">
                    <a:srgbClr val="C0C0C0"/>
                  </a:outerShdw>
                </a:effectLst>
                <a:latin typeface="Times New Roman" panose="02020603050405020304" pitchFamily="18" charset="0"/>
              </a:rPr>
              <a:t> 系统功能调用 </a:t>
            </a:r>
          </a:p>
          <a:p>
            <a:pPr marL="533400" lvl="1" indent="-533400">
              <a:lnSpc>
                <a:spcPct val="115000"/>
              </a:lnSpc>
              <a:buFontTx/>
              <a:buNone/>
            </a:pPr>
            <a:r>
              <a:rPr lang="zh-CN" altLang="en-US" sz="2400" b="1" smtClean="0"/>
              <a:t>应用程序与</a:t>
            </a:r>
            <a:r>
              <a:rPr lang="en-US" altLang="zh-CN" sz="2400" b="1" smtClean="0"/>
              <a:t>OS</a:t>
            </a:r>
            <a:r>
              <a:rPr lang="zh-CN" altLang="en-US" sz="2400" b="1" smtClean="0"/>
              <a:t>的接口，在应用程序中使用系统调用。</a:t>
            </a:r>
          </a:p>
          <a:p>
            <a:pPr marL="533400" lvl="1" indent="-533400">
              <a:lnSpc>
                <a:spcPct val="115000"/>
              </a:lnSpc>
              <a:buFontTx/>
              <a:buNone/>
            </a:pPr>
            <a:r>
              <a:rPr lang="en-US" altLang="zh-CN" sz="2400" b="1" smtClean="0">
                <a:solidFill>
                  <a:srgbClr val="800080"/>
                </a:solidFill>
              </a:rPr>
              <a:t>a</a:t>
            </a:r>
            <a:r>
              <a:rPr lang="zh-CN" altLang="en-US" sz="2400" b="1" smtClean="0">
                <a:solidFill>
                  <a:srgbClr val="800080"/>
                </a:solidFill>
              </a:rPr>
              <a:t>）系统态</a:t>
            </a:r>
            <a:r>
              <a:rPr lang="en-US" altLang="zh-CN" sz="2400" b="1" smtClean="0">
                <a:solidFill>
                  <a:srgbClr val="800080"/>
                </a:solidFill>
              </a:rPr>
              <a:t>(</a:t>
            </a:r>
            <a:r>
              <a:rPr lang="zh-CN" altLang="en-US" sz="2400" b="1" smtClean="0">
                <a:solidFill>
                  <a:srgbClr val="800080"/>
                </a:solidFill>
              </a:rPr>
              <a:t>管态</a:t>
            </a:r>
            <a:r>
              <a:rPr lang="en-US" altLang="zh-CN" sz="2400" b="1" smtClean="0">
                <a:solidFill>
                  <a:srgbClr val="800080"/>
                </a:solidFill>
              </a:rPr>
              <a:t>)</a:t>
            </a:r>
            <a:r>
              <a:rPr lang="zh-CN" altLang="en-US" sz="2400" b="1" smtClean="0">
                <a:solidFill>
                  <a:srgbClr val="800080"/>
                </a:solidFill>
              </a:rPr>
              <a:t>和用户态：</a:t>
            </a:r>
          </a:p>
          <a:p>
            <a:pPr marL="533400" lvl="1" indent="-533400">
              <a:lnSpc>
                <a:spcPct val="115000"/>
              </a:lnSpc>
              <a:buFontTx/>
              <a:buChar char="•"/>
            </a:pPr>
            <a:r>
              <a:rPr lang="zh-CN" altLang="en-US" sz="2400" b="1" smtClean="0"/>
              <a:t>  特权指令：</a:t>
            </a:r>
            <a:r>
              <a:rPr lang="zh-CN" altLang="en-US" sz="2400" smtClean="0"/>
              <a:t>只能在</a:t>
            </a:r>
            <a:r>
              <a:rPr lang="zh-CN" altLang="en-US" sz="2400" b="1" smtClean="0">
                <a:solidFill>
                  <a:schemeClr val="accent1"/>
                </a:solidFill>
              </a:rPr>
              <a:t>系统态</a:t>
            </a:r>
            <a:r>
              <a:rPr lang="zh-CN" altLang="en-US" sz="2400" smtClean="0"/>
              <a:t>下运行的指令。</a:t>
            </a:r>
          </a:p>
          <a:p>
            <a:pPr marL="533400" lvl="1" indent="-533400">
              <a:lnSpc>
                <a:spcPct val="115000"/>
              </a:lnSpc>
              <a:buFontTx/>
              <a:buNone/>
            </a:pPr>
            <a:r>
              <a:rPr lang="zh-CN" altLang="en-US" sz="2400" smtClean="0"/>
              <a:t>      启动外设指令、设置系统时钟时间、关中断、清主存、修改存储器管理寄存器、关机指令等。</a:t>
            </a:r>
          </a:p>
          <a:p>
            <a:pPr marL="533400" lvl="1" indent="-533400">
              <a:lnSpc>
                <a:spcPct val="115000"/>
              </a:lnSpc>
              <a:buFontTx/>
              <a:buChar char="•"/>
            </a:pPr>
            <a:r>
              <a:rPr lang="zh-CN" altLang="en-US" sz="2400" b="1" smtClean="0"/>
              <a:t>非特权指令：</a:t>
            </a:r>
            <a:r>
              <a:rPr lang="zh-CN" altLang="en-US" sz="2400" smtClean="0"/>
              <a:t>在用户态下运行的指令。</a:t>
            </a:r>
          </a:p>
          <a:p>
            <a:pPr marL="533400" lvl="1" indent="-533400">
              <a:lnSpc>
                <a:spcPct val="115000"/>
              </a:lnSpc>
              <a:buFontTx/>
              <a:buNone/>
            </a:pPr>
            <a:r>
              <a:rPr lang="en-US" altLang="zh-CN" sz="2400" b="1" smtClean="0">
                <a:solidFill>
                  <a:srgbClr val="800080"/>
                </a:solidFill>
              </a:rPr>
              <a:t>b</a:t>
            </a:r>
            <a:r>
              <a:rPr lang="zh-CN" altLang="en-US" sz="2400" b="1" smtClean="0">
                <a:solidFill>
                  <a:srgbClr val="800080"/>
                </a:solidFill>
              </a:rPr>
              <a:t>）系统调用概念：</a:t>
            </a:r>
            <a:r>
              <a:rPr lang="zh-CN" altLang="en-US" sz="2400" b="1" smtClean="0"/>
              <a:t>通过访管指令对</a:t>
            </a:r>
            <a:r>
              <a:rPr lang="en-US" altLang="zh-CN" sz="2400" b="1" smtClean="0"/>
              <a:t>OS</a:t>
            </a:r>
            <a:r>
              <a:rPr lang="zh-CN" altLang="en-US" sz="2400" b="1" smtClean="0"/>
              <a:t>核心程序所做的调用。</a:t>
            </a:r>
            <a:endParaRPr lang="zh-CN" altLang="en-US" sz="2400" b="1" smtClean="0">
              <a:solidFill>
                <a:srgbClr val="800080"/>
              </a:solidFill>
            </a:endParaRPr>
          </a:p>
          <a:p>
            <a:pPr marL="533400" lvl="1" indent="-533400">
              <a:lnSpc>
                <a:spcPct val="115000"/>
              </a:lnSpc>
              <a:buFontTx/>
              <a:buNone/>
            </a:pPr>
            <a:r>
              <a:rPr lang="zh-CN" altLang="en-US" sz="2400" smtClean="0"/>
              <a:t>      </a:t>
            </a:r>
            <a:r>
              <a:rPr lang="en-US" altLang="zh-CN" sz="2400" smtClean="0"/>
              <a:t>IBM</a:t>
            </a:r>
            <a:r>
              <a:rPr lang="zh-CN" altLang="en-US" sz="2400" smtClean="0"/>
              <a:t>个人计算机：</a:t>
            </a:r>
            <a:r>
              <a:rPr lang="en-US" altLang="zh-CN" sz="2400" smtClean="0"/>
              <a:t>INT</a:t>
            </a:r>
            <a:r>
              <a:rPr lang="zh-CN" altLang="en-US" sz="2400" smtClean="0"/>
              <a:t>指令；</a:t>
            </a:r>
          </a:p>
          <a:p>
            <a:pPr marL="533400" lvl="1" indent="-533400">
              <a:lnSpc>
                <a:spcPct val="115000"/>
              </a:lnSpc>
              <a:buFontTx/>
              <a:buNone/>
            </a:pPr>
            <a:r>
              <a:rPr lang="zh-CN" altLang="en-US" sz="2400" smtClean="0"/>
              <a:t>          </a:t>
            </a:r>
            <a:r>
              <a:rPr lang="en-US" altLang="zh-CN" sz="2400" smtClean="0"/>
              <a:t>Dos</a:t>
            </a:r>
            <a:r>
              <a:rPr lang="zh-CN" altLang="en-US" sz="2400" smtClean="0"/>
              <a:t>：</a:t>
            </a:r>
            <a:r>
              <a:rPr lang="en-US" altLang="zh-CN" sz="2400" smtClean="0"/>
              <a:t>INT  21H</a:t>
            </a:r>
            <a:r>
              <a:rPr lang="zh-CN" altLang="en-US" sz="2400" smtClean="0"/>
              <a:t>；   </a:t>
            </a:r>
            <a:r>
              <a:rPr lang="en-US" altLang="zh-CN" sz="2400" smtClean="0"/>
              <a:t>Linux</a:t>
            </a:r>
            <a:r>
              <a:rPr lang="zh-CN" altLang="en-US" sz="2400" smtClean="0"/>
              <a:t>：</a:t>
            </a:r>
            <a:r>
              <a:rPr lang="en-US" altLang="zh-CN" sz="2400" smtClean="0"/>
              <a:t>INT  80H</a:t>
            </a:r>
            <a:r>
              <a:rPr lang="en-US" altLang="zh-CN" sz="2400" b="1" smtClean="0"/>
              <a:t>       </a:t>
            </a:r>
          </a:p>
          <a:p>
            <a:pPr marL="533400" lvl="1" indent="-533400">
              <a:lnSpc>
                <a:spcPct val="115000"/>
              </a:lnSpc>
              <a:buFontTx/>
              <a:buNone/>
            </a:pPr>
            <a:r>
              <a:rPr lang="en-US" altLang="zh-CN" sz="2400" b="1" smtClean="0"/>
              <a:t>          </a:t>
            </a:r>
            <a:r>
              <a:rPr lang="en-US" altLang="zh-CN" smtClean="0"/>
              <a:t>SUN</a:t>
            </a:r>
            <a:r>
              <a:rPr lang="zh-CN" altLang="en-US" smtClean="0"/>
              <a:t>工作站：</a:t>
            </a:r>
            <a:r>
              <a:rPr lang="en-US" altLang="zh-CN" smtClean="0"/>
              <a:t>Trap</a:t>
            </a:r>
            <a:r>
              <a:rPr lang="zh-CN" altLang="en-US" smtClean="0"/>
              <a:t>指令。</a:t>
            </a:r>
            <a:endParaRPr lang="en-US" altLang="zh-CN" smtClean="0"/>
          </a:p>
          <a:p>
            <a:pPr lvl="2">
              <a:lnSpc>
                <a:spcPct val="115000"/>
              </a:lnSpc>
              <a:buFontTx/>
              <a:buNone/>
            </a:pPr>
            <a:r>
              <a:rPr lang="zh-CN" altLang="en-US" smtClean="0"/>
              <a:t>在高级语言中（</a:t>
            </a:r>
            <a:r>
              <a:rPr lang="en-US" altLang="zh-CN" smtClean="0"/>
              <a:t>C</a:t>
            </a:r>
            <a:r>
              <a:rPr lang="zh-CN" altLang="en-US" smtClean="0"/>
              <a:t>语言）是</a:t>
            </a:r>
            <a:r>
              <a:rPr lang="zh-CN" altLang="en-US" smtClean="0">
                <a:solidFill>
                  <a:srgbClr val="FF3300"/>
                </a:solidFill>
              </a:rPr>
              <a:t>隐式使用访管</a:t>
            </a:r>
            <a:r>
              <a:rPr lang="zh-CN" altLang="en-US" smtClean="0"/>
              <a:t>指令。</a:t>
            </a:r>
          </a:p>
          <a:p>
            <a:pPr lvl="2">
              <a:lnSpc>
                <a:spcPct val="115000"/>
              </a:lnSpc>
              <a:buFontTx/>
              <a:buNone/>
            </a:pPr>
            <a:endParaRPr lang="zh-CN" altLang="en-US"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4323">
                                            <p:txEl>
                                              <p:pRg st="2" end="2"/>
                                            </p:txEl>
                                          </p:spTgt>
                                        </p:tgtEl>
                                        <p:attrNameLst>
                                          <p:attrName>style.visibility</p:attrName>
                                        </p:attrNameLst>
                                      </p:cBhvr>
                                      <p:to>
                                        <p:strVal val="visible"/>
                                      </p:to>
                                    </p:set>
                                    <p:animEffect transition="in" filter="box(in)">
                                      <p:cBhvr>
                                        <p:cTn id="7" dur="500"/>
                                        <p:tgtEl>
                                          <p:spTgt spid="184323">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84323">
                                            <p:txEl>
                                              <p:pRg st="3" end="3"/>
                                            </p:txEl>
                                          </p:spTgt>
                                        </p:tgtEl>
                                        <p:attrNameLst>
                                          <p:attrName>style.visibility</p:attrName>
                                        </p:attrNameLst>
                                      </p:cBhvr>
                                      <p:to>
                                        <p:strVal val="visible"/>
                                      </p:to>
                                    </p:set>
                                    <p:animEffect transition="in" filter="box(in)">
                                      <p:cBhvr>
                                        <p:cTn id="10" dur="500"/>
                                        <p:tgtEl>
                                          <p:spTgt spid="184323">
                                            <p:txEl>
                                              <p:pRg st="3" end="3"/>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84323">
                                            <p:txEl>
                                              <p:pRg st="4" end="4"/>
                                            </p:txEl>
                                          </p:spTgt>
                                        </p:tgtEl>
                                        <p:attrNameLst>
                                          <p:attrName>style.visibility</p:attrName>
                                        </p:attrNameLst>
                                      </p:cBhvr>
                                      <p:to>
                                        <p:strVal val="visible"/>
                                      </p:to>
                                    </p:set>
                                    <p:animEffect transition="in" filter="box(in)">
                                      <p:cBhvr>
                                        <p:cTn id="13" dur="500"/>
                                        <p:tgtEl>
                                          <p:spTgt spid="184323">
                                            <p:txEl>
                                              <p:pRg st="4" end="4"/>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184323">
                                            <p:txEl>
                                              <p:pRg st="5" end="5"/>
                                            </p:txEl>
                                          </p:spTgt>
                                        </p:tgtEl>
                                        <p:attrNameLst>
                                          <p:attrName>style.visibility</p:attrName>
                                        </p:attrNameLst>
                                      </p:cBhvr>
                                      <p:to>
                                        <p:strVal val="visible"/>
                                      </p:to>
                                    </p:set>
                                    <p:animEffect transition="in" filter="box(in)">
                                      <p:cBhvr>
                                        <p:cTn id="16" dur="500"/>
                                        <p:tgtEl>
                                          <p:spTgt spid="18432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84323">
                                            <p:txEl>
                                              <p:pRg st="6" end="6"/>
                                            </p:txEl>
                                          </p:spTgt>
                                        </p:tgtEl>
                                        <p:attrNameLst>
                                          <p:attrName>style.visibility</p:attrName>
                                        </p:attrNameLst>
                                      </p:cBhvr>
                                      <p:to>
                                        <p:strVal val="visible"/>
                                      </p:to>
                                    </p:set>
                                    <p:animEffect transition="in" filter="box(in)">
                                      <p:cBhvr>
                                        <p:cTn id="21" dur="500"/>
                                        <p:tgtEl>
                                          <p:spTgt spid="18432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84323">
                                            <p:txEl>
                                              <p:pRg st="7" end="7"/>
                                            </p:txEl>
                                          </p:spTgt>
                                        </p:tgtEl>
                                        <p:attrNameLst>
                                          <p:attrName>style.visibility</p:attrName>
                                        </p:attrNameLst>
                                      </p:cBhvr>
                                      <p:to>
                                        <p:strVal val="visible"/>
                                      </p:to>
                                    </p:set>
                                    <p:animEffect transition="in" filter="box(in)">
                                      <p:cBhvr>
                                        <p:cTn id="26" dur="500"/>
                                        <p:tgtEl>
                                          <p:spTgt spid="18432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4323">
                                            <p:txEl>
                                              <p:pRg st="10" end="10"/>
                                            </p:txEl>
                                          </p:spTgt>
                                        </p:tgtEl>
                                        <p:attrNameLst>
                                          <p:attrName>style.visibility</p:attrName>
                                        </p:attrNameLst>
                                      </p:cBhvr>
                                      <p:to>
                                        <p:strVal val="visible"/>
                                      </p:to>
                                    </p:set>
                                    <p:anim calcmode="lin" valueType="num">
                                      <p:cBhvr additive="base">
                                        <p:cTn id="31" dur="500" fill="hold"/>
                                        <p:tgtEl>
                                          <p:spTgt spid="18432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432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84323">
                                            <p:txEl>
                                              <p:pRg st="8" end="8"/>
                                            </p:txEl>
                                          </p:spTgt>
                                        </p:tgtEl>
                                        <p:attrNameLst>
                                          <p:attrName>style.visibility</p:attrName>
                                        </p:attrNameLst>
                                      </p:cBhvr>
                                      <p:to>
                                        <p:strVal val="visible"/>
                                      </p:to>
                                    </p:set>
                                    <p:animEffect transition="in" filter="box(in)">
                                      <p:cBhvr>
                                        <p:cTn id="37" dur="500"/>
                                        <p:tgtEl>
                                          <p:spTgt spid="18432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84323">
                                            <p:txEl>
                                              <p:pRg st="9" end="9"/>
                                            </p:txEl>
                                          </p:spTgt>
                                        </p:tgtEl>
                                        <p:attrNameLst>
                                          <p:attrName>style.visibility</p:attrName>
                                        </p:attrNameLst>
                                      </p:cBhvr>
                                      <p:to>
                                        <p:strVal val="visible"/>
                                      </p:to>
                                    </p:set>
                                    <p:animEffect transition="in" filter="box(in)">
                                      <p:cBhvr>
                                        <p:cTn id="42" dur="500"/>
                                        <p:tgtEl>
                                          <p:spTgt spid="1843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ChangeArrowheads="1"/>
          </p:cNvSpPr>
          <p:nvPr/>
        </p:nvSpPr>
        <p:spPr bwMode="auto">
          <a:xfrm>
            <a:off x="244475" y="1412875"/>
            <a:ext cx="87630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90000"/>
              </a:lnSpc>
              <a:spcBef>
                <a:spcPct val="50000"/>
              </a:spcBef>
              <a:spcAft>
                <a:spcPct val="50000"/>
              </a:spcAft>
              <a:buClr>
                <a:schemeClr val="folHlink"/>
              </a:buClr>
              <a:buSzPct val="60000"/>
            </a:pPr>
            <a:r>
              <a:rPr lang="en-US" altLang="zh-CN" b="1">
                <a:latin typeface="Times New Roman" panose="02020603050405020304" pitchFamily="18" charset="0"/>
              </a:rPr>
              <a:t>Windows</a:t>
            </a:r>
            <a:r>
              <a:rPr lang="zh-CN" altLang="en-US" b="1">
                <a:latin typeface="Times New Roman" panose="02020603050405020304" pitchFamily="18" charset="0"/>
                <a:ea typeface="隶书" panose="02010509060101010101" pitchFamily="49" charset="-122"/>
              </a:rPr>
              <a:t>和</a:t>
            </a:r>
            <a:r>
              <a:rPr lang="en-US" altLang="zh-CN" b="1">
                <a:latin typeface="Times New Roman" panose="02020603050405020304" pitchFamily="18" charset="0"/>
              </a:rPr>
              <a:t>UNIX/Linux</a:t>
            </a:r>
            <a:r>
              <a:rPr lang="zh-CN" altLang="en-US" b="1">
                <a:latin typeface="隶书" panose="02010509060101010101" pitchFamily="49" charset="-122"/>
                <a:ea typeface="隶书" panose="02010509060101010101" pitchFamily="49" charset="-122"/>
              </a:rPr>
              <a:t>的部分系统调用</a:t>
            </a:r>
            <a:r>
              <a:rPr lang="zh-CN" altLang="en-US" b="1">
                <a:latin typeface="宋体" panose="02010600030101010101" pitchFamily="2" charset="-122"/>
              </a:rPr>
              <a:t>：</a:t>
            </a:r>
            <a:r>
              <a:rPr lang="zh-CN" altLang="en-US" b="1">
                <a:latin typeface="Times New Roman" panose="02020603050405020304" pitchFamily="18" charset="0"/>
              </a:rPr>
              <a:t> </a:t>
            </a:r>
          </a:p>
        </p:txBody>
      </p:sp>
      <p:grpSp>
        <p:nvGrpSpPr>
          <p:cNvPr id="110594" name="Group 4"/>
          <p:cNvGrpSpPr/>
          <p:nvPr/>
        </p:nvGrpSpPr>
        <p:grpSpPr bwMode="auto">
          <a:xfrm>
            <a:off x="474663" y="1989138"/>
            <a:ext cx="8135937" cy="4176712"/>
            <a:chOff x="-3" y="-3"/>
            <a:chExt cx="2928" cy="3078"/>
          </a:xfrm>
        </p:grpSpPr>
        <p:grpSp>
          <p:nvGrpSpPr>
            <p:cNvPr id="110595" name="Group 5"/>
            <p:cNvGrpSpPr/>
            <p:nvPr/>
          </p:nvGrpSpPr>
          <p:grpSpPr bwMode="auto">
            <a:xfrm>
              <a:off x="0" y="0"/>
              <a:ext cx="2922" cy="3072"/>
              <a:chOff x="0" y="0"/>
              <a:chExt cx="2922" cy="3072"/>
            </a:xfrm>
          </p:grpSpPr>
          <p:grpSp>
            <p:nvGrpSpPr>
              <p:cNvPr id="110596" name="Group 6"/>
              <p:cNvGrpSpPr/>
              <p:nvPr/>
            </p:nvGrpSpPr>
            <p:grpSpPr bwMode="auto">
              <a:xfrm>
                <a:off x="0" y="0"/>
                <a:ext cx="690" cy="384"/>
                <a:chOff x="0" y="0"/>
                <a:chExt cx="690" cy="384"/>
              </a:xfrm>
            </p:grpSpPr>
            <p:sp>
              <p:nvSpPr>
                <p:cNvPr id="110597" name="Rectangle 7"/>
                <p:cNvSpPr>
                  <a:spLocks noChangeArrowheads="1"/>
                </p:cNvSpPr>
                <p:nvPr/>
              </p:nvSpPr>
              <p:spPr bwMode="auto">
                <a:xfrm>
                  <a:off x="43" y="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lstStyle/>
                <a:p>
                  <a:pPr eaLnBrk="0" hangingPunct="0">
                    <a:spcBef>
                      <a:spcPct val="50000"/>
                    </a:spcBef>
                    <a:buClr>
                      <a:schemeClr val="tx1"/>
                    </a:buClr>
                  </a:pPr>
                  <a:r>
                    <a:rPr lang="en-US" altLang="zh-CN" sz="2000" b="1">
                      <a:solidFill>
                        <a:srgbClr val="002060"/>
                      </a:solidFill>
                      <a:latin typeface="Times New Roman" panose="02020603050405020304" pitchFamily="18" charset="0"/>
                    </a:rPr>
                    <a:t>UNIX/Linux</a:t>
                  </a:r>
                </a:p>
                <a:p>
                  <a:pPr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598" name="Rectangle 8"/>
                <p:cNvSpPr>
                  <a:spLocks noChangeArrowheads="1"/>
                </p:cNvSpPr>
                <p:nvPr/>
              </p:nvSpPr>
              <p:spPr bwMode="auto">
                <a:xfrm>
                  <a:off x="0" y="0"/>
                  <a:ext cx="6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599" name="Group 9"/>
              <p:cNvGrpSpPr/>
              <p:nvPr/>
            </p:nvGrpSpPr>
            <p:grpSpPr bwMode="auto">
              <a:xfrm>
                <a:off x="690" y="0"/>
                <a:ext cx="1138" cy="384"/>
                <a:chOff x="690" y="0"/>
                <a:chExt cx="1138" cy="384"/>
              </a:xfrm>
            </p:grpSpPr>
            <p:sp>
              <p:nvSpPr>
                <p:cNvPr id="110600" name="Rectangle 10"/>
                <p:cNvSpPr>
                  <a:spLocks noChangeArrowheads="1"/>
                </p:cNvSpPr>
                <p:nvPr/>
              </p:nvSpPr>
              <p:spPr bwMode="auto">
                <a:xfrm>
                  <a:off x="733" y="0"/>
                  <a:ext cx="10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lstStyle/>
                <a:p>
                  <a:pPr eaLnBrk="0" hangingPunct="0">
                    <a:spcBef>
                      <a:spcPct val="50000"/>
                    </a:spcBef>
                    <a:buClr>
                      <a:schemeClr val="tx1"/>
                    </a:buClr>
                  </a:pPr>
                  <a:r>
                    <a:rPr lang="en-US" altLang="zh-CN" sz="2000" b="1">
                      <a:solidFill>
                        <a:srgbClr val="002060"/>
                      </a:solidFill>
                      <a:latin typeface="Times New Roman" panose="02020603050405020304" pitchFamily="18" charset="0"/>
                    </a:rPr>
                    <a:t>Win32</a:t>
                  </a:r>
                </a:p>
                <a:p>
                  <a:pPr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01" name="Rectangle 11"/>
                <p:cNvSpPr>
                  <a:spLocks noChangeArrowheads="1"/>
                </p:cNvSpPr>
                <p:nvPr/>
              </p:nvSpPr>
              <p:spPr bwMode="auto">
                <a:xfrm>
                  <a:off x="690" y="0"/>
                  <a:ext cx="11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02" name="Group 12"/>
              <p:cNvGrpSpPr/>
              <p:nvPr/>
            </p:nvGrpSpPr>
            <p:grpSpPr bwMode="auto">
              <a:xfrm>
                <a:off x="1828" y="0"/>
                <a:ext cx="1094" cy="384"/>
                <a:chOff x="1828" y="0"/>
                <a:chExt cx="1094" cy="384"/>
              </a:xfrm>
            </p:grpSpPr>
            <p:sp>
              <p:nvSpPr>
                <p:cNvPr id="110603" name="Rectangle 13"/>
                <p:cNvSpPr>
                  <a:spLocks noChangeArrowheads="1"/>
                </p:cNvSpPr>
                <p:nvPr/>
              </p:nvSpPr>
              <p:spPr bwMode="auto">
                <a:xfrm>
                  <a:off x="1871" y="0"/>
                  <a:ext cx="10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buClr>
                      <a:schemeClr val="tx1"/>
                    </a:buClr>
                  </a:pPr>
                  <a:r>
                    <a:rPr lang="zh-CN" altLang="en-US" sz="2000" b="1">
                      <a:solidFill>
                        <a:srgbClr val="002060"/>
                      </a:solidFill>
                      <a:latin typeface="Times New Roman" panose="02020603050405020304" pitchFamily="18" charset="0"/>
                      <a:ea typeface="隶书" panose="02010509060101010101" pitchFamily="49" charset="-122"/>
                    </a:rPr>
                    <a:t>说明</a:t>
                  </a:r>
                </a:p>
                <a:p>
                  <a:pPr eaLnBrk="0" hangingPunct="0">
                    <a:spcBef>
                      <a:spcPct val="50000"/>
                    </a:spcBef>
                    <a:buClr>
                      <a:schemeClr val="tx1"/>
                    </a:buClr>
                  </a:pPr>
                  <a:endParaRPr lang="zh-CN" altLang="en-US" sz="2000" b="1">
                    <a:solidFill>
                      <a:srgbClr val="002060"/>
                    </a:solidFill>
                    <a:latin typeface="Times New Roman" panose="02020603050405020304" pitchFamily="18" charset="0"/>
                    <a:ea typeface="隶书" panose="02010509060101010101" pitchFamily="49" charset="-122"/>
                  </a:endParaRPr>
                </a:p>
              </p:txBody>
            </p:sp>
            <p:sp>
              <p:nvSpPr>
                <p:cNvPr id="110604" name="Rectangle 14"/>
                <p:cNvSpPr>
                  <a:spLocks noChangeArrowheads="1"/>
                </p:cNvSpPr>
                <p:nvPr/>
              </p:nvSpPr>
              <p:spPr bwMode="auto">
                <a:xfrm>
                  <a:off x="1828" y="0"/>
                  <a:ext cx="109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05" name="Group 15"/>
              <p:cNvGrpSpPr/>
              <p:nvPr/>
            </p:nvGrpSpPr>
            <p:grpSpPr bwMode="auto">
              <a:xfrm>
                <a:off x="0" y="384"/>
                <a:ext cx="690" cy="384"/>
                <a:chOff x="0" y="384"/>
                <a:chExt cx="690" cy="384"/>
              </a:xfrm>
            </p:grpSpPr>
            <p:sp>
              <p:nvSpPr>
                <p:cNvPr id="110606" name="Rectangle 16"/>
                <p:cNvSpPr>
                  <a:spLocks noChangeArrowheads="1"/>
                </p:cNvSpPr>
                <p:nvPr/>
              </p:nvSpPr>
              <p:spPr bwMode="auto">
                <a:xfrm>
                  <a:off x="43" y="384"/>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fork</a:t>
                  </a:r>
                </a:p>
                <a:p>
                  <a:pPr algn="just"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07" name="Rectangle 17"/>
                <p:cNvSpPr>
                  <a:spLocks noChangeArrowheads="1"/>
                </p:cNvSpPr>
                <p:nvPr/>
              </p:nvSpPr>
              <p:spPr bwMode="auto">
                <a:xfrm>
                  <a:off x="0" y="384"/>
                  <a:ext cx="6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08" name="Group 18"/>
              <p:cNvGrpSpPr/>
              <p:nvPr/>
            </p:nvGrpSpPr>
            <p:grpSpPr bwMode="auto">
              <a:xfrm>
                <a:off x="690" y="384"/>
                <a:ext cx="1138" cy="384"/>
                <a:chOff x="690" y="384"/>
                <a:chExt cx="1138" cy="384"/>
              </a:xfrm>
            </p:grpSpPr>
            <p:sp>
              <p:nvSpPr>
                <p:cNvPr id="110609" name="Rectangle 19"/>
                <p:cNvSpPr>
                  <a:spLocks noChangeArrowheads="1"/>
                </p:cNvSpPr>
                <p:nvPr/>
              </p:nvSpPr>
              <p:spPr bwMode="auto">
                <a:xfrm>
                  <a:off x="733" y="384"/>
                  <a:ext cx="10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CreatProcess</a:t>
                  </a:r>
                </a:p>
                <a:p>
                  <a:pPr algn="just"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10" name="Rectangle 20"/>
                <p:cNvSpPr>
                  <a:spLocks noChangeArrowheads="1"/>
                </p:cNvSpPr>
                <p:nvPr/>
              </p:nvSpPr>
              <p:spPr bwMode="auto">
                <a:xfrm>
                  <a:off x="690" y="384"/>
                  <a:ext cx="11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11" name="Group 21"/>
              <p:cNvGrpSpPr/>
              <p:nvPr/>
            </p:nvGrpSpPr>
            <p:grpSpPr bwMode="auto">
              <a:xfrm>
                <a:off x="1828" y="384"/>
                <a:ext cx="1094" cy="384"/>
                <a:chOff x="1828" y="384"/>
                <a:chExt cx="1094" cy="384"/>
              </a:xfrm>
            </p:grpSpPr>
            <p:sp>
              <p:nvSpPr>
                <p:cNvPr id="110612" name="Rectangle 22"/>
                <p:cNvSpPr>
                  <a:spLocks noChangeArrowheads="1"/>
                </p:cNvSpPr>
                <p:nvPr/>
              </p:nvSpPr>
              <p:spPr bwMode="auto">
                <a:xfrm>
                  <a:off x="1871" y="384"/>
                  <a:ext cx="10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buClr>
                      <a:schemeClr val="tx1"/>
                    </a:buClr>
                  </a:pPr>
                  <a:r>
                    <a:rPr lang="zh-CN" altLang="en-US" sz="2000" b="1">
                      <a:solidFill>
                        <a:srgbClr val="002060"/>
                      </a:solidFill>
                      <a:latin typeface="Times New Roman" panose="02020603050405020304" pitchFamily="18" charset="0"/>
                      <a:ea typeface="隶书" panose="02010509060101010101" pitchFamily="49" charset="-122"/>
                    </a:rPr>
                    <a:t>创建进程</a:t>
                  </a:r>
                </a:p>
                <a:p>
                  <a:pPr eaLnBrk="0" hangingPunct="0">
                    <a:spcBef>
                      <a:spcPct val="50000"/>
                    </a:spcBef>
                    <a:buClr>
                      <a:schemeClr val="tx1"/>
                    </a:buClr>
                  </a:pPr>
                  <a:endParaRPr lang="zh-CN" altLang="en-US" sz="2000" b="1">
                    <a:solidFill>
                      <a:srgbClr val="002060"/>
                    </a:solidFill>
                    <a:latin typeface="Times New Roman" panose="02020603050405020304" pitchFamily="18" charset="0"/>
                    <a:ea typeface="隶书" panose="02010509060101010101" pitchFamily="49" charset="-122"/>
                  </a:endParaRPr>
                </a:p>
              </p:txBody>
            </p:sp>
            <p:sp>
              <p:nvSpPr>
                <p:cNvPr id="110613" name="Rectangle 23"/>
                <p:cNvSpPr>
                  <a:spLocks noChangeArrowheads="1"/>
                </p:cNvSpPr>
                <p:nvPr/>
              </p:nvSpPr>
              <p:spPr bwMode="auto">
                <a:xfrm>
                  <a:off x="1828" y="384"/>
                  <a:ext cx="109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14" name="Group 24"/>
              <p:cNvGrpSpPr/>
              <p:nvPr/>
            </p:nvGrpSpPr>
            <p:grpSpPr bwMode="auto">
              <a:xfrm>
                <a:off x="0" y="768"/>
                <a:ext cx="690" cy="384"/>
                <a:chOff x="0" y="768"/>
                <a:chExt cx="690" cy="384"/>
              </a:xfrm>
            </p:grpSpPr>
            <p:sp>
              <p:nvSpPr>
                <p:cNvPr id="110615" name="Rectangle 25"/>
                <p:cNvSpPr>
                  <a:spLocks noChangeArrowheads="1"/>
                </p:cNvSpPr>
                <p:nvPr/>
              </p:nvSpPr>
              <p:spPr bwMode="auto">
                <a:xfrm>
                  <a:off x="43" y="768"/>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waitpid</a:t>
                  </a:r>
                </a:p>
                <a:p>
                  <a:pPr algn="just"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16" name="Rectangle 26"/>
                <p:cNvSpPr>
                  <a:spLocks noChangeArrowheads="1"/>
                </p:cNvSpPr>
                <p:nvPr/>
              </p:nvSpPr>
              <p:spPr bwMode="auto">
                <a:xfrm>
                  <a:off x="0" y="768"/>
                  <a:ext cx="6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17" name="Group 27"/>
              <p:cNvGrpSpPr/>
              <p:nvPr/>
            </p:nvGrpSpPr>
            <p:grpSpPr bwMode="auto">
              <a:xfrm>
                <a:off x="690" y="768"/>
                <a:ext cx="1138" cy="384"/>
                <a:chOff x="690" y="768"/>
                <a:chExt cx="1138" cy="384"/>
              </a:xfrm>
            </p:grpSpPr>
            <p:sp>
              <p:nvSpPr>
                <p:cNvPr id="110618" name="Rectangle 28"/>
                <p:cNvSpPr>
                  <a:spLocks noChangeArrowheads="1"/>
                </p:cNvSpPr>
                <p:nvPr/>
              </p:nvSpPr>
              <p:spPr bwMode="auto">
                <a:xfrm>
                  <a:off x="733" y="768"/>
                  <a:ext cx="10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WaitForSingleObject</a:t>
                  </a:r>
                </a:p>
                <a:p>
                  <a:pPr algn="just"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19" name="Rectangle 29"/>
                <p:cNvSpPr>
                  <a:spLocks noChangeArrowheads="1"/>
                </p:cNvSpPr>
                <p:nvPr/>
              </p:nvSpPr>
              <p:spPr bwMode="auto">
                <a:xfrm>
                  <a:off x="690" y="768"/>
                  <a:ext cx="11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20" name="Group 30"/>
              <p:cNvGrpSpPr/>
              <p:nvPr/>
            </p:nvGrpSpPr>
            <p:grpSpPr bwMode="auto">
              <a:xfrm>
                <a:off x="1828" y="768"/>
                <a:ext cx="1094" cy="384"/>
                <a:chOff x="1828" y="768"/>
                <a:chExt cx="1094" cy="384"/>
              </a:xfrm>
            </p:grpSpPr>
            <p:sp>
              <p:nvSpPr>
                <p:cNvPr id="110621" name="Rectangle 31"/>
                <p:cNvSpPr>
                  <a:spLocks noChangeArrowheads="1"/>
                </p:cNvSpPr>
                <p:nvPr/>
              </p:nvSpPr>
              <p:spPr bwMode="auto">
                <a:xfrm>
                  <a:off x="1871" y="768"/>
                  <a:ext cx="10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buClr>
                      <a:schemeClr val="tx1"/>
                    </a:buClr>
                  </a:pPr>
                  <a:r>
                    <a:rPr lang="zh-CN" altLang="en-US" sz="2000" b="1">
                      <a:solidFill>
                        <a:srgbClr val="002060"/>
                      </a:solidFill>
                      <a:latin typeface="Times New Roman" panose="02020603050405020304" pitchFamily="18" charset="0"/>
                      <a:ea typeface="隶书" panose="02010509060101010101" pitchFamily="49" charset="-122"/>
                    </a:rPr>
                    <a:t>等待进程终止</a:t>
                  </a:r>
                </a:p>
                <a:p>
                  <a:pPr eaLnBrk="0" hangingPunct="0">
                    <a:spcBef>
                      <a:spcPct val="50000"/>
                    </a:spcBef>
                    <a:buClr>
                      <a:schemeClr val="tx1"/>
                    </a:buClr>
                  </a:pPr>
                  <a:endParaRPr lang="zh-CN" altLang="en-US" sz="2000" b="1">
                    <a:solidFill>
                      <a:srgbClr val="002060"/>
                    </a:solidFill>
                    <a:latin typeface="Times New Roman" panose="02020603050405020304" pitchFamily="18" charset="0"/>
                    <a:ea typeface="隶书" panose="02010509060101010101" pitchFamily="49" charset="-122"/>
                  </a:endParaRPr>
                </a:p>
              </p:txBody>
            </p:sp>
            <p:sp>
              <p:nvSpPr>
                <p:cNvPr id="110622" name="Rectangle 32"/>
                <p:cNvSpPr>
                  <a:spLocks noChangeArrowheads="1"/>
                </p:cNvSpPr>
                <p:nvPr/>
              </p:nvSpPr>
              <p:spPr bwMode="auto">
                <a:xfrm>
                  <a:off x="1828" y="768"/>
                  <a:ext cx="109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23" name="Group 33"/>
              <p:cNvGrpSpPr/>
              <p:nvPr/>
            </p:nvGrpSpPr>
            <p:grpSpPr bwMode="auto">
              <a:xfrm>
                <a:off x="0" y="1152"/>
                <a:ext cx="690" cy="384"/>
                <a:chOff x="0" y="1152"/>
                <a:chExt cx="690" cy="384"/>
              </a:xfrm>
            </p:grpSpPr>
            <p:sp>
              <p:nvSpPr>
                <p:cNvPr id="110624" name="Rectangle 34"/>
                <p:cNvSpPr>
                  <a:spLocks noChangeArrowheads="1"/>
                </p:cNvSpPr>
                <p:nvPr/>
              </p:nvSpPr>
              <p:spPr bwMode="auto">
                <a:xfrm>
                  <a:off x="43" y="1152"/>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open/close</a:t>
                  </a:r>
                </a:p>
                <a:p>
                  <a:pPr algn="just"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25" name="Rectangle 35"/>
                <p:cNvSpPr>
                  <a:spLocks noChangeArrowheads="1"/>
                </p:cNvSpPr>
                <p:nvPr/>
              </p:nvSpPr>
              <p:spPr bwMode="auto">
                <a:xfrm>
                  <a:off x="0" y="1152"/>
                  <a:ext cx="6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26" name="Group 36"/>
              <p:cNvGrpSpPr/>
              <p:nvPr/>
            </p:nvGrpSpPr>
            <p:grpSpPr bwMode="auto">
              <a:xfrm>
                <a:off x="690" y="1152"/>
                <a:ext cx="1138" cy="384"/>
                <a:chOff x="690" y="1152"/>
                <a:chExt cx="1138" cy="384"/>
              </a:xfrm>
            </p:grpSpPr>
            <p:sp>
              <p:nvSpPr>
                <p:cNvPr id="110627" name="Rectangle 37"/>
                <p:cNvSpPr>
                  <a:spLocks noChangeArrowheads="1"/>
                </p:cNvSpPr>
                <p:nvPr/>
              </p:nvSpPr>
              <p:spPr bwMode="auto">
                <a:xfrm>
                  <a:off x="733" y="1152"/>
                  <a:ext cx="10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CreatFile/CloseHandle</a:t>
                  </a:r>
                </a:p>
                <a:p>
                  <a:pPr algn="just"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28" name="Rectangle 38"/>
                <p:cNvSpPr>
                  <a:spLocks noChangeArrowheads="1"/>
                </p:cNvSpPr>
                <p:nvPr/>
              </p:nvSpPr>
              <p:spPr bwMode="auto">
                <a:xfrm>
                  <a:off x="690" y="1152"/>
                  <a:ext cx="11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29" name="Group 39"/>
              <p:cNvGrpSpPr/>
              <p:nvPr/>
            </p:nvGrpSpPr>
            <p:grpSpPr bwMode="auto">
              <a:xfrm>
                <a:off x="1828" y="1152"/>
                <a:ext cx="1094" cy="384"/>
                <a:chOff x="1828" y="1152"/>
                <a:chExt cx="1094" cy="384"/>
              </a:xfrm>
            </p:grpSpPr>
            <p:sp>
              <p:nvSpPr>
                <p:cNvPr id="110630" name="Rectangle 40"/>
                <p:cNvSpPr>
                  <a:spLocks noChangeArrowheads="1"/>
                </p:cNvSpPr>
                <p:nvPr/>
              </p:nvSpPr>
              <p:spPr bwMode="auto">
                <a:xfrm>
                  <a:off x="1871" y="1152"/>
                  <a:ext cx="10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buClr>
                      <a:schemeClr val="tx1"/>
                    </a:buClr>
                  </a:pPr>
                  <a:r>
                    <a:rPr lang="zh-CN" altLang="en-US" sz="2000" b="1">
                      <a:solidFill>
                        <a:srgbClr val="002060"/>
                      </a:solidFill>
                      <a:latin typeface="Times New Roman" panose="02020603050405020304" pitchFamily="18" charset="0"/>
                      <a:ea typeface="隶书" panose="02010509060101010101" pitchFamily="49" charset="-122"/>
                    </a:rPr>
                    <a:t>创建或打开</a:t>
                  </a:r>
                  <a:r>
                    <a:rPr lang="en-US" altLang="zh-CN" sz="2000" b="1">
                      <a:solidFill>
                        <a:srgbClr val="002060"/>
                      </a:solidFill>
                      <a:latin typeface="Times New Roman" panose="02020603050405020304" pitchFamily="18" charset="0"/>
                      <a:ea typeface="隶书" panose="02010509060101010101" pitchFamily="49" charset="-122"/>
                    </a:rPr>
                    <a:t>/</a:t>
                  </a:r>
                  <a:r>
                    <a:rPr lang="zh-CN" altLang="en-US" sz="2000" b="1">
                      <a:solidFill>
                        <a:srgbClr val="002060"/>
                      </a:solidFill>
                      <a:latin typeface="Times New Roman" panose="02020603050405020304" pitchFamily="18" charset="0"/>
                      <a:ea typeface="隶书" panose="02010509060101010101" pitchFamily="49" charset="-122"/>
                    </a:rPr>
                    <a:t>关闭文件</a:t>
                  </a:r>
                </a:p>
                <a:p>
                  <a:pPr algn="just" eaLnBrk="0" hangingPunct="0">
                    <a:spcBef>
                      <a:spcPct val="50000"/>
                    </a:spcBef>
                    <a:buClr>
                      <a:schemeClr val="tx1"/>
                    </a:buClr>
                  </a:pPr>
                  <a:endParaRPr lang="zh-CN" altLang="en-US" sz="2000" b="1">
                    <a:solidFill>
                      <a:srgbClr val="002060"/>
                    </a:solidFill>
                    <a:latin typeface="Times New Roman" panose="02020603050405020304" pitchFamily="18" charset="0"/>
                    <a:ea typeface="隶书" panose="02010509060101010101" pitchFamily="49" charset="-122"/>
                  </a:endParaRPr>
                </a:p>
              </p:txBody>
            </p:sp>
            <p:sp>
              <p:nvSpPr>
                <p:cNvPr id="110631" name="Rectangle 41"/>
                <p:cNvSpPr>
                  <a:spLocks noChangeArrowheads="1"/>
                </p:cNvSpPr>
                <p:nvPr/>
              </p:nvSpPr>
              <p:spPr bwMode="auto">
                <a:xfrm>
                  <a:off x="1828" y="1152"/>
                  <a:ext cx="109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32" name="Group 42"/>
              <p:cNvGrpSpPr/>
              <p:nvPr/>
            </p:nvGrpSpPr>
            <p:grpSpPr bwMode="auto">
              <a:xfrm>
                <a:off x="0" y="1536"/>
                <a:ext cx="690" cy="384"/>
                <a:chOff x="0" y="1536"/>
                <a:chExt cx="690" cy="384"/>
              </a:xfrm>
            </p:grpSpPr>
            <p:sp>
              <p:nvSpPr>
                <p:cNvPr id="110633" name="Rectangle 43"/>
                <p:cNvSpPr>
                  <a:spLocks noChangeArrowheads="1"/>
                </p:cNvSpPr>
                <p:nvPr/>
              </p:nvSpPr>
              <p:spPr bwMode="auto">
                <a:xfrm>
                  <a:off x="43" y="1536"/>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read/write</a:t>
                  </a:r>
                </a:p>
                <a:p>
                  <a:pPr algn="just"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34" name="Rectangle 44"/>
                <p:cNvSpPr>
                  <a:spLocks noChangeArrowheads="1"/>
                </p:cNvSpPr>
                <p:nvPr/>
              </p:nvSpPr>
              <p:spPr bwMode="auto">
                <a:xfrm>
                  <a:off x="0" y="1536"/>
                  <a:ext cx="6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35" name="Group 45"/>
              <p:cNvGrpSpPr/>
              <p:nvPr/>
            </p:nvGrpSpPr>
            <p:grpSpPr bwMode="auto">
              <a:xfrm>
                <a:off x="690" y="1536"/>
                <a:ext cx="1138" cy="384"/>
                <a:chOff x="690" y="1536"/>
                <a:chExt cx="1138" cy="384"/>
              </a:xfrm>
            </p:grpSpPr>
            <p:sp>
              <p:nvSpPr>
                <p:cNvPr id="110636" name="Rectangle 46"/>
                <p:cNvSpPr>
                  <a:spLocks noChangeArrowheads="1"/>
                </p:cNvSpPr>
                <p:nvPr/>
              </p:nvSpPr>
              <p:spPr bwMode="auto">
                <a:xfrm>
                  <a:off x="733" y="1536"/>
                  <a:ext cx="10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ReadFile/WriteFile</a:t>
                  </a:r>
                </a:p>
                <a:p>
                  <a:pPr algn="just"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37" name="Rectangle 47"/>
                <p:cNvSpPr>
                  <a:spLocks noChangeArrowheads="1"/>
                </p:cNvSpPr>
                <p:nvPr/>
              </p:nvSpPr>
              <p:spPr bwMode="auto">
                <a:xfrm>
                  <a:off x="690" y="1536"/>
                  <a:ext cx="11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38" name="Group 48"/>
              <p:cNvGrpSpPr/>
              <p:nvPr/>
            </p:nvGrpSpPr>
            <p:grpSpPr bwMode="auto">
              <a:xfrm>
                <a:off x="1828" y="1536"/>
                <a:ext cx="1094" cy="384"/>
                <a:chOff x="1828" y="1536"/>
                <a:chExt cx="1094" cy="384"/>
              </a:xfrm>
            </p:grpSpPr>
            <p:sp>
              <p:nvSpPr>
                <p:cNvPr id="110639" name="Rectangle 49"/>
                <p:cNvSpPr>
                  <a:spLocks noChangeArrowheads="1"/>
                </p:cNvSpPr>
                <p:nvPr/>
              </p:nvSpPr>
              <p:spPr bwMode="auto">
                <a:xfrm>
                  <a:off x="1871" y="1536"/>
                  <a:ext cx="10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buClr>
                      <a:schemeClr val="tx1"/>
                    </a:buClr>
                  </a:pPr>
                  <a:r>
                    <a:rPr lang="zh-CN" altLang="en-US" sz="2000" b="1">
                      <a:solidFill>
                        <a:srgbClr val="002060"/>
                      </a:solidFill>
                      <a:latin typeface="Times New Roman" panose="02020603050405020304" pitchFamily="18" charset="0"/>
                      <a:ea typeface="隶书" panose="02010509060101010101" pitchFamily="49" charset="-122"/>
                    </a:rPr>
                    <a:t>读</a:t>
                  </a:r>
                  <a:r>
                    <a:rPr lang="en-US" altLang="zh-CN" sz="2000" b="1">
                      <a:solidFill>
                        <a:srgbClr val="002060"/>
                      </a:solidFill>
                      <a:latin typeface="Times New Roman" panose="02020603050405020304" pitchFamily="18" charset="0"/>
                      <a:ea typeface="隶书" panose="02010509060101010101" pitchFamily="49" charset="-122"/>
                    </a:rPr>
                    <a:t>/</a:t>
                  </a:r>
                  <a:r>
                    <a:rPr lang="zh-CN" altLang="en-US" sz="2000" b="1">
                      <a:solidFill>
                        <a:srgbClr val="002060"/>
                      </a:solidFill>
                      <a:latin typeface="Times New Roman" panose="02020603050405020304" pitchFamily="18" charset="0"/>
                      <a:ea typeface="隶书" panose="02010509060101010101" pitchFamily="49" charset="-122"/>
                    </a:rPr>
                    <a:t>写文件</a:t>
                  </a:r>
                </a:p>
                <a:p>
                  <a:pPr eaLnBrk="0" hangingPunct="0">
                    <a:spcBef>
                      <a:spcPct val="50000"/>
                    </a:spcBef>
                    <a:buClr>
                      <a:schemeClr val="tx1"/>
                    </a:buClr>
                  </a:pPr>
                  <a:endParaRPr lang="zh-CN" altLang="en-US" sz="2000" b="1">
                    <a:solidFill>
                      <a:srgbClr val="002060"/>
                    </a:solidFill>
                    <a:latin typeface="Times New Roman" panose="02020603050405020304" pitchFamily="18" charset="0"/>
                    <a:ea typeface="隶书" panose="02010509060101010101" pitchFamily="49" charset="-122"/>
                  </a:endParaRPr>
                </a:p>
              </p:txBody>
            </p:sp>
            <p:sp>
              <p:nvSpPr>
                <p:cNvPr id="110640" name="Rectangle 50"/>
                <p:cNvSpPr>
                  <a:spLocks noChangeArrowheads="1"/>
                </p:cNvSpPr>
                <p:nvPr/>
              </p:nvSpPr>
              <p:spPr bwMode="auto">
                <a:xfrm>
                  <a:off x="1828" y="1536"/>
                  <a:ext cx="109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41" name="Group 51"/>
              <p:cNvGrpSpPr/>
              <p:nvPr/>
            </p:nvGrpSpPr>
            <p:grpSpPr bwMode="auto">
              <a:xfrm>
                <a:off x="0" y="1920"/>
                <a:ext cx="690" cy="384"/>
                <a:chOff x="0" y="1920"/>
                <a:chExt cx="690" cy="384"/>
              </a:xfrm>
            </p:grpSpPr>
            <p:sp>
              <p:nvSpPr>
                <p:cNvPr id="110642" name="Rectangle 52"/>
                <p:cNvSpPr>
                  <a:spLocks noChangeArrowheads="1"/>
                </p:cNvSpPr>
                <p:nvPr/>
              </p:nvSpPr>
              <p:spPr bwMode="auto">
                <a:xfrm>
                  <a:off x="43" y="192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lseek</a:t>
                  </a:r>
                </a:p>
                <a:p>
                  <a:pPr algn="just"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43" name="Rectangle 53"/>
                <p:cNvSpPr>
                  <a:spLocks noChangeArrowheads="1"/>
                </p:cNvSpPr>
                <p:nvPr/>
              </p:nvSpPr>
              <p:spPr bwMode="auto">
                <a:xfrm>
                  <a:off x="0" y="1920"/>
                  <a:ext cx="6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44" name="Group 54"/>
              <p:cNvGrpSpPr/>
              <p:nvPr/>
            </p:nvGrpSpPr>
            <p:grpSpPr bwMode="auto">
              <a:xfrm>
                <a:off x="690" y="1920"/>
                <a:ext cx="1138" cy="384"/>
                <a:chOff x="690" y="1920"/>
                <a:chExt cx="1138" cy="384"/>
              </a:xfrm>
            </p:grpSpPr>
            <p:sp>
              <p:nvSpPr>
                <p:cNvPr id="110645" name="Rectangle 55"/>
                <p:cNvSpPr>
                  <a:spLocks noChangeArrowheads="1"/>
                </p:cNvSpPr>
                <p:nvPr/>
              </p:nvSpPr>
              <p:spPr bwMode="auto">
                <a:xfrm>
                  <a:off x="733" y="1920"/>
                  <a:ext cx="10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b="1">
                      <a:solidFill>
                        <a:srgbClr val="002060"/>
                      </a:solidFill>
                      <a:latin typeface="Times New Roman" panose="02020603050405020304" pitchFamily="18" charset="0"/>
                    </a:rPr>
                    <a:t>SetFi</a:t>
                  </a:r>
                  <a:r>
                    <a:rPr lang="en-US" altLang="zh-CN" sz="2000" b="1">
                      <a:solidFill>
                        <a:srgbClr val="002060"/>
                      </a:solidFill>
                      <a:latin typeface="Times New Roman" panose="02020603050405020304" pitchFamily="18" charset="0"/>
                    </a:rPr>
                    <a:t>l</a:t>
                  </a:r>
                  <a:r>
                    <a:rPr lang="en-US" altLang="zh-CN" b="1">
                      <a:solidFill>
                        <a:srgbClr val="002060"/>
                      </a:solidFill>
                      <a:latin typeface="Times New Roman" panose="02020603050405020304" pitchFamily="18" charset="0"/>
                    </a:rPr>
                    <a:t>ePointer</a:t>
                  </a:r>
                </a:p>
                <a:p>
                  <a:pPr algn="just" eaLnBrk="0" hangingPunct="0">
                    <a:spcBef>
                      <a:spcPct val="50000"/>
                    </a:spcBef>
                    <a:buClr>
                      <a:schemeClr val="tx1"/>
                    </a:buClr>
                  </a:pPr>
                  <a:endParaRPr lang="en-US" altLang="zh-CN" b="1">
                    <a:solidFill>
                      <a:srgbClr val="002060"/>
                    </a:solidFill>
                    <a:latin typeface="Times New Roman" panose="02020603050405020304" pitchFamily="18" charset="0"/>
                  </a:endParaRPr>
                </a:p>
              </p:txBody>
            </p:sp>
            <p:sp>
              <p:nvSpPr>
                <p:cNvPr id="110646" name="Rectangle 56"/>
                <p:cNvSpPr>
                  <a:spLocks noChangeArrowheads="1"/>
                </p:cNvSpPr>
                <p:nvPr/>
              </p:nvSpPr>
              <p:spPr bwMode="auto">
                <a:xfrm>
                  <a:off x="690" y="1920"/>
                  <a:ext cx="11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47" name="Group 57"/>
              <p:cNvGrpSpPr/>
              <p:nvPr/>
            </p:nvGrpSpPr>
            <p:grpSpPr bwMode="auto">
              <a:xfrm>
                <a:off x="1828" y="1920"/>
                <a:ext cx="1094" cy="384"/>
                <a:chOff x="1828" y="1920"/>
                <a:chExt cx="1094" cy="384"/>
              </a:xfrm>
            </p:grpSpPr>
            <p:sp>
              <p:nvSpPr>
                <p:cNvPr id="110648" name="Rectangle 58"/>
                <p:cNvSpPr>
                  <a:spLocks noChangeArrowheads="1"/>
                </p:cNvSpPr>
                <p:nvPr/>
              </p:nvSpPr>
              <p:spPr bwMode="auto">
                <a:xfrm>
                  <a:off x="1871" y="1920"/>
                  <a:ext cx="10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zh-CN" altLang="en-US" sz="2000" b="1">
                      <a:solidFill>
                        <a:srgbClr val="002060"/>
                      </a:solidFill>
                      <a:latin typeface="Times New Roman" panose="02020603050405020304" pitchFamily="18" charset="0"/>
                      <a:ea typeface="隶书" panose="02010509060101010101" pitchFamily="49" charset="-122"/>
                    </a:rPr>
                    <a:t>移动文件指针</a:t>
                  </a:r>
                </a:p>
                <a:p>
                  <a:pPr eaLnBrk="0" hangingPunct="0">
                    <a:spcBef>
                      <a:spcPct val="50000"/>
                    </a:spcBef>
                    <a:buClr>
                      <a:schemeClr val="tx1"/>
                    </a:buClr>
                  </a:pPr>
                  <a:endParaRPr lang="zh-CN" altLang="en-US" sz="2000" b="1">
                    <a:solidFill>
                      <a:srgbClr val="002060"/>
                    </a:solidFill>
                    <a:latin typeface="Times New Roman" panose="02020603050405020304" pitchFamily="18" charset="0"/>
                    <a:ea typeface="隶书" panose="02010509060101010101" pitchFamily="49" charset="-122"/>
                  </a:endParaRPr>
                </a:p>
              </p:txBody>
            </p:sp>
            <p:sp>
              <p:nvSpPr>
                <p:cNvPr id="110649" name="Rectangle 59"/>
                <p:cNvSpPr>
                  <a:spLocks noChangeArrowheads="1"/>
                </p:cNvSpPr>
                <p:nvPr/>
              </p:nvSpPr>
              <p:spPr bwMode="auto">
                <a:xfrm>
                  <a:off x="1828" y="1920"/>
                  <a:ext cx="109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50" name="Group 60"/>
              <p:cNvGrpSpPr/>
              <p:nvPr/>
            </p:nvGrpSpPr>
            <p:grpSpPr bwMode="auto">
              <a:xfrm>
                <a:off x="0" y="2304"/>
                <a:ext cx="690" cy="384"/>
                <a:chOff x="0" y="2304"/>
                <a:chExt cx="690" cy="384"/>
              </a:xfrm>
            </p:grpSpPr>
            <p:sp>
              <p:nvSpPr>
                <p:cNvPr id="110651" name="Rectangle 61"/>
                <p:cNvSpPr>
                  <a:spLocks noChangeArrowheads="1"/>
                </p:cNvSpPr>
                <p:nvPr/>
              </p:nvSpPr>
              <p:spPr bwMode="auto">
                <a:xfrm>
                  <a:off x="43" y="2304"/>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mkdir/rmdir</a:t>
                  </a:r>
                </a:p>
                <a:p>
                  <a:pPr algn="just"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52" name="Rectangle 62"/>
                <p:cNvSpPr>
                  <a:spLocks noChangeArrowheads="1"/>
                </p:cNvSpPr>
                <p:nvPr/>
              </p:nvSpPr>
              <p:spPr bwMode="auto">
                <a:xfrm>
                  <a:off x="0" y="2304"/>
                  <a:ext cx="6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53" name="Group 63"/>
              <p:cNvGrpSpPr/>
              <p:nvPr/>
            </p:nvGrpSpPr>
            <p:grpSpPr bwMode="auto">
              <a:xfrm>
                <a:off x="690" y="2304"/>
                <a:ext cx="1248" cy="384"/>
                <a:chOff x="690" y="2304"/>
                <a:chExt cx="1248" cy="384"/>
              </a:xfrm>
            </p:grpSpPr>
            <p:sp>
              <p:nvSpPr>
                <p:cNvPr id="110654" name="Rectangle 64"/>
                <p:cNvSpPr>
                  <a:spLocks noChangeArrowheads="1"/>
                </p:cNvSpPr>
                <p:nvPr/>
              </p:nvSpPr>
              <p:spPr bwMode="auto">
                <a:xfrm>
                  <a:off x="733" y="2304"/>
                  <a:ext cx="12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Creat/Remove</a:t>
                  </a:r>
                  <a:r>
                    <a:rPr lang="en-US" altLang="zh-CN" b="1">
                      <a:solidFill>
                        <a:srgbClr val="002060"/>
                      </a:solidFill>
                      <a:latin typeface="Times New Roman" panose="02020603050405020304" pitchFamily="18" charset="0"/>
                    </a:rPr>
                    <a:t> Directory</a:t>
                  </a:r>
                </a:p>
                <a:p>
                  <a:pPr algn="just" eaLnBrk="0" hangingPunct="0">
                    <a:spcBef>
                      <a:spcPct val="50000"/>
                    </a:spcBef>
                    <a:buClr>
                      <a:schemeClr val="tx1"/>
                    </a:buClr>
                  </a:pPr>
                  <a:endParaRPr lang="en-US" altLang="zh-CN" b="1">
                    <a:solidFill>
                      <a:srgbClr val="002060"/>
                    </a:solidFill>
                    <a:latin typeface="Times New Roman" panose="02020603050405020304" pitchFamily="18" charset="0"/>
                  </a:endParaRPr>
                </a:p>
              </p:txBody>
            </p:sp>
            <p:sp>
              <p:nvSpPr>
                <p:cNvPr id="110655" name="Rectangle 65"/>
                <p:cNvSpPr>
                  <a:spLocks noChangeArrowheads="1"/>
                </p:cNvSpPr>
                <p:nvPr/>
              </p:nvSpPr>
              <p:spPr bwMode="auto">
                <a:xfrm>
                  <a:off x="690" y="2304"/>
                  <a:ext cx="11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56" name="Group 66"/>
              <p:cNvGrpSpPr/>
              <p:nvPr/>
            </p:nvGrpSpPr>
            <p:grpSpPr bwMode="auto">
              <a:xfrm>
                <a:off x="1828" y="2304"/>
                <a:ext cx="1094" cy="384"/>
                <a:chOff x="1828" y="2304"/>
                <a:chExt cx="1094" cy="384"/>
              </a:xfrm>
            </p:grpSpPr>
            <p:sp>
              <p:nvSpPr>
                <p:cNvPr id="110657" name="Rectangle 67"/>
                <p:cNvSpPr>
                  <a:spLocks noChangeArrowheads="1"/>
                </p:cNvSpPr>
                <p:nvPr/>
              </p:nvSpPr>
              <p:spPr bwMode="auto">
                <a:xfrm>
                  <a:off x="1871" y="2304"/>
                  <a:ext cx="10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buClr>
                      <a:schemeClr val="tx1"/>
                    </a:buClr>
                  </a:pPr>
                  <a:r>
                    <a:rPr lang="zh-CN" altLang="en-US" sz="2000" b="1">
                      <a:solidFill>
                        <a:srgbClr val="002060"/>
                      </a:solidFill>
                      <a:latin typeface="Times New Roman" panose="02020603050405020304" pitchFamily="18" charset="0"/>
                      <a:ea typeface="隶书" panose="02010509060101010101" pitchFamily="49" charset="-122"/>
                    </a:rPr>
                    <a:t>建立</a:t>
                  </a:r>
                  <a:r>
                    <a:rPr lang="en-US" altLang="zh-CN" sz="2000" b="1">
                      <a:solidFill>
                        <a:srgbClr val="002060"/>
                      </a:solidFill>
                      <a:latin typeface="Times New Roman" panose="02020603050405020304" pitchFamily="18" charset="0"/>
                      <a:ea typeface="隶书" panose="02010509060101010101" pitchFamily="49" charset="-122"/>
                    </a:rPr>
                    <a:t>/</a:t>
                  </a:r>
                  <a:r>
                    <a:rPr lang="zh-CN" altLang="en-US" sz="2000" b="1">
                      <a:solidFill>
                        <a:srgbClr val="002060"/>
                      </a:solidFill>
                      <a:latin typeface="Times New Roman" panose="02020603050405020304" pitchFamily="18" charset="0"/>
                      <a:ea typeface="隶书" panose="02010509060101010101" pitchFamily="49" charset="-122"/>
                    </a:rPr>
                    <a:t>删除目录</a:t>
                  </a:r>
                </a:p>
                <a:p>
                  <a:pPr algn="just" eaLnBrk="0" hangingPunct="0">
                    <a:spcBef>
                      <a:spcPct val="50000"/>
                    </a:spcBef>
                    <a:buClr>
                      <a:schemeClr val="tx1"/>
                    </a:buClr>
                  </a:pPr>
                  <a:endParaRPr lang="zh-CN" altLang="en-US" sz="2000" b="1">
                    <a:solidFill>
                      <a:srgbClr val="002060"/>
                    </a:solidFill>
                    <a:latin typeface="Times New Roman" panose="02020603050405020304" pitchFamily="18" charset="0"/>
                    <a:ea typeface="隶书" panose="02010509060101010101" pitchFamily="49" charset="-122"/>
                  </a:endParaRPr>
                </a:p>
              </p:txBody>
            </p:sp>
            <p:sp>
              <p:nvSpPr>
                <p:cNvPr id="110658" name="Rectangle 68"/>
                <p:cNvSpPr>
                  <a:spLocks noChangeArrowheads="1"/>
                </p:cNvSpPr>
                <p:nvPr/>
              </p:nvSpPr>
              <p:spPr bwMode="auto">
                <a:xfrm>
                  <a:off x="1828" y="2304"/>
                  <a:ext cx="109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59" name="Group 69"/>
              <p:cNvGrpSpPr/>
              <p:nvPr/>
            </p:nvGrpSpPr>
            <p:grpSpPr bwMode="auto">
              <a:xfrm>
                <a:off x="0" y="2688"/>
                <a:ext cx="690" cy="384"/>
                <a:chOff x="0" y="2688"/>
                <a:chExt cx="690" cy="384"/>
              </a:xfrm>
            </p:grpSpPr>
            <p:sp>
              <p:nvSpPr>
                <p:cNvPr id="110660" name="Rectangle 70"/>
                <p:cNvSpPr>
                  <a:spLocks noChangeArrowheads="1"/>
                </p:cNvSpPr>
                <p:nvPr/>
              </p:nvSpPr>
              <p:spPr bwMode="auto">
                <a:xfrm>
                  <a:off x="43" y="2688"/>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b="1">
                      <a:solidFill>
                        <a:srgbClr val="002060"/>
                      </a:solidFill>
                      <a:latin typeface="Times New Roman" panose="02020603050405020304" pitchFamily="18" charset="0"/>
                    </a:rPr>
                    <a:t>st</a:t>
                  </a:r>
                  <a:r>
                    <a:rPr lang="en-US" altLang="zh-CN" sz="2000" b="1">
                      <a:solidFill>
                        <a:srgbClr val="002060"/>
                      </a:solidFill>
                      <a:latin typeface="Times New Roman" panose="02020603050405020304" pitchFamily="18" charset="0"/>
                    </a:rPr>
                    <a:t>a</a:t>
                  </a:r>
                  <a:r>
                    <a:rPr lang="en-US" altLang="zh-CN" b="1">
                      <a:solidFill>
                        <a:srgbClr val="002060"/>
                      </a:solidFill>
                      <a:latin typeface="Times New Roman" panose="02020603050405020304" pitchFamily="18" charset="0"/>
                    </a:rPr>
                    <a:t>t</a:t>
                  </a:r>
                </a:p>
                <a:p>
                  <a:pPr algn="just" eaLnBrk="0" hangingPunct="0">
                    <a:spcBef>
                      <a:spcPct val="50000"/>
                    </a:spcBef>
                    <a:buClr>
                      <a:schemeClr val="tx1"/>
                    </a:buClr>
                  </a:pPr>
                  <a:endParaRPr lang="en-US" altLang="zh-CN" b="1">
                    <a:solidFill>
                      <a:srgbClr val="002060"/>
                    </a:solidFill>
                    <a:latin typeface="Times New Roman" panose="02020603050405020304" pitchFamily="18" charset="0"/>
                  </a:endParaRPr>
                </a:p>
              </p:txBody>
            </p:sp>
            <p:sp>
              <p:nvSpPr>
                <p:cNvPr id="110661" name="Rectangle 71"/>
                <p:cNvSpPr>
                  <a:spLocks noChangeArrowheads="1"/>
                </p:cNvSpPr>
                <p:nvPr/>
              </p:nvSpPr>
              <p:spPr bwMode="auto">
                <a:xfrm>
                  <a:off x="0" y="2688"/>
                  <a:ext cx="6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62" name="Group 72"/>
              <p:cNvGrpSpPr/>
              <p:nvPr/>
            </p:nvGrpSpPr>
            <p:grpSpPr bwMode="auto">
              <a:xfrm>
                <a:off x="690" y="2688"/>
                <a:ext cx="1138" cy="384"/>
                <a:chOff x="690" y="2688"/>
                <a:chExt cx="1138" cy="384"/>
              </a:xfrm>
            </p:grpSpPr>
            <p:sp>
              <p:nvSpPr>
                <p:cNvPr id="110663" name="Rectangle 73"/>
                <p:cNvSpPr>
                  <a:spLocks noChangeArrowheads="1"/>
                </p:cNvSpPr>
                <p:nvPr/>
              </p:nvSpPr>
              <p:spPr bwMode="auto">
                <a:xfrm>
                  <a:off x="733" y="2688"/>
                  <a:ext cx="10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spcBef>
                      <a:spcPct val="50000"/>
                    </a:spcBef>
                    <a:buClr>
                      <a:schemeClr val="tx1"/>
                    </a:buClr>
                  </a:pPr>
                  <a:r>
                    <a:rPr lang="en-US" altLang="zh-CN" sz="2000" b="1">
                      <a:solidFill>
                        <a:srgbClr val="002060"/>
                      </a:solidFill>
                      <a:latin typeface="Times New Roman" panose="02020603050405020304" pitchFamily="18" charset="0"/>
                    </a:rPr>
                    <a:t>GetFileAttributesEx</a:t>
                  </a:r>
                </a:p>
                <a:p>
                  <a:pPr algn="just" eaLnBrk="0" hangingPunct="0">
                    <a:spcBef>
                      <a:spcPct val="50000"/>
                    </a:spcBef>
                    <a:buClr>
                      <a:schemeClr val="tx1"/>
                    </a:buClr>
                  </a:pPr>
                  <a:endParaRPr lang="en-US" altLang="zh-CN" sz="2000" b="1">
                    <a:solidFill>
                      <a:srgbClr val="002060"/>
                    </a:solidFill>
                    <a:latin typeface="Times New Roman" panose="02020603050405020304" pitchFamily="18" charset="0"/>
                  </a:endParaRPr>
                </a:p>
              </p:txBody>
            </p:sp>
            <p:sp>
              <p:nvSpPr>
                <p:cNvPr id="110664" name="Rectangle 74"/>
                <p:cNvSpPr>
                  <a:spLocks noChangeArrowheads="1"/>
                </p:cNvSpPr>
                <p:nvPr/>
              </p:nvSpPr>
              <p:spPr bwMode="auto">
                <a:xfrm>
                  <a:off x="690" y="2688"/>
                  <a:ext cx="113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nvGrpSpPr>
              <p:cNvPr id="110665" name="Group 75"/>
              <p:cNvGrpSpPr/>
              <p:nvPr/>
            </p:nvGrpSpPr>
            <p:grpSpPr bwMode="auto">
              <a:xfrm>
                <a:off x="1828" y="2688"/>
                <a:ext cx="1094" cy="384"/>
                <a:chOff x="1828" y="2688"/>
                <a:chExt cx="1094" cy="384"/>
              </a:xfrm>
            </p:grpSpPr>
            <p:sp>
              <p:nvSpPr>
                <p:cNvPr id="110666" name="Rectangle 76"/>
                <p:cNvSpPr>
                  <a:spLocks noChangeArrowheads="1"/>
                </p:cNvSpPr>
                <p:nvPr/>
              </p:nvSpPr>
              <p:spPr bwMode="auto">
                <a:xfrm>
                  <a:off x="1871" y="2688"/>
                  <a:ext cx="10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50000"/>
                    </a:spcBef>
                    <a:buClr>
                      <a:schemeClr val="tx1"/>
                    </a:buClr>
                  </a:pPr>
                  <a:r>
                    <a:rPr lang="zh-CN" altLang="en-US" sz="2000" b="1">
                      <a:solidFill>
                        <a:srgbClr val="002060"/>
                      </a:solidFill>
                      <a:latin typeface="Times New Roman" panose="02020603050405020304" pitchFamily="18" charset="0"/>
                      <a:ea typeface="隶书" panose="02010509060101010101" pitchFamily="49" charset="-122"/>
                    </a:rPr>
                    <a:t>获得文件属性</a:t>
                  </a:r>
                </a:p>
                <a:p>
                  <a:pPr algn="just" eaLnBrk="0" hangingPunct="0">
                    <a:spcBef>
                      <a:spcPct val="50000"/>
                    </a:spcBef>
                    <a:buClr>
                      <a:schemeClr val="tx1"/>
                    </a:buClr>
                  </a:pPr>
                  <a:endParaRPr lang="zh-CN" altLang="en-US" sz="2000" b="1">
                    <a:solidFill>
                      <a:srgbClr val="002060"/>
                    </a:solidFill>
                    <a:latin typeface="Times New Roman" panose="02020603050405020304" pitchFamily="18" charset="0"/>
                    <a:ea typeface="隶书" panose="02010509060101010101" pitchFamily="49" charset="-122"/>
                  </a:endParaRPr>
                </a:p>
              </p:txBody>
            </p:sp>
            <p:sp>
              <p:nvSpPr>
                <p:cNvPr id="110667" name="Rectangle 77"/>
                <p:cNvSpPr>
                  <a:spLocks noChangeArrowheads="1"/>
                </p:cNvSpPr>
                <p:nvPr/>
              </p:nvSpPr>
              <p:spPr bwMode="auto">
                <a:xfrm>
                  <a:off x="1828" y="2688"/>
                  <a:ext cx="109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grpSp>
        <p:sp>
          <p:nvSpPr>
            <p:cNvPr id="110668" name="Rectangle 78"/>
            <p:cNvSpPr>
              <a:spLocks noChangeArrowheads="1"/>
            </p:cNvSpPr>
            <p:nvPr/>
          </p:nvSpPr>
          <p:spPr bwMode="auto">
            <a:xfrm>
              <a:off x="-3" y="-3"/>
              <a:ext cx="2928" cy="3078"/>
            </a:xfrm>
            <a:prstGeom prst="rect">
              <a:avLst/>
            </a:prstGeom>
            <a:noFill/>
            <a:ln w="11112">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spcBef>
                  <a:spcPct val="50000"/>
                </a:spcBef>
                <a:buClr>
                  <a:schemeClr val="tx1"/>
                </a:buClr>
              </a:pPr>
              <a:endParaRPr lang="zh-CN" altLang="en-US" b="1">
                <a:solidFill>
                  <a:srgbClr val="002060"/>
                </a:solidFill>
              </a:endParaRPr>
            </a:p>
          </p:txBody>
        </p:sp>
      </p:gr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3"/>
          <p:cNvSpPr>
            <a:spLocks noGrp="1" noChangeArrowheads="1"/>
          </p:cNvSpPr>
          <p:nvPr>
            <p:ph idx="1"/>
          </p:nvPr>
        </p:nvSpPr>
        <p:spPr>
          <a:xfrm>
            <a:off x="468313" y="981075"/>
            <a:ext cx="8229600" cy="5327650"/>
          </a:xfrm>
        </p:spPr>
        <p:txBody>
          <a:bodyPr/>
          <a:lstStyle/>
          <a:p>
            <a:pPr lvl="1">
              <a:lnSpc>
                <a:spcPct val="115000"/>
              </a:lnSpc>
              <a:buFontTx/>
              <a:buNone/>
            </a:pPr>
            <a:r>
              <a:rPr lang="en-US" altLang="zh-CN" sz="2400" b="1" smtClean="0">
                <a:solidFill>
                  <a:srgbClr val="800080"/>
                </a:solidFill>
              </a:rPr>
              <a:t>c</a:t>
            </a:r>
            <a:r>
              <a:rPr lang="zh-CN" altLang="en-US" sz="2400" b="1" smtClean="0">
                <a:solidFill>
                  <a:srgbClr val="800080"/>
                </a:solidFill>
              </a:rPr>
              <a:t>）系统调用格式：</a:t>
            </a:r>
          </a:p>
          <a:p>
            <a:pPr lvl="1">
              <a:lnSpc>
                <a:spcPct val="115000"/>
              </a:lnSpc>
              <a:buFontTx/>
              <a:buNone/>
            </a:pPr>
            <a:r>
              <a:rPr lang="en-US" altLang="zh-CN" sz="2400" b="1" smtClean="0"/>
              <a:t>   Trap  xx</a:t>
            </a:r>
          </a:p>
          <a:p>
            <a:pPr lvl="1">
              <a:lnSpc>
                <a:spcPct val="115000"/>
              </a:lnSpc>
              <a:buFontTx/>
              <a:buNone/>
            </a:pPr>
            <a:r>
              <a:rPr lang="en-US" altLang="zh-CN" sz="2400" b="1" smtClean="0"/>
              <a:t>        </a:t>
            </a:r>
            <a:r>
              <a:rPr lang="zh-CN" altLang="en-US" sz="2400" b="1" smtClean="0"/>
              <a:t>参数</a:t>
            </a:r>
            <a:r>
              <a:rPr lang="en-US" altLang="zh-CN" sz="2400" b="1" smtClean="0"/>
              <a:t>1</a:t>
            </a:r>
            <a:endParaRPr lang="zh-CN" altLang="en-US" sz="2400" b="1" smtClean="0"/>
          </a:p>
          <a:p>
            <a:pPr lvl="1">
              <a:lnSpc>
                <a:spcPct val="115000"/>
              </a:lnSpc>
              <a:buFontTx/>
              <a:buNone/>
            </a:pPr>
            <a:r>
              <a:rPr lang="zh-CN" altLang="en-US" sz="2400" b="1" smtClean="0"/>
              <a:t>        参数</a:t>
            </a:r>
            <a:r>
              <a:rPr lang="en-US" altLang="zh-CN" sz="2400" b="1" smtClean="0"/>
              <a:t>2</a:t>
            </a:r>
          </a:p>
          <a:p>
            <a:pPr lvl="1">
              <a:lnSpc>
                <a:spcPct val="115000"/>
              </a:lnSpc>
              <a:buFontTx/>
              <a:buNone/>
            </a:pPr>
            <a:r>
              <a:rPr lang="zh-CN" altLang="en-US" sz="2400" smtClean="0"/>
              <a:t>       </a:t>
            </a:r>
            <a:r>
              <a:rPr lang="en-US" altLang="zh-CN" sz="2400" smtClean="0">
                <a:latin typeface="宋体" panose="02010600030101010101" pitchFamily="2" charset="-122"/>
              </a:rPr>
              <a:t>…</a:t>
            </a:r>
            <a:endParaRPr lang="zh-CN" altLang="en-US" sz="2400" b="1" smtClean="0"/>
          </a:p>
          <a:p>
            <a:pPr lvl="1">
              <a:lnSpc>
                <a:spcPct val="115000"/>
              </a:lnSpc>
              <a:buFontTx/>
              <a:buNone/>
            </a:pPr>
            <a:r>
              <a:rPr lang="en-US" altLang="zh-CN" sz="2400" b="1" smtClean="0">
                <a:solidFill>
                  <a:srgbClr val="800080"/>
                </a:solidFill>
              </a:rPr>
              <a:t>d</a:t>
            </a:r>
            <a:r>
              <a:rPr lang="zh-CN" altLang="en-US" sz="2400" b="1" smtClean="0">
                <a:solidFill>
                  <a:srgbClr val="800080"/>
                </a:solidFill>
              </a:rPr>
              <a:t>）系统调用号的传递方式：</a:t>
            </a:r>
          </a:p>
          <a:p>
            <a:pPr lvl="1">
              <a:lnSpc>
                <a:spcPct val="115000"/>
              </a:lnSpc>
              <a:buFont typeface="Arial" panose="020B0604020202020204" pitchFamily="34" charset="0"/>
              <a:buChar char="•"/>
            </a:pPr>
            <a:r>
              <a:rPr lang="zh-CN" altLang="en-US" sz="2400" b="1" smtClean="0">
                <a:solidFill>
                  <a:srgbClr val="CC3300"/>
                </a:solidFill>
              </a:rPr>
              <a:t>直接把系统调用号放在系统调用命令中</a:t>
            </a:r>
            <a:r>
              <a:rPr lang="zh-CN" altLang="en-US" sz="2400" smtClean="0">
                <a:solidFill>
                  <a:srgbClr val="CC3300"/>
                </a:solidFill>
              </a:rPr>
              <a:t>；</a:t>
            </a:r>
          </a:p>
          <a:p>
            <a:pPr lvl="1">
              <a:lnSpc>
                <a:spcPct val="115000"/>
              </a:lnSpc>
              <a:buFontTx/>
              <a:buNone/>
            </a:pPr>
            <a:r>
              <a:rPr lang="zh-CN" altLang="en-US" sz="2000" smtClean="0"/>
              <a:t>     </a:t>
            </a:r>
            <a:r>
              <a:rPr lang="zh-CN" altLang="en-US" sz="2400" b="1" smtClean="0"/>
              <a:t>如 </a:t>
            </a:r>
            <a:r>
              <a:rPr lang="en-US" altLang="zh-CN" sz="2400" b="1" smtClean="0"/>
              <a:t>IBM370</a:t>
            </a:r>
            <a:r>
              <a:rPr lang="zh-CN" altLang="en-US" sz="2400" b="1" smtClean="0"/>
              <a:t>和早期的</a:t>
            </a:r>
            <a:r>
              <a:rPr lang="en-US" altLang="zh-CN" sz="2400" b="1" smtClean="0"/>
              <a:t>UNIX</a:t>
            </a:r>
            <a:r>
              <a:rPr lang="zh-CN" altLang="en-US" sz="2400" b="1" smtClean="0"/>
              <a:t>系统。</a:t>
            </a:r>
          </a:p>
          <a:p>
            <a:pPr lvl="1">
              <a:lnSpc>
                <a:spcPct val="115000"/>
              </a:lnSpc>
              <a:buFont typeface="Arial" panose="020B0604020202020204" pitchFamily="34" charset="0"/>
              <a:buChar char="•"/>
            </a:pPr>
            <a:r>
              <a:rPr lang="zh-CN" altLang="en-US" sz="2400" b="1" smtClean="0">
                <a:solidFill>
                  <a:srgbClr val="CC3300"/>
                </a:solidFill>
              </a:rPr>
              <a:t>将系统调用号预先装入指定寄存器中。</a:t>
            </a:r>
          </a:p>
          <a:p>
            <a:pPr lvl="1">
              <a:lnSpc>
                <a:spcPct val="115000"/>
              </a:lnSpc>
              <a:buFontTx/>
              <a:buNone/>
            </a:pPr>
            <a:r>
              <a:rPr lang="zh-CN" altLang="en-US" sz="2400" b="1" smtClean="0"/>
              <a:t>    如</a:t>
            </a:r>
            <a:r>
              <a:rPr lang="en-US" altLang="zh-CN" sz="2400" b="1" smtClean="0"/>
              <a:t>Dos </a:t>
            </a:r>
            <a:r>
              <a:rPr lang="zh-CN" altLang="en-US" sz="2400" b="1" smtClean="0"/>
              <a:t>：</a:t>
            </a:r>
            <a:r>
              <a:rPr lang="en-US" altLang="zh-CN" sz="2400" b="1" smtClean="0"/>
              <a:t>→AH</a:t>
            </a:r>
            <a:r>
              <a:rPr lang="zh-CN" altLang="en-US" sz="2400" b="1" smtClean="0"/>
              <a:t>；</a:t>
            </a:r>
            <a:r>
              <a:rPr lang="en-US" altLang="zh-CN" sz="2400" b="1" smtClean="0"/>
              <a:t>linux </a:t>
            </a:r>
            <a:r>
              <a:rPr lang="zh-CN" altLang="en-US" sz="2400" b="1" smtClean="0"/>
              <a:t>：</a:t>
            </a:r>
            <a:r>
              <a:rPr lang="en-US" altLang="zh-CN" sz="2400" b="1" smtClean="0"/>
              <a:t>→</a:t>
            </a:r>
            <a:r>
              <a:rPr lang="zh-CN" altLang="en-US" sz="2400" b="1" smtClean="0"/>
              <a:t> </a:t>
            </a:r>
            <a:r>
              <a:rPr lang="en-US" altLang="zh-CN" sz="2400" b="1" smtClean="0"/>
              <a:t>EAX</a:t>
            </a:r>
            <a:r>
              <a:rPr lang="zh-CN" altLang="en-US" sz="2400" b="1" smtClean="0"/>
              <a:t>。</a:t>
            </a:r>
          </a:p>
        </p:txBody>
      </p:sp>
      <p:sp>
        <p:nvSpPr>
          <p:cNvPr id="201732" name="Text Box 4"/>
          <p:cNvSpPr txBox="1">
            <a:spLocks noChangeArrowheads="1"/>
          </p:cNvSpPr>
          <p:nvPr/>
        </p:nvSpPr>
        <p:spPr bwMode="auto">
          <a:xfrm>
            <a:off x="3924300" y="1557338"/>
            <a:ext cx="1871663" cy="457200"/>
          </a:xfrm>
          <a:prstGeom prst="rect">
            <a:avLst/>
          </a:prstGeom>
          <a:noFill/>
          <a:ln>
            <a:noFill/>
          </a:ln>
          <a:effectLst>
            <a:outerShdw dist="17961" dir="2700000" algn="ctr" rotWithShape="0">
              <a:srgbClr val="993A3A">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buClr>
                <a:schemeClr val="tx1"/>
              </a:buClr>
            </a:pPr>
            <a:r>
              <a:rPr lang="zh-CN" altLang="en-US" b="1"/>
              <a:t>系统调用号</a:t>
            </a:r>
            <a:endParaRPr lang="zh-CN" altLang="en-US" sz="1800" b="1"/>
          </a:p>
        </p:txBody>
      </p:sp>
      <p:sp>
        <p:nvSpPr>
          <p:cNvPr id="201733" name="Text Box 5"/>
          <p:cNvSpPr txBox="1">
            <a:spLocks noChangeArrowheads="1"/>
          </p:cNvSpPr>
          <p:nvPr/>
        </p:nvSpPr>
        <p:spPr bwMode="auto">
          <a:xfrm>
            <a:off x="6156325" y="620713"/>
            <a:ext cx="2016125" cy="2774950"/>
          </a:xfrm>
          <a:prstGeom prst="rect">
            <a:avLst/>
          </a:prstGeom>
          <a:noFill/>
          <a:ln>
            <a:noFill/>
          </a:ln>
          <a:effectLst>
            <a:outerShdw dist="17961" dir="2700000" algn="ctr" rotWithShape="0">
              <a:srgbClr val="993A3A">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buClr>
                <a:schemeClr val="tx1"/>
              </a:buClr>
            </a:pPr>
            <a:r>
              <a:rPr lang="zh-CN" altLang="en-US" sz="2200" b="1"/>
              <a:t>如 </a:t>
            </a:r>
            <a:r>
              <a:rPr lang="en-US" altLang="zh-CN" sz="2200" b="1"/>
              <a:t>exit</a:t>
            </a:r>
            <a:r>
              <a:rPr lang="zh-CN" altLang="en-US" sz="2200" b="1"/>
              <a:t>是</a:t>
            </a:r>
            <a:r>
              <a:rPr lang="en-US" altLang="zh-CN" sz="2200" b="1"/>
              <a:t>1</a:t>
            </a:r>
            <a:r>
              <a:rPr lang="zh-CN" altLang="en-US" sz="2200" b="1"/>
              <a:t>；   </a:t>
            </a:r>
            <a:r>
              <a:rPr lang="en-US" altLang="zh-CN" sz="2200" b="1"/>
              <a:t>Fork</a:t>
            </a:r>
            <a:r>
              <a:rPr lang="zh-CN" altLang="en-US" sz="2200" b="1"/>
              <a:t>是</a:t>
            </a:r>
            <a:r>
              <a:rPr lang="en-US" altLang="zh-CN" sz="2200" b="1"/>
              <a:t>2</a:t>
            </a:r>
            <a:r>
              <a:rPr lang="zh-CN" altLang="en-US" sz="2200" b="1"/>
              <a:t>；</a:t>
            </a:r>
          </a:p>
          <a:p>
            <a:pPr eaLnBrk="0" hangingPunct="0">
              <a:spcBef>
                <a:spcPct val="50000"/>
              </a:spcBef>
              <a:buClr>
                <a:schemeClr val="tx1"/>
              </a:buClr>
            </a:pPr>
            <a:r>
              <a:rPr lang="en-US" altLang="zh-CN" sz="2200" b="1"/>
              <a:t>Read</a:t>
            </a:r>
            <a:r>
              <a:rPr lang="zh-CN" altLang="en-US" sz="2200" b="1"/>
              <a:t>是 </a:t>
            </a:r>
            <a:r>
              <a:rPr lang="en-US" altLang="zh-CN" sz="2200" b="1"/>
              <a:t>3</a:t>
            </a:r>
            <a:r>
              <a:rPr lang="zh-CN" altLang="en-US" sz="2200" b="1"/>
              <a:t>；</a:t>
            </a:r>
          </a:p>
          <a:p>
            <a:pPr eaLnBrk="0" hangingPunct="0">
              <a:spcBef>
                <a:spcPct val="50000"/>
              </a:spcBef>
              <a:buClr>
                <a:schemeClr val="tx1"/>
              </a:buClr>
            </a:pPr>
            <a:r>
              <a:rPr lang="en-US" altLang="zh-CN" sz="2200" b="1"/>
              <a:t>Write</a:t>
            </a:r>
            <a:r>
              <a:rPr lang="zh-CN" altLang="en-US" sz="2200" b="1"/>
              <a:t>是 </a:t>
            </a:r>
            <a:r>
              <a:rPr lang="en-US" altLang="zh-CN" sz="2200" b="1"/>
              <a:t>4</a:t>
            </a:r>
            <a:r>
              <a:rPr lang="zh-CN" altLang="en-US" sz="2200" b="1"/>
              <a:t>；</a:t>
            </a:r>
          </a:p>
          <a:p>
            <a:pPr eaLnBrk="0" hangingPunct="0">
              <a:spcBef>
                <a:spcPct val="50000"/>
              </a:spcBef>
              <a:buClr>
                <a:schemeClr val="tx1"/>
              </a:buClr>
            </a:pPr>
            <a:r>
              <a:rPr lang="en-US" altLang="zh-CN" sz="2200" b="1"/>
              <a:t>open</a:t>
            </a:r>
            <a:r>
              <a:rPr lang="zh-CN" altLang="en-US" sz="2200" b="1"/>
              <a:t>是</a:t>
            </a:r>
            <a:r>
              <a:rPr lang="en-US" altLang="zh-CN" sz="2200" b="1"/>
              <a:t>5</a:t>
            </a:r>
            <a:r>
              <a:rPr lang="zh-CN" altLang="en-US" sz="2200" b="1"/>
              <a:t>；</a:t>
            </a:r>
          </a:p>
          <a:p>
            <a:pPr eaLnBrk="0" hangingPunct="0">
              <a:spcBef>
                <a:spcPct val="50000"/>
              </a:spcBef>
              <a:buClr>
                <a:schemeClr val="tx1"/>
              </a:buClr>
            </a:pPr>
            <a:r>
              <a:rPr lang="en-US" altLang="zh-CN" sz="2200" b="1"/>
              <a:t>Close</a:t>
            </a:r>
            <a:r>
              <a:rPr lang="zh-CN" altLang="en-US" sz="2200" b="1"/>
              <a:t>是</a:t>
            </a:r>
            <a:r>
              <a:rPr lang="en-US" altLang="zh-CN" sz="2200" b="1"/>
              <a:t>6</a:t>
            </a:r>
          </a:p>
        </p:txBody>
      </p:sp>
      <p:sp>
        <p:nvSpPr>
          <p:cNvPr id="201734" name="Line 6"/>
          <p:cNvSpPr>
            <a:spLocks noChangeShapeType="1"/>
          </p:cNvSpPr>
          <p:nvPr/>
        </p:nvSpPr>
        <p:spPr bwMode="auto">
          <a:xfrm>
            <a:off x="2700338" y="1773238"/>
            <a:ext cx="1295400" cy="0"/>
          </a:xfrm>
          <a:prstGeom prst="line">
            <a:avLst/>
          </a:prstGeom>
          <a:noFill/>
          <a:ln w="12700">
            <a:solidFill>
              <a:schemeClr val="tx1"/>
            </a:solidFill>
            <a:round/>
          </a:ln>
          <a:effectLst>
            <a:outerShdw dist="17961" dir="2700000" algn="ctr" rotWithShape="0">
              <a:schemeClr val="tx1">
                <a:gamma/>
                <a:shade val="60000"/>
                <a:invGamma/>
                <a:alpha val="50000"/>
              </a:schemeClr>
            </a:outerShdw>
          </a:effectLst>
          <a:extLst>
            <a:ext uri="{909E8E84-426E-40DD-AFC4-6F175D3DCCD1}">
              <a14:hiddenFill xmlns:a14="http://schemas.microsoft.com/office/drawing/2010/main">
                <a:noFill/>
              </a14:hiddenFill>
            </a:ext>
          </a:extLst>
        </p:spPr>
        <p:txBody>
          <a:bodyPr>
            <a:spAutoFit/>
          </a:bodyPr>
          <a:lstStyle/>
          <a:p>
            <a:pPr eaLnBrk="0" hangingPunct="0">
              <a:spcBef>
                <a:spcPct val="50000"/>
              </a:spcBef>
              <a:buClr>
                <a:schemeClr val="tx1"/>
              </a:buClr>
              <a:defRPr/>
            </a:pP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1731">
                                            <p:txEl>
                                              <p:pRg st="1" end="1"/>
                                            </p:txEl>
                                          </p:spTgt>
                                        </p:tgtEl>
                                        <p:attrNameLst>
                                          <p:attrName>style.visibility</p:attrName>
                                        </p:attrNameLst>
                                      </p:cBhvr>
                                      <p:to>
                                        <p:strVal val="visible"/>
                                      </p:to>
                                    </p:set>
                                    <p:animEffect transition="in" filter="box(in)">
                                      <p:cBhvr>
                                        <p:cTn id="7" dur="500"/>
                                        <p:tgtEl>
                                          <p:spTgt spid="201731">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01731">
                                            <p:txEl>
                                              <p:pRg st="2" end="2"/>
                                            </p:txEl>
                                          </p:spTgt>
                                        </p:tgtEl>
                                        <p:attrNameLst>
                                          <p:attrName>style.visibility</p:attrName>
                                        </p:attrNameLst>
                                      </p:cBhvr>
                                      <p:to>
                                        <p:strVal val="visible"/>
                                      </p:to>
                                    </p:set>
                                    <p:animEffect transition="in" filter="box(in)">
                                      <p:cBhvr>
                                        <p:cTn id="10" dur="500"/>
                                        <p:tgtEl>
                                          <p:spTgt spid="201731">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201731">
                                            <p:txEl>
                                              <p:pRg st="3" end="3"/>
                                            </p:txEl>
                                          </p:spTgt>
                                        </p:tgtEl>
                                        <p:attrNameLst>
                                          <p:attrName>style.visibility</p:attrName>
                                        </p:attrNameLst>
                                      </p:cBhvr>
                                      <p:to>
                                        <p:strVal val="visible"/>
                                      </p:to>
                                    </p:set>
                                    <p:animEffect transition="in" filter="box(in)">
                                      <p:cBhvr>
                                        <p:cTn id="13" dur="500"/>
                                        <p:tgtEl>
                                          <p:spTgt spid="201731">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201731">
                                            <p:txEl>
                                              <p:pRg st="4" end="4"/>
                                            </p:txEl>
                                          </p:spTgt>
                                        </p:tgtEl>
                                        <p:attrNameLst>
                                          <p:attrName>style.visibility</p:attrName>
                                        </p:attrNameLst>
                                      </p:cBhvr>
                                      <p:to>
                                        <p:strVal val="visible"/>
                                      </p:to>
                                    </p:set>
                                    <p:animEffect transition="in" filter="box(in)">
                                      <p:cBhvr>
                                        <p:cTn id="16" dur="500"/>
                                        <p:tgtEl>
                                          <p:spTgt spid="20173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01732"/>
                                        </p:tgtEl>
                                        <p:attrNameLst>
                                          <p:attrName>style.visibility</p:attrName>
                                        </p:attrNameLst>
                                      </p:cBhvr>
                                      <p:to>
                                        <p:strVal val="visible"/>
                                      </p:to>
                                    </p:set>
                                    <p:animEffect transition="in" filter="box(in)">
                                      <p:cBhvr>
                                        <p:cTn id="21" dur="500"/>
                                        <p:tgtEl>
                                          <p:spTgt spid="201732"/>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201733"/>
                                        </p:tgtEl>
                                        <p:attrNameLst>
                                          <p:attrName>style.visibility</p:attrName>
                                        </p:attrNameLst>
                                      </p:cBhvr>
                                      <p:to>
                                        <p:strVal val="visible"/>
                                      </p:to>
                                    </p:set>
                                    <p:animEffect transition="in" filter="box(in)">
                                      <p:cBhvr>
                                        <p:cTn id="24" dur="500"/>
                                        <p:tgtEl>
                                          <p:spTgt spid="201733"/>
                                        </p:tgtEl>
                                      </p:cBhvr>
                                    </p:animEffect>
                                  </p:childTnLst>
                                </p:cTn>
                              </p:par>
                              <p:par>
                                <p:cTn id="25" presetID="4" presetClass="entr" presetSubtype="16" fill="hold" nodeType="withEffect">
                                  <p:stCondLst>
                                    <p:cond delay="0"/>
                                  </p:stCondLst>
                                  <p:childTnLst>
                                    <p:set>
                                      <p:cBhvr>
                                        <p:cTn id="26" dur="1" fill="hold">
                                          <p:stCondLst>
                                            <p:cond delay="0"/>
                                          </p:stCondLst>
                                        </p:cTn>
                                        <p:tgtEl>
                                          <p:spTgt spid="201734"/>
                                        </p:tgtEl>
                                        <p:attrNameLst>
                                          <p:attrName>style.visibility</p:attrName>
                                        </p:attrNameLst>
                                      </p:cBhvr>
                                      <p:to>
                                        <p:strVal val="visible"/>
                                      </p:to>
                                    </p:set>
                                    <p:animEffect transition="in" filter="box(in)">
                                      <p:cBhvr>
                                        <p:cTn id="27" dur="500"/>
                                        <p:tgtEl>
                                          <p:spTgt spid="20173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01731">
                                            <p:txEl>
                                              <p:pRg st="6" end="6"/>
                                            </p:txEl>
                                          </p:spTgt>
                                        </p:tgtEl>
                                        <p:attrNameLst>
                                          <p:attrName>style.visibility</p:attrName>
                                        </p:attrNameLst>
                                      </p:cBhvr>
                                      <p:to>
                                        <p:strVal val="visible"/>
                                      </p:to>
                                    </p:set>
                                    <p:animEffect transition="in" filter="box(in)">
                                      <p:cBhvr>
                                        <p:cTn id="32" dur="500"/>
                                        <p:tgtEl>
                                          <p:spTgt spid="201731">
                                            <p:txEl>
                                              <p:pRg st="6" end="6"/>
                                            </p:txEl>
                                          </p:spTgt>
                                        </p:tgtEl>
                                      </p:cBhvr>
                                    </p:animEffect>
                                  </p:childTnLst>
                                </p:cTn>
                              </p:par>
                              <p:par>
                                <p:cTn id="33" presetID="4" presetClass="entr" presetSubtype="16" fill="hold" nodeType="withEffect">
                                  <p:stCondLst>
                                    <p:cond delay="0"/>
                                  </p:stCondLst>
                                  <p:childTnLst>
                                    <p:set>
                                      <p:cBhvr>
                                        <p:cTn id="34" dur="1" fill="hold">
                                          <p:stCondLst>
                                            <p:cond delay="0"/>
                                          </p:stCondLst>
                                        </p:cTn>
                                        <p:tgtEl>
                                          <p:spTgt spid="201731">
                                            <p:txEl>
                                              <p:pRg st="7" end="7"/>
                                            </p:txEl>
                                          </p:spTgt>
                                        </p:tgtEl>
                                        <p:attrNameLst>
                                          <p:attrName>style.visibility</p:attrName>
                                        </p:attrNameLst>
                                      </p:cBhvr>
                                      <p:to>
                                        <p:strVal val="visible"/>
                                      </p:to>
                                    </p:set>
                                    <p:animEffect transition="in" filter="box(in)">
                                      <p:cBhvr>
                                        <p:cTn id="35" dur="500"/>
                                        <p:tgtEl>
                                          <p:spTgt spid="20173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201731">
                                            <p:txEl>
                                              <p:pRg st="8" end="8"/>
                                            </p:txEl>
                                          </p:spTgt>
                                        </p:tgtEl>
                                        <p:attrNameLst>
                                          <p:attrName>style.visibility</p:attrName>
                                        </p:attrNameLst>
                                      </p:cBhvr>
                                      <p:to>
                                        <p:strVal val="visible"/>
                                      </p:to>
                                    </p:set>
                                    <p:animEffect transition="in" filter="box(in)">
                                      <p:cBhvr>
                                        <p:cTn id="40" dur="500"/>
                                        <p:tgtEl>
                                          <p:spTgt spid="201731">
                                            <p:txEl>
                                              <p:pRg st="8" end="8"/>
                                            </p:txEl>
                                          </p:spTgt>
                                        </p:tgtEl>
                                      </p:cBhvr>
                                    </p:animEffect>
                                  </p:childTnLst>
                                </p:cTn>
                              </p:par>
                              <p:par>
                                <p:cTn id="41" presetID="4" presetClass="entr" presetSubtype="16" fill="hold" nodeType="withEffect">
                                  <p:stCondLst>
                                    <p:cond delay="0"/>
                                  </p:stCondLst>
                                  <p:childTnLst>
                                    <p:set>
                                      <p:cBhvr>
                                        <p:cTn id="42" dur="1" fill="hold">
                                          <p:stCondLst>
                                            <p:cond delay="0"/>
                                          </p:stCondLst>
                                        </p:cTn>
                                        <p:tgtEl>
                                          <p:spTgt spid="201731">
                                            <p:txEl>
                                              <p:pRg st="9" end="9"/>
                                            </p:txEl>
                                          </p:spTgt>
                                        </p:tgtEl>
                                        <p:attrNameLst>
                                          <p:attrName>style.visibility</p:attrName>
                                        </p:attrNameLst>
                                      </p:cBhvr>
                                      <p:to>
                                        <p:strVal val="visible"/>
                                      </p:to>
                                    </p:set>
                                    <p:animEffect transition="in" filter="box(in)">
                                      <p:cBhvr>
                                        <p:cTn id="43" dur="500"/>
                                        <p:tgtEl>
                                          <p:spTgt spid="2017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2" grpId="0"/>
      <p:bldP spid="20173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idx="1"/>
          </p:nvPr>
        </p:nvSpPr>
        <p:spPr>
          <a:xfrm>
            <a:off x="395288" y="836613"/>
            <a:ext cx="8229600" cy="5327650"/>
          </a:xfrm>
        </p:spPr>
        <p:txBody>
          <a:bodyPr/>
          <a:lstStyle/>
          <a:p>
            <a:pPr lvl="1">
              <a:lnSpc>
                <a:spcPct val="115000"/>
              </a:lnSpc>
              <a:buFontTx/>
              <a:buNone/>
            </a:pPr>
            <a:r>
              <a:rPr lang="en-US" altLang="zh-CN" sz="2400" b="1" smtClean="0">
                <a:solidFill>
                  <a:srgbClr val="800080"/>
                </a:solidFill>
              </a:rPr>
              <a:t>f</a:t>
            </a:r>
            <a:r>
              <a:rPr lang="zh-CN" altLang="en-US" sz="2400" b="1" smtClean="0">
                <a:solidFill>
                  <a:srgbClr val="800080"/>
                </a:solidFill>
              </a:rPr>
              <a:t>）系统调用参数的传递方式：</a:t>
            </a:r>
          </a:p>
          <a:p>
            <a:pPr lvl="1">
              <a:lnSpc>
                <a:spcPct val="115000"/>
              </a:lnSpc>
              <a:buFont typeface="Arial" panose="020B0604020202020204" pitchFamily="34" charset="0"/>
              <a:buChar char="•"/>
            </a:pPr>
            <a:r>
              <a:rPr lang="zh-CN" altLang="en-US" b="1" smtClean="0"/>
              <a:t>自带方式：</a:t>
            </a:r>
          </a:p>
          <a:p>
            <a:pPr lvl="1">
              <a:lnSpc>
                <a:spcPct val="115000"/>
              </a:lnSpc>
              <a:buFontTx/>
              <a:buNone/>
            </a:pPr>
            <a:r>
              <a:rPr lang="zh-CN" altLang="en-US" sz="2400" b="1" smtClean="0"/>
              <a:t>     将参数放在系统调用指令中。</a:t>
            </a:r>
          </a:p>
          <a:p>
            <a:pPr lvl="1">
              <a:lnSpc>
                <a:spcPct val="115000"/>
              </a:lnSpc>
              <a:buFont typeface="Arial" panose="020B0604020202020204" pitchFamily="34" charset="0"/>
              <a:buChar char="•"/>
            </a:pPr>
            <a:r>
              <a:rPr lang="zh-CN" altLang="en-US" b="1" smtClean="0"/>
              <a:t>将参数直接放入指定寄存器中</a:t>
            </a:r>
            <a:r>
              <a:rPr lang="en-US" altLang="zh-CN" b="1" smtClean="0"/>
              <a:t>:</a:t>
            </a:r>
            <a:r>
              <a:rPr lang="zh-CN" altLang="en-US" b="1" smtClean="0"/>
              <a:t>如</a:t>
            </a:r>
            <a:r>
              <a:rPr lang="en-US" altLang="zh-CN" b="1" smtClean="0"/>
              <a:t>dos</a:t>
            </a:r>
            <a:r>
              <a:rPr lang="zh-CN" altLang="en-US" b="1" smtClean="0"/>
              <a:t>、</a:t>
            </a:r>
            <a:r>
              <a:rPr lang="en-US" altLang="zh-CN" b="1" smtClean="0"/>
              <a:t>linux</a:t>
            </a:r>
          </a:p>
          <a:p>
            <a:pPr lvl="1">
              <a:lnSpc>
                <a:spcPct val="115000"/>
              </a:lnSpc>
              <a:buFontTx/>
              <a:buNone/>
            </a:pPr>
            <a:r>
              <a:rPr lang="zh-CN" altLang="en-US" sz="2400" b="1" smtClean="0"/>
              <a:t>       在</a:t>
            </a:r>
            <a:r>
              <a:rPr lang="en-US" altLang="zh-CN" sz="2400" b="1" smtClean="0"/>
              <a:t>x86</a:t>
            </a:r>
            <a:r>
              <a:rPr lang="zh-CN" altLang="en-US" sz="2400" b="1" smtClean="0"/>
              <a:t>系统上，</a:t>
            </a:r>
            <a:r>
              <a:rPr lang="en-US" altLang="zh-CN" sz="2400" b="1" smtClean="0">
                <a:solidFill>
                  <a:schemeClr val="tx2"/>
                </a:solidFill>
              </a:rPr>
              <a:t>ebx, ecx, edx, esi</a:t>
            </a:r>
            <a:r>
              <a:rPr lang="zh-CN" altLang="en-US" sz="2400" b="1" smtClean="0"/>
              <a:t>和</a:t>
            </a:r>
            <a:r>
              <a:rPr lang="en-US" altLang="zh-CN" sz="2400" b="1" smtClean="0">
                <a:solidFill>
                  <a:schemeClr val="tx2"/>
                </a:solidFill>
              </a:rPr>
              <a:t>edi</a:t>
            </a:r>
            <a:r>
              <a:rPr lang="zh-CN" altLang="en-US" sz="2400" b="1" smtClean="0"/>
              <a:t>按照顺序存放前五个参数</a:t>
            </a:r>
          </a:p>
          <a:p>
            <a:pPr lvl="1">
              <a:lnSpc>
                <a:spcPct val="115000"/>
              </a:lnSpc>
              <a:buFontTx/>
              <a:buNone/>
            </a:pPr>
            <a:r>
              <a:rPr lang="zh-CN" altLang="en-US" sz="2400" smtClean="0"/>
              <a:t>              </a:t>
            </a:r>
          </a:p>
          <a:p>
            <a:pPr lvl="1">
              <a:lnSpc>
                <a:spcPct val="115000"/>
              </a:lnSpc>
              <a:buFont typeface="Arial" panose="020B0604020202020204" pitchFamily="34" charset="0"/>
              <a:buChar char="•"/>
            </a:pPr>
            <a:endParaRPr lang="zh-CN" altLang="en-US" b="1" smtClean="0"/>
          </a:p>
          <a:p>
            <a:pPr lvl="1">
              <a:lnSpc>
                <a:spcPct val="115000"/>
              </a:lnSpc>
              <a:buFont typeface="Arial" panose="020B0604020202020204" pitchFamily="34" charset="0"/>
              <a:buChar char="•"/>
            </a:pPr>
            <a:endParaRPr lang="zh-CN" altLang="en-US" sz="2400" smtClean="0">
              <a:solidFill>
                <a:srgbClr val="3333FF"/>
              </a:solidFill>
            </a:endParaRPr>
          </a:p>
        </p:txBody>
      </p:sp>
      <p:sp>
        <p:nvSpPr>
          <p:cNvPr id="202773" name="Text Box 21"/>
          <p:cNvSpPr txBox="1">
            <a:spLocks noChangeArrowheads="1"/>
          </p:cNvSpPr>
          <p:nvPr/>
        </p:nvSpPr>
        <p:spPr bwMode="auto">
          <a:xfrm>
            <a:off x="6659563" y="6165850"/>
            <a:ext cx="151288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b="1">
                <a:latin typeface="宋体" panose="02010600030101010101" pitchFamily="2" charset="-122"/>
              </a:rPr>
              <a:t>…</a:t>
            </a:r>
            <a:endParaRPr lang="en-US" altLang="zh-CN" sz="1800" b="1"/>
          </a:p>
        </p:txBody>
      </p:sp>
      <p:sp>
        <p:nvSpPr>
          <p:cNvPr id="202785" name="Text Box 33"/>
          <p:cNvSpPr txBox="1">
            <a:spLocks noChangeArrowheads="1"/>
          </p:cNvSpPr>
          <p:nvPr/>
        </p:nvSpPr>
        <p:spPr bwMode="auto">
          <a:xfrm>
            <a:off x="1187450" y="4292600"/>
            <a:ext cx="2520950" cy="13160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b="1"/>
              <a:t>MOV   AH,05H</a:t>
            </a:r>
          </a:p>
          <a:p>
            <a:pPr>
              <a:spcBef>
                <a:spcPct val="50000"/>
              </a:spcBef>
            </a:pPr>
            <a:r>
              <a:rPr lang="en-US" altLang="zh-CN" sz="1800" b="1"/>
              <a:t>MOV   BX,Char</a:t>
            </a:r>
          </a:p>
          <a:p>
            <a:pPr>
              <a:spcBef>
                <a:spcPct val="50000"/>
              </a:spcBef>
            </a:pPr>
            <a:r>
              <a:rPr lang="en-US" altLang="zh-CN" sz="1800" b="1"/>
              <a:t>INT 21H</a:t>
            </a:r>
          </a:p>
        </p:txBody>
      </p:sp>
      <p:sp>
        <p:nvSpPr>
          <p:cNvPr id="202786" name="Text Box 34"/>
          <p:cNvSpPr txBox="1">
            <a:spLocks noChangeArrowheads="1"/>
          </p:cNvSpPr>
          <p:nvPr/>
        </p:nvSpPr>
        <p:spPr bwMode="auto">
          <a:xfrm>
            <a:off x="4427538" y="4076700"/>
            <a:ext cx="2520950" cy="22240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b="1"/>
              <a:t>MOV   AH,3FH</a:t>
            </a:r>
          </a:p>
          <a:p>
            <a:pPr>
              <a:spcBef>
                <a:spcPct val="50000"/>
              </a:spcBef>
            </a:pPr>
            <a:r>
              <a:rPr lang="en-US" altLang="zh-CN" sz="1800" b="1"/>
              <a:t>MOV   BX,Handle</a:t>
            </a:r>
          </a:p>
          <a:p>
            <a:pPr>
              <a:spcBef>
                <a:spcPct val="50000"/>
              </a:spcBef>
            </a:pPr>
            <a:r>
              <a:rPr lang="en-US" altLang="zh-CN" sz="1800" b="1"/>
              <a:t>MOV   CX,Size</a:t>
            </a:r>
          </a:p>
          <a:p>
            <a:pPr>
              <a:spcBef>
                <a:spcPct val="50000"/>
              </a:spcBef>
            </a:pPr>
            <a:r>
              <a:rPr lang="en-US" altLang="zh-CN" sz="1800" b="1"/>
              <a:t>MOV  DX,Buffer</a:t>
            </a:r>
          </a:p>
          <a:p>
            <a:pPr>
              <a:spcBef>
                <a:spcPct val="50000"/>
              </a:spcBef>
            </a:pPr>
            <a:r>
              <a:rPr lang="en-US" altLang="zh-CN" sz="1800" b="1"/>
              <a:t>INT 21H</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2755">
                                            <p:txEl>
                                              <p:pRg st="1" end="1"/>
                                            </p:txEl>
                                          </p:spTgt>
                                        </p:tgtEl>
                                        <p:attrNameLst>
                                          <p:attrName>style.visibility</p:attrName>
                                        </p:attrNameLst>
                                      </p:cBhvr>
                                      <p:to>
                                        <p:strVal val="visible"/>
                                      </p:to>
                                    </p:set>
                                    <p:animEffect transition="in" filter="box(in)">
                                      <p:cBhvr>
                                        <p:cTn id="7" dur="500"/>
                                        <p:tgtEl>
                                          <p:spTgt spid="202755">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02755">
                                            <p:txEl>
                                              <p:pRg st="2" end="2"/>
                                            </p:txEl>
                                          </p:spTgt>
                                        </p:tgtEl>
                                        <p:attrNameLst>
                                          <p:attrName>style.visibility</p:attrName>
                                        </p:attrNameLst>
                                      </p:cBhvr>
                                      <p:to>
                                        <p:strVal val="visible"/>
                                      </p:to>
                                    </p:set>
                                    <p:animEffect transition="in" filter="box(in)">
                                      <p:cBhvr>
                                        <p:cTn id="10" dur="500"/>
                                        <p:tgtEl>
                                          <p:spTgt spid="20275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02755">
                                            <p:txEl>
                                              <p:pRg st="3" end="3"/>
                                            </p:txEl>
                                          </p:spTgt>
                                        </p:tgtEl>
                                        <p:attrNameLst>
                                          <p:attrName>style.visibility</p:attrName>
                                        </p:attrNameLst>
                                      </p:cBhvr>
                                      <p:to>
                                        <p:strVal val="visible"/>
                                      </p:to>
                                    </p:set>
                                    <p:animEffect transition="in" filter="box(in)">
                                      <p:cBhvr>
                                        <p:cTn id="15" dur="500"/>
                                        <p:tgtEl>
                                          <p:spTgt spid="20275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02755">
                                            <p:txEl>
                                              <p:pRg st="4" end="4"/>
                                            </p:txEl>
                                          </p:spTgt>
                                        </p:tgtEl>
                                        <p:attrNameLst>
                                          <p:attrName>style.visibility</p:attrName>
                                        </p:attrNameLst>
                                      </p:cBhvr>
                                      <p:to>
                                        <p:strVal val="visible"/>
                                      </p:to>
                                    </p:set>
                                    <p:animEffect transition="in" filter="box(in)">
                                      <p:cBhvr>
                                        <p:cTn id="20" dur="500"/>
                                        <p:tgtEl>
                                          <p:spTgt spid="202755">
                                            <p:txEl>
                                              <p:pRg st="4" end="4"/>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202755">
                                            <p:txEl>
                                              <p:pRg st="5" end="5"/>
                                            </p:txEl>
                                          </p:spTgt>
                                        </p:tgtEl>
                                        <p:attrNameLst>
                                          <p:attrName>style.visibility</p:attrName>
                                        </p:attrNameLst>
                                      </p:cBhvr>
                                      <p:to>
                                        <p:strVal val="visible"/>
                                      </p:to>
                                    </p:set>
                                    <p:animEffect transition="in" filter="box(in)">
                                      <p:cBhvr>
                                        <p:cTn id="23" dur="500"/>
                                        <p:tgtEl>
                                          <p:spTgt spid="202755">
                                            <p:txEl>
                                              <p:pRg st="5" end="5"/>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02773"/>
                                        </p:tgtEl>
                                        <p:attrNameLst>
                                          <p:attrName>style.visibility</p:attrName>
                                        </p:attrNameLst>
                                      </p:cBhvr>
                                      <p:to>
                                        <p:strVal val="visible"/>
                                      </p:to>
                                    </p:set>
                                    <p:animEffect transition="in" filter="box(in)">
                                      <p:cBhvr>
                                        <p:cTn id="26" dur="500"/>
                                        <p:tgtEl>
                                          <p:spTgt spid="202773"/>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202785"/>
                                        </p:tgtEl>
                                        <p:attrNameLst>
                                          <p:attrName>style.visibility</p:attrName>
                                        </p:attrNameLst>
                                      </p:cBhvr>
                                      <p:to>
                                        <p:strVal val="visible"/>
                                      </p:to>
                                    </p:set>
                                    <p:animEffect transition="in" filter="box(in)">
                                      <p:cBhvr>
                                        <p:cTn id="31" dur="500"/>
                                        <p:tgtEl>
                                          <p:spTgt spid="202785"/>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02786"/>
                                        </p:tgtEl>
                                        <p:attrNameLst>
                                          <p:attrName>style.visibility</p:attrName>
                                        </p:attrNameLst>
                                      </p:cBhvr>
                                      <p:to>
                                        <p:strVal val="visible"/>
                                      </p:to>
                                    </p:set>
                                    <p:animEffect transition="in" filter="box(in)">
                                      <p:cBhvr>
                                        <p:cTn id="36" dur="500"/>
                                        <p:tgtEl>
                                          <p:spTgt spid="202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3" grpId="0"/>
      <p:bldP spid="202785" grpId="0" animBg="1"/>
      <p:bldP spid="20278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AutoShape 5"/>
          <p:cNvSpPr>
            <a:spLocks noChangeArrowheads="1"/>
          </p:cNvSpPr>
          <p:nvPr/>
        </p:nvSpPr>
        <p:spPr bwMode="auto">
          <a:xfrm>
            <a:off x="247650" y="1822450"/>
            <a:ext cx="3714750" cy="3257550"/>
          </a:xfrm>
          <a:prstGeom prst="roundRect">
            <a:avLst>
              <a:gd name="adj" fmla="val 16667"/>
            </a:avLst>
          </a:prstGeom>
          <a:noFill/>
          <a:ln w="38100">
            <a:solidFill>
              <a:srgbClr val="5AC8DE"/>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800" b="1"/>
          </a:p>
        </p:txBody>
      </p:sp>
      <p:grpSp>
        <p:nvGrpSpPr>
          <p:cNvPr id="118786" name="Group 11"/>
          <p:cNvGrpSpPr/>
          <p:nvPr/>
        </p:nvGrpSpPr>
        <p:grpSpPr bwMode="auto">
          <a:xfrm>
            <a:off x="533400" y="2159000"/>
            <a:ext cx="1104900" cy="2451100"/>
            <a:chOff x="444" y="1544"/>
            <a:chExt cx="696" cy="1544"/>
          </a:xfrm>
        </p:grpSpPr>
        <p:sp>
          <p:nvSpPr>
            <p:cNvPr id="118787" name="Line 6"/>
            <p:cNvSpPr>
              <a:spLocks noChangeShapeType="1"/>
            </p:cNvSpPr>
            <p:nvPr/>
          </p:nvSpPr>
          <p:spPr bwMode="auto">
            <a:xfrm flipH="1">
              <a:off x="444" y="1632"/>
              <a:ext cx="0" cy="14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788" name="Line 7"/>
            <p:cNvSpPr>
              <a:spLocks noChangeShapeType="1"/>
            </p:cNvSpPr>
            <p:nvPr/>
          </p:nvSpPr>
          <p:spPr bwMode="auto">
            <a:xfrm flipH="1">
              <a:off x="1140" y="1632"/>
              <a:ext cx="0" cy="14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789" name="Freeform 9"/>
            <p:cNvSpPr>
              <a:spLocks noChangeArrowheads="1"/>
            </p:cNvSpPr>
            <p:nvPr/>
          </p:nvSpPr>
          <p:spPr bwMode="auto">
            <a:xfrm>
              <a:off x="444" y="1544"/>
              <a:ext cx="684" cy="128"/>
            </a:xfrm>
            <a:custGeom>
              <a:avLst/>
              <a:gdLst>
                <a:gd name="T0" fmla="*/ 0 w 684"/>
                <a:gd name="T1" fmla="*/ 100 h 128"/>
                <a:gd name="T2" fmla="*/ 144 w 684"/>
                <a:gd name="T3" fmla="*/ 16 h 128"/>
                <a:gd name="T4" fmla="*/ 372 w 684"/>
                <a:gd name="T5" fmla="*/ 16 h 128"/>
                <a:gd name="T6" fmla="*/ 612 w 684"/>
                <a:gd name="T7" fmla="*/ 112 h 128"/>
                <a:gd name="T8" fmla="*/ 684 w 684"/>
                <a:gd name="T9" fmla="*/ 112 h 128"/>
              </a:gdLst>
              <a:ahLst/>
              <a:cxnLst>
                <a:cxn ang="0">
                  <a:pos x="T0" y="T1"/>
                </a:cxn>
                <a:cxn ang="0">
                  <a:pos x="T2" y="T3"/>
                </a:cxn>
                <a:cxn ang="0">
                  <a:pos x="T4" y="T5"/>
                </a:cxn>
                <a:cxn ang="0">
                  <a:pos x="T6" y="T7"/>
                </a:cxn>
                <a:cxn ang="0">
                  <a:pos x="T8" y="T9"/>
                </a:cxn>
              </a:cxnLst>
              <a:rect l="0" t="0" r="r" b="b"/>
              <a:pathLst>
                <a:path w="684" h="128">
                  <a:moveTo>
                    <a:pt x="0" y="100"/>
                  </a:moveTo>
                  <a:cubicBezTo>
                    <a:pt x="41" y="65"/>
                    <a:pt x="82" y="30"/>
                    <a:pt x="144" y="16"/>
                  </a:cubicBezTo>
                  <a:cubicBezTo>
                    <a:pt x="206" y="2"/>
                    <a:pt x="294" y="0"/>
                    <a:pt x="372" y="16"/>
                  </a:cubicBezTo>
                  <a:cubicBezTo>
                    <a:pt x="450" y="32"/>
                    <a:pt x="560" y="96"/>
                    <a:pt x="612" y="112"/>
                  </a:cubicBezTo>
                  <a:cubicBezTo>
                    <a:pt x="664" y="128"/>
                    <a:pt x="672" y="112"/>
                    <a:pt x="684" y="112"/>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18790" name="Freeform 10"/>
            <p:cNvSpPr>
              <a:spLocks noChangeArrowheads="1"/>
            </p:cNvSpPr>
            <p:nvPr/>
          </p:nvSpPr>
          <p:spPr bwMode="auto">
            <a:xfrm>
              <a:off x="456" y="2960"/>
              <a:ext cx="684" cy="128"/>
            </a:xfrm>
            <a:custGeom>
              <a:avLst/>
              <a:gdLst>
                <a:gd name="T0" fmla="*/ 0 w 684"/>
                <a:gd name="T1" fmla="*/ 100 h 128"/>
                <a:gd name="T2" fmla="*/ 144 w 684"/>
                <a:gd name="T3" fmla="*/ 16 h 128"/>
                <a:gd name="T4" fmla="*/ 372 w 684"/>
                <a:gd name="T5" fmla="*/ 16 h 128"/>
                <a:gd name="T6" fmla="*/ 612 w 684"/>
                <a:gd name="T7" fmla="*/ 112 h 128"/>
                <a:gd name="T8" fmla="*/ 684 w 684"/>
                <a:gd name="T9" fmla="*/ 112 h 128"/>
              </a:gdLst>
              <a:ahLst/>
              <a:cxnLst>
                <a:cxn ang="0">
                  <a:pos x="T0" y="T1"/>
                </a:cxn>
                <a:cxn ang="0">
                  <a:pos x="T2" y="T3"/>
                </a:cxn>
                <a:cxn ang="0">
                  <a:pos x="T4" y="T5"/>
                </a:cxn>
                <a:cxn ang="0">
                  <a:pos x="T6" y="T7"/>
                </a:cxn>
                <a:cxn ang="0">
                  <a:pos x="T8" y="T9"/>
                </a:cxn>
              </a:cxnLst>
              <a:rect l="0" t="0" r="r" b="b"/>
              <a:pathLst>
                <a:path w="684" h="128">
                  <a:moveTo>
                    <a:pt x="0" y="100"/>
                  </a:moveTo>
                  <a:cubicBezTo>
                    <a:pt x="41" y="65"/>
                    <a:pt x="82" y="30"/>
                    <a:pt x="144" y="16"/>
                  </a:cubicBezTo>
                  <a:cubicBezTo>
                    <a:pt x="206" y="2"/>
                    <a:pt x="294" y="0"/>
                    <a:pt x="372" y="16"/>
                  </a:cubicBezTo>
                  <a:cubicBezTo>
                    <a:pt x="450" y="32"/>
                    <a:pt x="560" y="96"/>
                    <a:pt x="612" y="112"/>
                  </a:cubicBezTo>
                  <a:cubicBezTo>
                    <a:pt x="664" y="128"/>
                    <a:pt x="672" y="112"/>
                    <a:pt x="684" y="112"/>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sp>
        <p:nvSpPr>
          <p:cNvPr id="118791" name="Text Box 12"/>
          <p:cNvSpPr txBox="1">
            <a:spLocks noChangeArrowheads="1"/>
          </p:cNvSpPr>
          <p:nvPr/>
        </p:nvSpPr>
        <p:spPr bwMode="auto">
          <a:xfrm>
            <a:off x="514350" y="2527300"/>
            <a:ext cx="112395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a:t>　 ┇</a:t>
            </a:r>
          </a:p>
          <a:p>
            <a:pPr eaLnBrk="0" hangingPunct="0"/>
            <a:r>
              <a:rPr lang="zh-CN" altLang="en-US" sz="1800" b="1"/>
              <a:t> </a:t>
            </a:r>
            <a:r>
              <a:rPr lang="en-US" altLang="zh-CN" sz="1800" b="1"/>
              <a:t>printf()</a:t>
            </a:r>
          </a:p>
          <a:p>
            <a:pPr eaLnBrk="0" hangingPunct="0"/>
            <a:r>
              <a:rPr lang="zh-CN" altLang="en-US" sz="1800" b="1"/>
              <a:t>    ┇</a:t>
            </a:r>
            <a:endParaRPr lang="en-US" altLang="zh-CN" sz="1800" b="1"/>
          </a:p>
        </p:txBody>
      </p:sp>
      <p:sp>
        <p:nvSpPr>
          <p:cNvPr id="118792" name="Text Box 13"/>
          <p:cNvSpPr txBox="1">
            <a:spLocks noChangeArrowheads="1"/>
          </p:cNvSpPr>
          <p:nvPr/>
        </p:nvSpPr>
        <p:spPr bwMode="auto">
          <a:xfrm>
            <a:off x="304800" y="5251450"/>
            <a:ext cx="169545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a:latin typeface="宋体" panose="02010600030101010101" pitchFamily="2" charset="-122"/>
              </a:rPr>
              <a:t>在应用程序中调用系统调用</a:t>
            </a:r>
          </a:p>
        </p:txBody>
      </p:sp>
      <p:sp>
        <p:nvSpPr>
          <p:cNvPr id="118793" name="Line 20"/>
          <p:cNvSpPr>
            <a:spLocks noChangeShapeType="1"/>
          </p:cNvSpPr>
          <p:nvPr/>
        </p:nvSpPr>
        <p:spPr bwMode="auto">
          <a:xfrm flipV="1">
            <a:off x="1543050" y="2603500"/>
            <a:ext cx="1104900" cy="304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794" name="Line 21"/>
          <p:cNvSpPr>
            <a:spLocks noChangeShapeType="1"/>
          </p:cNvSpPr>
          <p:nvPr/>
        </p:nvSpPr>
        <p:spPr bwMode="auto">
          <a:xfrm flipV="1">
            <a:off x="1504950" y="2622550"/>
            <a:ext cx="800100" cy="32385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795" name="Line 23"/>
          <p:cNvSpPr>
            <a:spLocks noChangeShapeType="1"/>
          </p:cNvSpPr>
          <p:nvPr/>
        </p:nvSpPr>
        <p:spPr bwMode="auto">
          <a:xfrm>
            <a:off x="1485900" y="3346450"/>
            <a:ext cx="819150" cy="800100"/>
          </a:xfrm>
          <a:prstGeom prst="line">
            <a:avLst/>
          </a:prstGeom>
          <a:noFill/>
          <a:ln w="38100">
            <a:solidFill>
              <a:schemeClr val="tx1"/>
            </a:solidFill>
            <a:round/>
            <a:head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8796" name="Group 24"/>
          <p:cNvGrpSpPr/>
          <p:nvPr/>
        </p:nvGrpSpPr>
        <p:grpSpPr bwMode="auto">
          <a:xfrm>
            <a:off x="2324100" y="2178050"/>
            <a:ext cx="1181100" cy="2451100"/>
            <a:chOff x="1656" y="1568"/>
            <a:chExt cx="744" cy="1544"/>
          </a:xfrm>
        </p:grpSpPr>
        <p:sp>
          <p:nvSpPr>
            <p:cNvPr id="118797" name="Text Box 19"/>
            <p:cNvSpPr txBox="1">
              <a:spLocks noChangeArrowheads="1"/>
            </p:cNvSpPr>
            <p:nvPr/>
          </p:nvSpPr>
          <p:spPr bwMode="auto">
            <a:xfrm>
              <a:off x="1656" y="1764"/>
              <a:ext cx="744" cy="1166"/>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1800" b="1"/>
                <a:t>printf(){    </a:t>
              </a:r>
              <a:r>
                <a:rPr lang="zh-CN" altLang="en-US" sz="1800" b="1"/>
                <a:t>┇</a:t>
              </a:r>
            </a:p>
            <a:p>
              <a:pPr eaLnBrk="0" hangingPunct="0"/>
              <a:r>
                <a:rPr lang="en-US" altLang="zh-CN" sz="1800" b="1"/>
                <a:t>int 0x80</a:t>
              </a:r>
            </a:p>
            <a:p>
              <a:pPr eaLnBrk="0" hangingPunct="0"/>
              <a:r>
                <a:rPr lang="zh-CN" altLang="en-US" sz="1800" b="1"/>
                <a:t>    ┇</a:t>
              </a:r>
            </a:p>
            <a:p>
              <a:pPr eaLnBrk="0" hangingPunct="0"/>
              <a:r>
                <a:rPr lang="en-US" altLang="zh-CN" sz="1800" b="1"/>
                <a:t>}</a:t>
              </a:r>
            </a:p>
          </p:txBody>
        </p:sp>
        <p:grpSp>
          <p:nvGrpSpPr>
            <p:cNvPr id="118798" name="Group 14"/>
            <p:cNvGrpSpPr/>
            <p:nvPr/>
          </p:nvGrpSpPr>
          <p:grpSpPr bwMode="auto">
            <a:xfrm>
              <a:off x="1680" y="1568"/>
              <a:ext cx="696" cy="1544"/>
              <a:chOff x="444" y="1544"/>
              <a:chExt cx="696" cy="1544"/>
            </a:xfrm>
          </p:grpSpPr>
          <p:sp>
            <p:nvSpPr>
              <p:cNvPr id="118799" name="Line 15"/>
              <p:cNvSpPr>
                <a:spLocks noChangeShapeType="1"/>
              </p:cNvSpPr>
              <p:nvPr/>
            </p:nvSpPr>
            <p:spPr bwMode="auto">
              <a:xfrm flipH="1">
                <a:off x="444" y="1632"/>
                <a:ext cx="0" cy="14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800" name="Line 16"/>
              <p:cNvSpPr>
                <a:spLocks noChangeShapeType="1"/>
              </p:cNvSpPr>
              <p:nvPr/>
            </p:nvSpPr>
            <p:spPr bwMode="auto">
              <a:xfrm flipH="1">
                <a:off x="1140" y="1632"/>
                <a:ext cx="0" cy="14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801" name="Freeform 17"/>
              <p:cNvSpPr>
                <a:spLocks noChangeArrowheads="1"/>
              </p:cNvSpPr>
              <p:nvPr/>
            </p:nvSpPr>
            <p:spPr bwMode="auto">
              <a:xfrm>
                <a:off x="444" y="1544"/>
                <a:ext cx="684" cy="128"/>
              </a:xfrm>
              <a:custGeom>
                <a:avLst/>
                <a:gdLst>
                  <a:gd name="T0" fmla="*/ 0 w 684"/>
                  <a:gd name="T1" fmla="*/ 100 h 128"/>
                  <a:gd name="T2" fmla="*/ 144 w 684"/>
                  <a:gd name="T3" fmla="*/ 16 h 128"/>
                  <a:gd name="T4" fmla="*/ 372 w 684"/>
                  <a:gd name="T5" fmla="*/ 16 h 128"/>
                  <a:gd name="T6" fmla="*/ 612 w 684"/>
                  <a:gd name="T7" fmla="*/ 112 h 128"/>
                  <a:gd name="T8" fmla="*/ 684 w 684"/>
                  <a:gd name="T9" fmla="*/ 112 h 128"/>
                </a:gdLst>
                <a:ahLst/>
                <a:cxnLst>
                  <a:cxn ang="0">
                    <a:pos x="T0" y="T1"/>
                  </a:cxn>
                  <a:cxn ang="0">
                    <a:pos x="T2" y="T3"/>
                  </a:cxn>
                  <a:cxn ang="0">
                    <a:pos x="T4" y="T5"/>
                  </a:cxn>
                  <a:cxn ang="0">
                    <a:pos x="T6" y="T7"/>
                  </a:cxn>
                  <a:cxn ang="0">
                    <a:pos x="T8" y="T9"/>
                  </a:cxn>
                </a:cxnLst>
                <a:rect l="0" t="0" r="r" b="b"/>
                <a:pathLst>
                  <a:path w="684" h="128">
                    <a:moveTo>
                      <a:pt x="0" y="100"/>
                    </a:moveTo>
                    <a:cubicBezTo>
                      <a:pt x="41" y="65"/>
                      <a:pt x="82" y="30"/>
                      <a:pt x="144" y="16"/>
                    </a:cubicBezTo>
                    <a:cubicBezTo>
                      <a:pt x="206" y="2"/>
                      <a:pt x="294" y="0"/>
                      <a:pt x="372" y="16"/>
                    </a:cubicBezTo>
                    <a:cubicBezTo>
                      <a:pt x="450" y="32"/>
                      <a:pt x="560" y="96"/>
                      <a:pt x="612" y="112"/>
                    </a:cubicBezTo>
                    <a:cubicBezTo>
                      <a:pt x="664" y="128"/>
                      <a:pt x="672" y="112"/>
                      <a:pt x="684" y="112"/>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18802" name="Freeform 18"/>
              <p:cNvSpPr>
                <a:spLocks noChangeArrowheads="1"/>
              </p:cNvSpPr>
              <p:nvPr/>
            </p:nvSpPr>
            <p:spPr bwMode="auto">
              <a:xfrm>
                <a:off x="456" y="2960"/>
                <a:ext cx="684" cy="128"/>
              </a:xfrm>
              <a:custGeom>
                <a:avLst/>
                <a:gdLst>
                  <a:gd name="T0" fmla="*/ 0 w 684"/>
                  <a:gd name="T1" fmla="*/ 100 h 128"/>
                  <a:gd name="T2" fmla="*/ 144 w 684"/>
                  <a:gd name="T3" fmla="*/ 16 h 128"/>
                  <a:gd name="T4" fmla="*/ 372 w 684"/>
                  <a:gd name="T5" fmla="*/ 16 h 128"/>
                  <a:gd name="T6" fmla="*/ 612 w 684"/>
                  <a:gd name="T7" fmla="*/ 112 h 128"/>
                  <a:gd name="T8" fmla="*/ 684 w 684"/>
                  <a:gd name="T9" fmla="*/ 112 h 128"/>
                </a:gdLst>
                <a:ahLst/>
                <a:cxnLst>
                  <a:cxn ang="0">
                    <a:pos x="T0" y="T1"/>
                  </a:cxn>
                  <a:cxn ang="0">
                    <a:pos x="T2" y="T3"/>
                  </a:cxn>
                  <a:cxn ang="0">
                    <a:pos x="T4" y="T5"/>
                  </a:cxn>
                  <a:cxn ang="0">
                    <a:pos x="T6" y="T7"/>
                  </a:cxn>
                  <a:cxn ang="0">
                    <a:pos x="T8" y="T9"/>
                  </a:cxn>
                </a:cxnLst>
                <a:rect l="0" t="0" r="r" b="b"/>
                <a:pathLst>
                  <a:path w="684" h="128">
                    <a:moveTo>
                      <a:pt x="0" y="100"/>
                    </a:moveTo>
                    <a:cubicBezTo>
                      <a:pt x="41" y="65"/>
                      <a:pt x="82" y="30"/>
                      <a:pt x="144" y="16"/>
                    </a:cubicBezTo>
                    <a:cubicBezTo>
                      <a:pt x="206" y="2"/>
                      <a:pt x="294" y="0"/>
                      <a:pt x="372" y="16"/>
                    </a:cubicBezTo>
                    <a:cubicBezTo>
                      <a:pt x="450" y="32"/>
                      <a:pt x="560" y="96"/>
                      <a:pt x="612" y="112"/>
                    </a:cubicBezTo>
                    <a:cubicBezTo>
                      <a:pt x="664" y="128"/>
                      <a:pt x="672" y="112"/>
                      <a:pt x="684" y="112"/>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grpSp>
      <p:sp>
        <p:nvSpPr>
          <p:cNvPr id="118803" name="AutoShape 25"/>
          <p:cNvSpPr>
            <a:spLocks noChangeArrowheads="1"/>
          </p:cNvSpPr>
          <p:nvPr/>
        </p:nvSpPr>
        <p:spPr bwMode="auto">
          <a:xfrm>
            <a:off x="4324350" y="1860550"/>
            <a:ext cx="4591050" cy="3257550"/>
          </a:xfrm>
          <a:prstGeom prst="roundRect">
            <a:avLst>
              <a:gd name="adj" fmla="val 16667"/>
            </a:avLst>
          </a:prstGeom>
          <a:noFill/>
          <a:ln w="38100">
            <a:solidFill>
              <a:srgbClr val="FF330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sz="1800" b="1">
              <a:solidFill>
                <a:srgbClr val="FF3300"/>
              </a:solidFill>
            </a:endParaRPr>
          </a:p>
        </p:txBody>
      </p:sp>
      <p:sp>
        <p:nvSpPr>
          <p:cNvPr id="118804" name="Text Box 26"/>
          <p:cNvSpPr txBox="1">
            <a:spLocks noChangeArrowheads="1"/>
          </p:cNvSpPr>
          <p:nvPr/>
        </p:nvSpPr>
        <p:spPr bwMode="auto">
          <a:xfrm>
            <a:off x="2343150" y="5270500"/>
            <a:ext cx="14478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a:latin typeface="宋体" panose="02010600030101010101" pitchFamily="2" charset="-122"/>
              </a:rPr>
              <a:t>在</a:t>
            </a:r>
            <a:r>
              <a:rPr lang="en-US" altLang="zh-CN" sz="1800" b="1">
                <a:latin typeface="宋体" panose="02010600030101010101" pitchFamily="2" charset="-122"/>
              </a:rPr>
              <a:t>libc</a:t>
            </a:r>
            <a:r>
              <a:rPr lang="zh-CN" altLang="en-US" sz="1800" b="1">
                <a:latin typeface="宋体" panose="02010600030101010101" pitchFamily="2" charset="-122"/>
              </a:rPr>
              <a:t>库中的封装例程</a:t>
            </a:r>
          </a:p>
        </p:txBody>
      </p:sp>
      <p:sp>
        <p:nvSpPr>
          <p:cNvPr id="118805" name="Text Box 27"/>
          <p:cNvSpPr txBox="1">
            <a:spLocks noChangeArrowheads="1"/>
          </p:cNvSpPr>
          <p:nvPr/>
        </p:nvSpPr>
        <p:spPr bwMode="auto">
          <a:xfrm>
            <a:off x="1657350" y="1255713"/>
            <a:ext cx="12382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b="1">
                <a:solidFill>
                  <a:srgbClr val="C00000"/>
                </a:solidFill>
                <a:latin typeface="宋体" panose="02010600030101010101" pitchFamily="2" charset="-122"/>
              </a:rPr>
              <a:t>用户态</a:t>
            </a:r>
          </a:p>
        </p:txBody>
      </p:sp>
      <p:sp>
        <p:nvSpPr>
          <p:cNvPr id="118806" name="AutoShape 29"/>
          <p:cNvSpPr>
            <a:spLocks noChangeArrowheads="1"/>
          </p:cNvSpPr>
          <p:nvPr/>
        </p:nvSpPr>
        <p:spPr bwMode="auto">
          <a:xfrm>
            <a:off x="4516438" y="2379536"/>
            <a:ext cx="2417762" cy="2249741"/>
          </a:xfrm>
          <a:prstGeom prst="roundRect">
            <a:avLst>
              <a:gd name="adj" fmla="val 16667"/>
            </a:avLst>
          </a:pr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p>
            <a:pPr eaLnBrk="0" hangingPunct="0"/>
            <a:r>
              <a:rPr lang="en-US" altLang="zh-CN" sz="1800" b="1"/>
              <a:t>system_call:</a:t>
            </a:r>
          </a:p>
          <a:p>
            <a:pPr eaLnBrk="0" hangingPunct="0"/>
            <a:r>
              <a:rPr lang="zh-CN" altLang="en-US" sz="1800" b="1"/>
              <a:t>       ┇</a:t>
            </a:r>
          </a:p>
          <a:p>
            <a:pPr eaLnBrk="0" hangingPunct="0"/>
            <a:r>
              <a:rPr lang="en-US" altLang="zh-CN" sz="1800" b="1"/>
              <a:t> sys_write()</a:t>
            </a:r>
          </a:p>
          <a:p>
            <a:pPr eaLnBrk="0" hangingPunct="0"/>
            <a:r>
              <a:rPr lang="en-US" altLang="zh-CN" sz="1800" b="1"/>
              <a:t>       </a:t>
            </a:r>
            <a:r>
              <a:rPr lang="zh-CN" altLang="en-US" sz="1800" b="1"/>
              <a:t>┇</a:t>
            </a:r>
          </a:p>
          <a:p>
            <a:pPr eaLnBrk="0" hangingPunct="0"/>
            <a:r>
              <a:rPr lang="en-US" altLang="zh-CN" sz="1800" b="1"/>
              <a:t>ret_from_sys_call</a:t>
            </a:r>
          </a:p>
          <a:p>
            <a:pPr eaLnBrk="0" hangingPunct="0"/>
            <a:r>
              <a:rPr lang="en-US" altLang="zh-CN" sz="1800" b="1"/>
              <a:t>  iret</a:t>
            </a:r>
          </a:p>
          <a:p>
            <a:pPr eaLnBrk="0" hangingPunct="0"/>
            <a:endParaRPr lang="zh-CN" altLang="en-US" sz="1800" b="1"/>
          </a:p>
        </p:txBody>
      </p:sp>
      <p:sp>
        <p:nvSpPr>
          <p:cNvPr id="118807" name="Line 30"/>
          <p:cNvSpPr>
            <a:spLocks noChangeShapeType="1"/>
          </p:cNvSpPr>
          <p:nvPr/>
        </p:nvSpPr>
        <p:spPr bwMode="auto">
          <a:xfrm flipV="1">
            <a:off x="3352800" y="2355850"/>
            <a:ext cx="1295400" cy="85725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08" name="Line 31"/>
          <p:cNvSpPr>
            <a:spLocks noChangeShapeType="1"/>
          </p:cNvSpPr>
          <p:nvPr/>
        </p:nvSpPr>
        <p:spPr bwMode="auto">
          <a:xfrm>
            <a:off x="3314700" y="3498850"/>
            <a:ext cx="1371600" cy="762000"/>
          </a:xfrm>
          <a:prstGeom prst="line">
            <a:avLst/>
          </a:prstGeom>
          <a:noFill/>
          <a:ln w="38100">
            <a:solidFill>
              <a:schemeClr val="tx1"/>
            </a:solidFill>
            <a:round/>
            <a:head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18809" name="AutoShape 32"/>
          <p:cNvSpPr>
            <a:spLocks noChangeArrowheads="1"/>
          </p:cNvSpPr>
          <p:nvPr/>
        </p:nvSpPr>
        <p:spPr bwMode="auto">
          <a:xfrm>
            <a:off x="7150100" y="2778341"/>
            <a:ext cx="1670050" cy="1606119"/>
          </a:xfrm>
          <a:prstGeom prst="roundRect">
            <a:avLst>
              <a:gd name="adj" fmla="val 16667"/>
            </a:avLst>
          </a:pr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p>
            <a:pPr eaLnBrk="0" hangingPunct="0"/>
            <a:r>
              <a:rPr lang="en-US" altLang="zh-CN" sz="1800" b="1"/>
              <a:t>sys_</a:t>
            </a:r>
            <a:r>
              <a:rPr lang="en-US" altLang="zh-CN" sz="1800" b="1">
                <a:sym typeface="+mn-ea"/>
              </a:rPr>
              <a:t>write</a:t>
            </a:r>
            <a:r>
              <a:rPr lang="en-US" altLang="zh-CN" sz="1800" b="1"/>
              <a:t>()</a:t>
            </a:r>
          </a:p>
          <a:p>
            <a:pPr eaLnBrk="0" hangingPunct="0"/>
            <a:r>
              <a:rPr lang="en-US" altLang="zh-CN" sz="1800" b="1"/>
              <a:t>{</a:t>
            </a:r>
          </a:p>
          <a:p>
            <a:pPr eaLnBrk="0" hangingPunct="0"/>
            <a:r>
              <a:rPr lang="zh-CN" altLang="en-US" sz="1800" b="1"/>
              <a:t>       ┇</a:t>
            </a:r>
          </a:p>
          <a:p>
            <a:pPr eaLnBrk="0" hangingPunct="0"/>
            <a:r>
              <a:rPr lang="en-US" altLang="zh-CN" sz="1800" b="1"/>
              <a:t>}</a:t>
            </a:r>
          </a:p>
          <a:p>
            <a:pPr eaLnBrk="0" hangingPunct="0"/>
            <a:endParaRPr lang="zh-CN" altLang="en-US" sz="1800" b="1"/>
          </a:p>
        </p:txBody>
      </p:sp>
      <p:sp>
        <p:nvSpPr>
          <p:cNvPr id="118810" name="Line 33"/>
          <p:cNvSpPr>
            <a:spLocks noChangeShapeType="1"/>
          </p:cNvSpPr>
          <p:nvPr/>
        </p:nvSpPr>
        <p:spPr bwMode="auto">
          <a:xfrm flipV="1">
            <a:off x="6419850" y="2908300"/>
            <a:ext cx="742950" cy="2286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1" name="Line 34"/>
          <p:cNvSpPr>
            <a:spLocks noChangeShapeType="1"/>
          </p:cNvSpPr>
          <p:nvPr/>
        </p:nvSpPr>
        <p:spPr bwMode="auto">
          <a:xfrm flipH="1" flipV="1">
            <a:off x="6800850" y="3879850"/>
            <a:ext cx="723900" cy="1524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8812" name="Text Box 35"/>
          <p:cNvSpPr txBox="1">
            <a:spLocks noChangeArrowheads="1"/>
          </p:cNvSpPr>
          <p:nvPr/>
        </p:nvSpPr>
        <p:spPr bwMode="auto">
          <a:xfrm>
            <a:off x="5981700" y="1308100"/>
            <a:ext cx="1238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b="1">
                <a:solidFill>
                  <a:srgbClr val="C00000"/>
                </a:solidFill>
                <a:latin typeface="宋体" panose="02010600030101010101" pitchFamily="2" charset="-122"/>
              </a:rPr>
              <a:t>内核态</a:t>
            </a:r>
          </a:p>
        </p:txBody>
      </p:sp>
      <p:sp>
        <p:nvSpPr>
          <p:cNvPr id="118813" name="Text Box 36"/>
          <p:cNvSpPr txBox="1">
            <a:spLocks noChangeArrowheads="1"/>
          </p:cNvSpPr>
          <p:nvPr/>
        </p:nvSpPr>
        <p:spPr bwMode="auto">
          <a:xfrm>
            <a:off x="4762500" y="5308600"/>
            <a:ext cx="17526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a:latin typeface="宋体" panose="02010600030101010101" pitchFamily="2" charset="-122"/>
              </a:rPr>
              <a:t>系统调用处理程序</a:t>
            </a:r>
          </a:p>
        </p:txBody>
      </p:sp>
      <p:sp>
        <p:nvSpPr>
          <p:cNvPr id="118814" name="Text Box 37"/>
          <p:cNvSpPr txBox="1">
            <a:spLocks noChangeArrowheads="1"/>
          </p:cNvSpPr>
          <p:nvPr/>
        </p:nvSpPr>
        <p:spPr bwMode="auto">
          <a:xfrm>
            <a:off x="7200900" y="5308600"/>
            <a:ext cx="14478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a:latin typeface="宋体" panose="02010600030101010101" pitchFamily="2" charset="-122"/>
              </a:rPr>
              <a:t>系统调用服务例程</a:t>
            </a:r>
          </a:p>
        </p:txBody>
      </p:sp>
      <p:sp>
        <p:nvSpPr>
          <p:cNvPr id="118815" name="Line 39"/>
          <p:cNvSpPr>
            <a:spLocks noChangeShapeType="1"/>
          </p:cNvSpPr>
          <p:nvPr/>
        </p:nvSpPr>
        <p:spPr bwMode="auto">
          <a:xfrm flipV="1">
            <a:off x="647700" y="4546600"/>
            <a:ext cx="381000" cy="685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816" name="Line 40"/>
          <p:cNvSpPr>
            <a:spLocks noChangeShapeType="1"/>
          </p:cNvSpPr>
          <p:nvPr/>
        </p:nvSpPr>
        <p:spPr bwMode="auto">
          <a:xfrm flipV="1">
            <a:off x="2724150" y="4584700"/>
            <a:ext cx="381000" cy="685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817" name="Line 41"/>
          <p:cNvSpPr>
            <a:spLocks noChangeShapeType="1"/>
          </p:cNvSpPr>
          <p:nvPr/>
        </p:nvSpPr>
        <p:spPr bwMode="auto">
          <a:xfrm flipV="1">
            <a:off x="5410200" y="5041900"/>
            <a:ext cx="133350" cy="3429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818" name="Line 42"/>
          <p:cNvSpPr>
            <a:spLocks noChangeShapeType="1"/>
          </p:cNvSpPr>
          <p:nvPr/>
        </p:nvSpPr>
        <p:spPr bwMode="auto">
          <a:xfrm flipV="1">
            <a:off x="7620000" y="4603750"/>
            <a:ext cx="381000" cy="685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 name="Rectangle 3"/>
          <p:cNvSpPr txBox="1">
            <a:spLocks noChangeArrowheads="1"/>
          </p:cNvSpPr>
          <p:nvPr/>
        </p:nvSpPr>
        <p:spPr bwMode="auto">
          <a:xfrm>
            <a:off x="19050" y="684213"/>
            <a:ext cx="6624638" cy="649287"/>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7200" lvl="1" indent="0">
              <a:buFontTx/>
              <a:buNone/>
              <a:defRPr/>
            </a:pPr>
            <a:r>
              <a:rPr lang="zh-CN" altLang="en-US" dirty="0" smtClean="0">
                <a:solidFill>
                  <a:srgbClr val="FF0000"/>
                </a:solidFill>
                <a:sym typeface="+mn-ea"/>
              </a:rPr>
              <a:t>系统调用流程：</a:t>
            </a:r>
            <a:endParaRPr lang="en-US" altLang="zh-CN" dirty="0" smtClean="0">
              <a:solidFill>
                <a:srgbClr val="FF0000"/>
              </a:solidFill>
              <a:sym typeface="+mn-ea"/>
            </a:endParaRPr>
          </a:p>
          <a:p>
            <a:pPr lvl="2">
              <a:buFontTx/>
              <a:buNone/>
              <a:defRPr/>
            </a:pPr>
            <a:endParaRPr lang="en-US" altLang="zh-CN" dirty="0" smtClean="0">
              <a:solidFill>
                <a:srgbClr val="FF0000"/>
              </a:solidFill>
              <a:sym typeface="+mn-ea"/>
            </a:endParaRPr>
          </a:p>
          <a:p>
            <a:pPr lvl="1">
              <a:buFontTx/>
              <a:buNone/>
              <a:defRPr/>
            </a:pPr>
            <a:endParaRPr lang="zh-CN" altLang="en-US" sz="2400" dirty="0" smtClean="0">
              <a:sym typeface="+mn-ea"/>
            </a:endParaRPr>
          </a:p>
        </p:txBody>
      </p:sp>
      <p:cxnSp>
        <p:nvCxnSpPr>
          <p:cNvPr id="39" name="直接连接符 38"/>
          <p:cNvCxnSpPr>
            <a:cxnSpLocks noChangeShapeType="1"/>
          </p:cNvCxnSpPr>
          <p:nvPr/>
        </p:nvCxnSpPr>
        <p:spPr bwMode="auto">
          <a:xfrm>
            <a:off x="2555875" y="3500438"/>
            <a:ext cx="720725"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cxnSp>
        <p:nvCxnSpPr>
          <p:cNvPr id="41" name="直接连接符 40"/>
          <p:cNvCxnSpPr>
            <a:cxnSpLocks noChangeShapeType="1"/>
          </p:cNvCxnSpPr>
          <p:nvPr/>
        </p:nvCxnSpPr>
        <p:spPr bwMode="auto">
          <a:xfrm>
            <a:off x="5148263" y="3284538"/>
            <a:ext cx="1223962"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ox(in)">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ox(in)">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AutoShape 5"/>
          <p:cNvSpPr/>
          <p:nvPr/>
        </p:nvSpPr>
        <p:spPr>
          <a:xfrm>
            <a:off x="247650" y="1822450"/>
            <a:ext cx="3714750" cy="3257550"/>
          </a:xfrm>
          <a:prstGeom prst="roundRect">
            <a:avLst>
              <a:gd name="adj" fmla="val 16667"/>
            </a:avLst>
          </a:prstGeom>
          <a:noFill/>
          <a:ln w="38100" cap="flat" cmpd="sng">
            <a:solidFill>
              <a:srgbClr val="5AC8DE"/>
            </a:solidFill>
            <a:prstDash val="dash"/>
            <a:round/>
            <a:headEnd type="none" w="med" len="med"/>
            <a:tailEnd type="none" w="med" len="med"/>
          </a:ln>
        </p:spPr>
        <p:txBody>
          <a:bodyPr wrap="none" anchor="ctr"/>
          <a:lstStyle/>
          <a:p>
            <a:pPr algn="ctr" eaLnBrk="0" hangingPunct="0">
              <a:lnSpc>
                <a:spcPct val="115000"/>
              </a:lnSpc>
              <a:spcBef>
                <a:spcPct val="20000"/>
              </a:spcBef>
            </a:pPr>
            <a:endParaRPr lang="zh-CN" altLang="en-US" sz="1800" b="1" dirty="0">
              <a:latin typeface="Arial" panose="020B0604020202020204" pitchFamily="34" charset="0"/>
            </a:endParaRPr>
          </a:p>
        </p:txBody>
      </p:sp>
      <p:grpSp>
        <p:nvGrpSpPr>
          <p:cNvPr id="59394" name="Group 11"/>
          <p:cNvGrpSpPr/>
          <p:nvPr/>
        </p:nvGrpSpPr>
        <p:grpSpPr>
          <a:xfrm>
            <a:off x="533400" y="2159000"/>
            <a:ext cx="1104900" cy="2451100"/>
            <a:chOff x="444" y="1544"/>
            <a:chExt cx="696" cy="1544"/>
          </a:xfrm>
        </p:grpSpPr>
        <p:sp>
          <p:nvSpPr>
            <p:cNvPr id="59395" name="Line 6"/>
            <p:cNvSpPr/>
            <p:nvPr/>
          </p:nvSpPr>
          <p:spPr>
            <a:xfrm flipH="1">
              <a:off x="444" y="1632"/>
              <a:ext cx="0" cy="1440"/>
            </a:xfrm>
            <a:prstGeom prst="line">
              <a:avLst/>
            </a:prstGeom>
            <a:ln w="38100" cap="flat" cmpd="sng">
              <a:solidFill>
                <a:schemeClr val="tx1"/>
              </a:solidFill>
              <a:prstDash val="solid"/>
              <a:round/>
              <a:headEnd type="none" w="med" len="med"/>
              <a:tailEnd type="none" w="med" len="med"/>
            </a:ln>
          </p:spPr>
        </p:sp>
        <p:sp>
          <p:nvSpPr>
            <p:cNvPr id="59396" name="Line 7"/>
            <p:cNvSpPr/>
            <p:nvPr/>
          </p:nvSpPr>
          <p:spPr>
            <a:xfrm flipH="1">
              <a:off x="1140" y="1632"/>
              <a:ext cx="0" cy="1440"/>
            </a:xfrm>
            <a:prstGeom prst="line">
              <a:avLst/>
            </a:prstGeom>
            <a:ln w="38100" cap="flat" cmpd="sng">
              <a:solidFill>
                <a:schemeClr val="tx1"/>
              </a:solidFill>
              <a:prstDash val="solid"/>
              <a:round/>
              <a:headEnd type="none" w="med" len="med"/>
              <a:tailEnd type="none" w="med" len="med"/>
            </a:ln>
          </p:spPr>
        </p:sp>
        <p:sp>
          <p:nvSpPr>
            <p:cNvPr id="59397" name="Freeform 9"/>
            <p:cNvSpPr/>
            <p:nvPr/>
          </p:nvSpPr>
          <p:spPr>
            <a:xfrm>
              <a:off x="444" y="1544"/>
              <a:ext cx="684" cy="128"/>
            </a:xfrm>
            <a:custGeom>
              <a:avLst/>
              <a:gdLst/>
              <a:ahLst/>
              <a:cxnLst>
                <a:cxn ang="0">
                  <a:pos x="0" y="100"/>
                </a:cxn>
                <a:cxn ang="0">
                  <a:pos x="144" y="16"/>
                </a:cxn>
                <a:cxn ang="0">
                  <a:pos x="372" y="16"/>
                </a:cxn>
                <a:cxn ang="0">
                  <a:pos x="612" y="112"/>
                </a:cxn>
                <a:cxn ang="0">
                  <a:pos x="684" y="112"/>
                </a:cxn>
              </a:cxnLst>
              <a:rect l="0" t="0" r="0" b="0"/>
              <a:pathLst>
                <a:path w="684" h="128">
                  <a:moveTo>
                    <a:pt x="0" y="100"/>
                  </a:moveTo>
                  <a:cubicBezTo>
                    <a:pt x="41" y="65"/>
                    <a:pt x="82" y="30"/>
                    <a:pt x="144" y="16"/>
                  </a:cubicBezTo>
                  <a:cubicBezTo>
                    <a:pt x="206" y="2"/>
                    <a:pt x="294" y="0"/>
                    <a:pt x="372" y="16"/>
                  </a:cubicBezTo>
                  <a:cubicBezTo>
                    <a:pt x="450" y="32"/>
                    <a:pt x="560" y="96"/>
                    <a:pt x="612" y="112"/>
                  </a:cubicBezTo>
                  <a:cubicBezTo>
                    <a:pt x="664" y="128"/>
                    <a:pt x="672" y="112"/>
                    <a:pt x="684" y="112"/>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sp>
          <p:nvSpPr>
            <p:cNvPr id="59398" name="Freeform 10"/>
            <p:cNvSpPr/>
            <p:nvPr/>
          </p:nvSpPr>
          <p:spPr>
            <a:xfrm>
              <a:off x="456" y="2960"/>
              <a:ext cx="684" cy="128"/>
            </a:xfrm>
            <a:custGeom>
              <a:avLst/>
              <a:gdLst/>
              <a:ahLst/>
              <a:cxnLst>
                <a:cxn ang="0">
                  <a:pos x="0" y="100"/>
                </a:cxn>
                <a:cxn ang="0">
                  <a:pos x="144" y="16"/>
                </a:cxn>
                <a:cxn ang="0">
                  <a:pos x="372" y="16"/>
                </a:cxn>
                <a:cxn ang="0">
                  <a:pos x="612" y="112"/>
                </a:cxn>
                <a:cxn ang="0">
                  <a:pos x="684" y="112"/>
                </a:cxn>
              </a:cxnLst>
              <a:rect l="0" t="0" r="0" b="0"/>
              <a:pathLst>
                <a:path w="684" h="128">
                  <a:moveTo>
                    <a:pt x="0" y="100"/>
                  </a:moveTo>
                  <a:cubicBezTo>
                    <a:pt x="41" y="65"/>
                    <a:pt x="82" y="30"/>
                    <a:pt x="144" y="16"/>
                  </a:cubicBezTo>
                  <a:cubicBezTo>
                    <a:pt x="206" y="2"/>
                    <a:pt x="294" y="0"/>
                    <a:pt x="372" y="16"/>
                  </a:cubicBezTo>
                  <a:cubicBezTo>
                    <a:pt x="450" y="32"/>
                    <a:pt x="560" y="96"/>
                    <a:pt x="612" y="112"/>
                  </a:cubicBezTo>
                  <a:cubicBezTo>
                    <a:pt x="664" y="128"/>
                    <a:pt x="672" y="112"/>
                    <a:pt x="684" y="112"/>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grpSp>
      <p:sp>
        <p:nvSpPr>
          <p:cNvPr id="59399" name="Text Box 12"/>
          <p:cNvSpPr txBox="1"/>
          <p:nvPr/>
        </p:nvSpPr>
        <p:spPr>
          <a:xfrm>
            <a:off x="514350" y="2527300"/>
            <a:ext cx="1123950" cy="1158875"/>
          </a:xfrm>
          <a:prstGeom prst="rect">
            <a:avLst/>
          </a:prstGeom>
          <a:noFill/>
          <a:ln w="9525">
            <a:noFill/>
          </a:ln>
        </p:spPr>
        <p:txBody>
          <a:bodyPr anchor="t">
            <a:spAutoFit/>
          </a:bodyPr>
          <a:lstStyle/>
          <a:p>
            <a:pPr algn="ctr" eaLnBrk="0" hangingPunct="0">
              <a:lnSpc>
                <a:spcPct val="115000"/>
              </a:lnSpc>
              <a:spcBef>
                <a:spcPct val="20000"/>
              </a:spcBef>
            </a:pPr>
            <a:r>
              <a:rPr lang="zh-CN" altLang="en-US" sz="1800" b="1" dirty="0">
                <a:latin typeface="Arial" panose="020B0604020202020204" pitchFamily="34" charset="0"/>
              </a:rPr>
              <a:t>　 ┇</a:t>
            </a:r>
          </a:p>
          <a:p>
            <a:pPr algn="ctr" eaLnBrk="0" hangingPunct="0">
              <a:lnSpc>
                <a:spcPct val="115000"/>
              </a:lnSpc>
              <a:spcBef>
                <a:spcPct val="20000"/>
              </a:spcBef>
            </a:pPr>
            <a:r>
              <a:rPr lang="zh-CN" altLang="en-US" sz="1800" b="1" dirty="0">
                <a:latin typeface="Arial" panose="020B0604020202020204" pitchFamily="34" charset="0"/>
              </a:rPr>
              <a:t> </a:t>
            </a:r>
            <a:r>
              <a:rPr lang="en-US" altLang="zh-CN" sz="1800" b="1" dirty="0">
                <a:latin typeface="Arial" panose="020B0604020202020204" pitchFamily="34" charset="0"/>
              </a:rPr>
              <a:t>printf()</a:t>
            </a:r>
          </a:p>
          <a:p>
            <a:pPr algn="ctr" eaLnBrk="0" hangingPunct="0">
              <a:lnSpc>
                <a:spcPct val="115000"/>
              </a:lnSpc>
              <a:spcBef>
                <a:spcPct val="20000"/>
              </a:spcBef>
            </a:pPr>
            <a:r>
              <a:rPr lang="zh-CN" altLang="en-US" sz="1800" b="1" dirty="0">
                <a:latin typeface="Arial" panose="020B0604020202020204" pitchFamily="34" charset="0"/>
              </a:rPr>
              <a:t>    ┇</a:t>
            </a:r>
            <a:endParaRPr lang="en-US" altLang="zh-CN" sz="1800" b="1" dirty="0">
              <a:latin typeface="Arial" panose="020B0604020202020204" pitchFamily="34" charset="0"/>
            </a:endParaRPr>
          </a:p>
        </p:txBody>
      </p:sp>
      <p:sp>
        <p:nvSpPr>
          <p:cNvPr id="59400" name="Text Box 13"/>
          <p:cNvSpPr txBox="1"/>
          <p:nvPr/>
        </p:nvSpPr>
        <p:spPr>
          <a:xfrm>
            <a:off x="304800" y="5251450"/>
            <a:ext cx="1695450" cy="728663"/>
          </a:xfrm>
          <a:prstGeom prst="rect">
            <a:avLst/>
          </a:prstGeom>
          <a:noFill/>
          <a:ln w="9525">
            <a:noFill/>
          </a:ln>
        </p:spPr>
        <p:txBody>
          <a:bodyPr anchor="t">
            <a:spAutoFit/>
          </a:bodyPr>
          <a:lstStyle/>
          <a:p>
            <a:pPr algn="ctr" eaLnBrk="0" hangingPunct="0">
              <a:lnSpc>
                <a:spcPct val="115000"/>
              </a:lnSpc>
              <a:spcBef>
                <a:spcPct val="20000"/>
              </a:spcBef>
            </a:pPr>
            <a:r>
              <a:rPr lang="zh-CN" altLang="en-US" sz="1800" b="1" dirty="0">
                <a:latin typeface="宋体" panose="02010600030101010101" pitchFamily="2" charset="-122"/>
              </a:rPr>
              <a:t>在应用程序中调用系统调用</a:t>
            </a:r>
          </a:p>
        </p:txBody>
      </p:sp>
      <p:sp>
        <p:nvSpPr>
          <p:cNvPr id="59401" name="Line 20"/>
          <p:cNvSpPr/>
          <p:nvPr/>
        </p:nvSpPr>
        <p:spPr>
          <a:xfrm flipV="1">
            <a:off x="1543050" y="2603500"/>
            <a:ext cx="1104900" cy="304800"/>
          </a:xfrm>
          <a:prstGeom prst="line">
            <a:avLst/>
          </a:prstGeom>
          <a:ln w="9525">
            <a:noFill/>
          </a:ln>
        </p:spPr>
      </p:sp>
      <p:sp>
        <p:nvSpPr>
          <p:cNvPr id="59402" name="Line 21"/>
          <p:cNvSpPr/>
          <p:nvPr/>
        </p:nvSpPr>
        <p:spPr>
          <a:xfrm flipV="1">
            <a:off x="1504950" y="2622550"/>
            <a:ext cx="800100" cy="323850"/>
          </a:xfrm>
          <a:prstGeom prst="line">
            <a:avLst/>
          </a:prstGeom>
          <a:ln w="38100" cap="flat" cmpd="sng">
            <a:solidFill>
              <a:schemeClr val="tx1"/>
            </a:solidFill>
            <a:prstDash val="solid"/>
            <a:round/>
            <a:headEnd type="none" w="med" len="med"/>
            <a:tailEnd type="triangle" w="med" len="med"/>
          </a:ln>
        </p:spPr>
      </p:sp>
      <p:sp>
        <p:nvSpPr>
          <p:cNvPr id="59403" name="Line 23"/>
          <p:cNvSpPr/>
          <p:nvPr/>
        </p:nvSpPr>
        <p:spPr>
          <a:xfrm>
            <a:off x="1485900" y="3346450"/>
            <a:ext cx="819150" cy="800100"/>
          </a:xfrm>
          <a:prstGeom prst="line">
            <a:avLst/>
          </a:prstGeom>
          <a:ln w="38100" cap="flat" cmpd="sng">
            <a:solidFill>
              <a:schemeClr val="tx1"/>
            </a:solidFill>
            <a:prstDash val="solid"/>
            <a:round/>
            <a:headEnd type="stealth" w="med" len="med"/>
            <a:tailEnd type="none" w="med" len="med"/>
          </a:ln>
        </p:spPr>
      </p:sp>
      <p:grpSp>
        <p:nvGrpSpPr>
          <p:cNvPr id="59404" name="Group 24"/>
          <p:cNvGrpSpPr/>
          <p:nvPr/>
        </p:nvGrpSpPr>
        <p:grpSpPr>
          <a:xfrm>
            <a:off x="2324100" y="2178050"/>
            <a:ext cx="1181100" cy="2451100"/>
            <a:chOff x="1656" y="1568"/>
            <a:chExt cx="744" cy="1544"/>
          </a:xfrm>
        </p:grpSpPr>
        <p:sp>
          <p:nvSpPr>
            <p:cNvPr id="59405" name="Text Box 19"/>
            <p:cNvSpPr txBox="1"/>
            <p:nvPr/>
          </p:nvSpPr>
          <p:spPr>
            <a:xfrm>
              <a:off x="1656" y="1764"/>
              <a:ext cx="744" cy="1166"/>
            </a:xfrm>
            <a:prstGeom prst="rect">
              <a:avLst/>
            </a:prstGeom>
            <a:solidFill>
              <a:srgbClr val="D8D8D8"/>
            </a:solidFill>
            <a:ln w="9525">
              <a:noFill/>
            </a:ln>
          </p:spPr>
          <p:txBody>
            <a:bodyPr anchor="t">
              <a:spAutoFit/>
            </a:bodyPr>
            <a:lstStyle/>
            <a:p>
              <a:pPr algn="ctr" eaLnBrk="0" hangingPunct="0">
                <a:lnSpc>
                  <a:spcPct val="115000"/>
                </a:lnSpc>
                <a:spcBef>
                  <a:spcPct val="20000"/>
                </a:spcBef>
              </a:pPr>
              <a:r>
                <a:rPr lang="en-US" altLang="zh-CN" sz="1800" b="1" dirty="0">
                  <a:latin typeface="Arial" panose="020B0604020202020204" pitchFamily="34" charset="0"/>
                </a:rPr>
                <a:t>printf(){    </a:t>
              </a:r>
              <a:r>
                <a:rPr lang="zh-CN" altLang="en-US" sz="1800" b="1" dirty="0">
                  <a:latin typeface="Arial" panose="020B0604020202020204" pitchFamily="34" charset="0"/>
                </a:rPr>
                <a:t>┇</a:t>
              </a:r>
            </a:p>
            <a:p>
              <a:pPr algn="ctr" eaLnBrk="0" hangingPunct="0">
                <a:lnSpc>
                  <a:spcPct val="115000"/>
                </a:lnSpc>
                <a:spcBef>
                  <a:spcPct val="20000"/>
                </a:spcBef>
              </a:pPr>
              <a:r>
                <a:rPr lang="en-US" altLang="zh-CN" sz="1800" b="1" dirty="0">
                  <a:latin typeface="Arial" panose="020B0604020202020204" pitchFamily="34" charset="0"/>
                </a:rPr>
                <a:t>int 0x80</a:t>
              </a:r>
            </a:p>
            <a:p>
              <a:pPr algn="ctr" eaLnBrk="0" hangingPunct="0">
                <a:lnSpc>
                  <a:spcPct val="115000"/>
                </a:lnSpc>
                <a:spcBef>
                  <a:spcPct val="20000"/>
                </a:spcBef>
              </a:pPr>
              <a:r>
                <a:rPr lang="zh-CN" altLang="en-US" sz="1800" b="1" dirty="0">
                  <a:latin typeface="Arial" panose="020B0604020202020204" pitchFamily="34" charset="0"/>
                </a:rPr>
                <a:t>    ┇</a:t>
              </a:r>
            </a:p>
            <a:p>
              <a:pPr algn="ctr" eaLnBrk="0" hangingPunct="0">
                <a:lnSpc>
                  <a:spcPct val="115000"/>
                </a:lnSpc>
                <a:spcBef>
                  <a:spcPct val="20000"/>
                </a:spcBef>
              </a:pPr>
              <a:r>
                <a:rPr lang="en-US" altLang="zh-CN" sz="1800" b="1" dirty="0">
                  <a:latin typeface="Arial" panose="020B0604020202020204" pitchFamily="34" charset="0"/>
                </a:rPr>
                <a:t>}</a:t>
              </a:r>
            </a:p>
          </p:txBody>
        </p:sp>
        <p:grpSp>
          <p:nvGrpSpPr>
            <p:cNvPr id="59406" name="Group 14"/>
            <p:cNvGrpSpPr/>
            <p:nvPr/>
          </p:nvGrpSpPr>
          <p:grpSpPr>
            <a:xfrm>
              <a:off x="1680" y="1568"/>
              <a:ext cx="696" cy="1544"/>
              <a:chOff x="444" y="1544"/>
              <a:chExt cx="696" cy="1544"/>
            </a:xfrm>
          </p:grpSpPr>
          <p:sp>
            <p:nvSpPr>
              <p:cNvPr id="59407" name="Line 15"/>
              <p:cNvSpPr/>
              <p:nvPr/>
            </p:nvSpPr>
            <p:spPr>
              <a:xfrm flipH="1">
                <a:off x="444" y="1632"/>
                <a:ext cx="0" cy="1440"/>
              </a:xfrm>
              <a:prstGeom prst="line">
                <a:avLst/>
              </a:prstGeom>
              <a:ln w="38100" cap="flat" cmpd="sng">
                <a:solidFill>
                  <a:schemeClr val="tx1"/>
                </a:solidFill>
                <a:prstDash val="solid"/>
                <a:round/>
                <a:headEnd type="none" w="med" len="med"/>
                <a:tailEnd type="none" w="med" len="med"/>
              </a:ln>
            </p:spPr>
          </p:sp>
          <p:sp>
            <p:nvSpPr>
              <p:cNvPr id="59408" name="Line 16"/>
              <p:cNvSpPr/>
              <p:nvPr/>
            </p:nvSpPr>
            <p:spPr>
              <a:xfrm flipH="1">
                <a:off x="1140" y="1632"/>
                <a:ext cx="0" cy="1440"/>
              </a:xfrm>
              <a:prstGeom prst="line">
                <a:avLst/>
              </a:prstGeom>
              <a:ln w="38100" cap="flat" cmpd="sng">
                <a:solidFill>
                  <a:schemeClr val="tx1"/>
                </a:solidFill>
                <a:prstDash val="solid"/>
                <a:round/>
                <a:headEnd type="none" w="med" len="med"/>
                <a:tailEnd type="none" w="med" len="med"/>
              </a:ln>
            </p:spPr>
          </p:sp>
          <p:sp>
            <p:nvSpPr>
              <p:cNvPr id="59409" name="Freeform 17"/>
              <p:cNvSpPr/>
              <p:nvPr/>
            </p:nvSpPr>
            <p:spPr>
              <a:xfrm>
                <a:off x="444" y="1544"/>
                <a:ext cx="684" cy="128"/>
              </a:xfrm>
              <a:custGeom>
                <a:avLst/>
                <a:gdLst/>
                <a:ahLst/>
                <a:cxnLst>
                  <a:cxn ang="0">
                    <a:pos x="0" y="100"/>
                  </a:cxn>
                  <a:cxn ang="0">
                    <a:pos x="144" y="16"/>
                  </a:cxn>
                  <a:cxn ang="0">
                    <a:pos x="372" y="16"/>
                  </a:cxn>
                  <a:cxn ang="0">
                    <a:pos x="612" y="112"/>
                  </a:cxn>
                  <a:cxn ang="0">
                    <a:pos x="684" y="112"/>
                  </a:cxn>
                </a:cxnLst>
                <a:rect l="0" t="0" r="0" b="0"/>
                <a:pathLst>
                  <a:path w="684" h="128">
                    <a:moveTo>
                      <a:pt x="0" y="100"/>
                    </a:moveTo>
                    <a:cubicBezTo>
                      <a:pt x="41" y="65"/>
                      <a:pt x="82" y="30"/>
                      <a:pt x="144" y="16"/>
                    </a:cubicBezTo>
                    <a:cubicBezTo>
                      <a:pt x="206" y="2"/>
                      <a:pt x="294" y="0"/>
                      <a:pt x="372" y="16"/>
                    </a:cubicBezTo>
                    <a:cubicBezTo>
                      <a:pt x="450" y="32"/>
                      <a:pt x="560" y="96"/>
                      <a:pt x="612" y="112"/>
                    </a:cubicBezTo>
                    <a:cubicBezTo>
                      <a:pt x="664" y="128"/>
                      <a:pt x="672" y="112"/>
                      <a:pt x="684" y="112"/>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sp>
            <p:nvSpPr>
              <p:cNvPr id="59410" name="Freeform 18"/>
              <p:cNvSpPr/>
              <p:nvPr/>
            </p:nvSpPr>
            <p:spPr>
              <a:xfrm>
                <a:off x="456" y="2960"/>
                <a:ext cx="684" cy="128"/>
              </a:xfrm>
              <a:custGeom>
                <a:avLst/>
                <a:gdLst/>
                <a:ahLst/>
                <a:cxnLst>
                  <a:cxn ang="0">
                    <a:pos x="0" y="100"/>
                  </a:cxn>
                  <a:cxn ang="0">
                    <a:pos x="144" y="16"/>
                  </a:cxn>
                  <a:cxn ang="0">
                    <a:pos x="372" y="16"/>
                  </a:cxn>
                  <a:cxn ang="0">
                    <a:pos x="612" y="112"/>
                  </a:cxn>
                  <a:cxn ang="0">
                    <a:pos x="684" y="112"/>
                  </a:cxn>
                </a:cxnLst>
                <a:rect l="0" t="0" r="0" b="0"/>
                <a:pathLst>
                  <a:path w="684" h="128">
                    <a:moveTo>
                      <a:pt x="0" y="100"/>
                    </a:moveTo>
                    <a:cubicBezTo>
                      <a:pt x="41" y="65"/>
                      <a:pt x="82" y="30"/>
                      <a:pt x="144" y="16"/>
                    </a:cubicBezTo>
                    <a:cubicBezTo>
                      <a:pt x="206" y="2"/>
                      <a:pt x="294" y="0"/>
                      <a:pt x="372" y="16"/>
                    </a:cubicBezTo>
                    <a:cubicBezTo>
                      <a:pt x="450" y="32"/>
                      <a:pt x="560" y="96"/>
                      <a:pt x="612" y="112"/>
                    </a:cubicBezTo>
                    <a:cubicBezTo>
                      <a:pt x="664" y="128"/>
                      <a:pt x="672" y="112"/>
                      <a:pt x="684" y="112"/>
                    </a:cubicBezTo>
                  </a:path>
                </a:pathLst>
              </a:custGeom>
              <a:noFill/>
              <a:ln w="38100" cap="flat" cmpd="sng">
                <a:solidFill>
                  <a:schemeClr val="tx1"/>
                </a:solidFill>
                <a:prstDash val="solid"/>
                <a:round/>
                <a:headEnd type="none" w="med" len="med"/>
                <a:tailEnd type="none" w="med" len="med"/>
              </a:ln>
            </p:spPr>
            <p:txBody>
              <a:bodyPr/>
              <a:lstStyle/>
              <a:p>
                <a:endParaRPr lang="zh-CN" altLang="en-US"/>
              </a:p>
            </p:txBody>
          </p:sp>
        </p:grpSp>
      </p:grpSp>
      <p:sp>
        <p:nvSpPr>
          <p:cNvPr id="59411" name="AutoShape 25"/>
          <p:cNvSpPr/>
          <p:nvPr/>
        </p:nvSpPr>
        <p:spPr>
          <a:xfrm>
            <a:off x="4324350" y="1860550"/>
            <a:ext cx="4591050" cy="3257550"/>
          </a:xfrm>
          <a:prstGeom prst="roundRect">
            <a:avLst>
              <a:gd name="adj" fmla="val 16667"/>
            </a:avLst>
          </a:prstGeom>
          <a:noFill/>
          <a:ln w="38100" cap="flat" cmpd="sng">
            <a:solidFill>
              <a:srgbClr val="FF3300"/>
            </a:solidFill>
            <a:prstDash val="dash"/>
            <a:round/>
            <a:headEnd type="none" w="med" len="med"/>
            <a:tailEnd type="none" w="med" len="med"/>
          </a:ln>
        </p:spPr>
        <p:txBody>
          <a:bodyPr wrap="none" anchor="ctr"/>
          <a:lstStyle/>
          <a:p>
            <a:pPr algn="ctr" eaLnBrk="0" hangingPunct="0">
              <a:lnSpc>
                <a:spcPct val="115000"/>
              </a:lnSpc>
              <a:spcBef>
                <a:spcPct val="20000"/>
              </a:spcBef>
            </a:pPr>
            <a:endParaRPr lang="zh-CN" altLang="en-US" sz="1800" b="1" dirty="0">
              <a:solidFill>
                <a:srgbClr val="FF3300"/>
              </a:solidFill>
              <a:latin typeface="Arial" panose="020B0604020202020204" pitchFamily="34" charset="0"/>
            </a:endParaRPr>
          </a:p>
        </p:txBody>
      </p:sp>
      <p:sp>
        <p:nvSpPr>
          <p:cNvPr id="59412" name="Text Box 26"/>
          <p:cNvSpPr txBox="1"/>
          <p:nvPr/>
        </p:nvSpPr>
        <p:spPr>
          <a:xfrm>
            <a:off x="2343150" y="5270500"/>
            <a:ext cx="1447800" cy="728663"/>
          </a:xfrm>
          <a:prstGeom prst="rect">
            <a:avLst/>
          </a:prstGeom>
          <a:noFill/>
          <a:ln w="9525">
            <a:noFill/>
          </a:ln>
        </p:spPr>
        <p:txBody>
          <a:bodyPr anchor="t">
            <a:spAutoFit/>
          </a:bodyPr>
          <a:lstStyle/>
          <a:p>
            <a:pPr algn="ctr" eaLnBrk="0" hangingPunct="0">
              <a:lnSpc>
                <a:spcPct val="115000"/>
              </a:lnSpc>
              <a:spcBef>
                <a:spcPct val="20000"/>
              </a:spcBef>
            </a:pPr>
            <a:r>
              <a:rPr lang="zh-CN" altLang="en-US" sz="1800" b="1" dirty="0">
                <a:latin typeface="宋体" panose="02010600030101010101" pitchFamily="2" charset="-122"/>
              </a:rPr>
              <a:t>在</a:t>
            </a:r>
            <a:r>
              <a:rPr lang="en-US" altLang="zh-CN" sz="1800" b="1" dirty="0">
                <a:latin typeface="宋体" panose="02010600030101010101" pitchFamily="2" charset="-122"/>
              </a:rPr>
              <a:t>libc</a:t>
            </a:r>
            <a:r>
              <a:rPr lang="zh-CN" altLang="en-US" sz="1800" b="1" dirty="0">
                <a:latin typeface="宋体" panose="02010600030101010101" pitchFamily="2" charset="-122"/>
              </a:rPr>
              <a:t>库中的封装例程</a:t>
            </a:r>
          </a:p>
        </p:txBody>
      </p:sp>
      <p:sp>
        <p:nvSpPr>
          <p:cNvPr id="59413" name="Text Box 27"/>
          <p:cNvSpPr txBox="1"/>
          <p:nvPr/>
        </p:nvSpPr>
        <p:spPr>
          <a:xfrm>
            <a:off x="1657350" y="1255713"/>
            <a:ext cx="1238250" cy="517525"/>
          </a:xfrm>
          <a:prstGeom prst="rect">
            <a:avLst/>
          </a:prstGeom>
          <a:noFill/>
          <a:ln w="9525">
            <a:noFill/>
          </a:ln>
        </p:spPr>
        <p:txBody>
          <a:bodyPr anchor="t">
            <a:spAutoFit/>
          </a:bodyPr>
          <a:lstStyle/>
          <a:p>
            <a:pPr algn="ctr" eaLnBrk="0" hangingPunct="0">
              <a:lnSpc>
                <a:spcPct val="115000"/>
              </a:lnSpc>
              <a:spcBef>
                <a:spcPct val="20000"/>
              </a:spcBef>
            </a:pPr>
            <a:r>
              <a:rPr lang="zh-CN" altLang="en-US" b="1" dirty="0">
                <a:solidFill>
                  <a:srgbClr val="C00000"/>
                </a:solidFill>
                <a:latin typeface="宋体" panose="02010600030101010101" pitchFamily="2" charset="-122"/>
              </a:rPr>
              <a:t>用户态</a:t>
            </a:r>
          </a:p>
        </p:txBody>
      </p:sp>
      <p:sp>
        <p:nvSpPr>
          <p:cNvPr id="59414" name="AutoShape 29"/>
          <p:cNvSpPr/>
          <p:nvPr/>
        </p:nvSpPr>
        <p:spPr>
          <a:xfrm>
            <a:off x="4516438" y="2062163"/>
            <a:ext cx="2417762" cy="2884487"/>
          </a:xfrm>
          <a:prstGeom prst="roundRect">
            <a:avLst>
              <a:gd name="adj" fmla="val 16667"/>
            </a:avLst>
          </a:prstGeom>
          <a:solidFill>
            <a:srgbClr val="D8D8D8"/>
          </a:solidFill>
          <a:ln w="9525">
            <a:noFill/>
          </a:ln>
        </p:spPr>
        <p:txBody>
          <a:bodyPr anchor="ctr">
            <a:spAutoFit/>
          </a:bodyPr>
          <a:lstStyle/>
          <a:p>
            <a:pPr algn="ctr" eaLnBrk="0" hangingPunct="0">
              <a:lnSpc>
                <a:spcPct val="115000"/>
              </a:lnSpc>
              <a:spcBef>
                <a:spcPct val="20000"/>
              </a:spcBef>
            </a:pPr>
            <a:r>
              <a:rPr lang="en-US" altLang="zh-CN" sz="1800" b="1" dirty="0">
                <a:latin typeface="Arial" panose="020B0604020202020204" pitchFamily="34" charset="0"/>
              </a:rPr>
              <a:t>system_call:</a:t>
            </a:r>
          </a:p>
          <a:p>
            <a:pPr algn="ctr" eaLnBrk="0" hangingPunct="0">
              <a:lnSpc>
                <a:spcPct val="115000"/>
              </a:lnSpc>
              <a:spcBef>
                <a:spcPct val="20000"/>
              </a:spcBef>
            </a:pPr>
            <a:r>
              <a:rPr lang="zh-CN" altLang="en-US" sz="1800" b="1" dirty="0">
                <a:latin typeface="Arial" panose="020B0604020202020204" pitchFamily="34" charset="0"/>
              </a:rPr>
              <a:t>       ┇</a:t>
            </a:r>
          </a:p>
          <a:p>
            <a:pPr algn="ctr" eaLnBrk="0" hangingPunct="0">
              <a:lnSpc>
                <a:spcPct val="115000"/>
              </a:lnSpc>
              <a:spcBef>
                <a:spcPct val="20000"/>
              </a:spcBef>
            </a:pPr>
            <a:r>
              <a:rPr lang="en-US" altLang="zh-CN" sz="1800" b="1" dirty="0">
                <a:latin typeface="Arial" panose="020B0604020202020204" pitchFamily="34" charset="0"/>
              </a:rPr>
              <a:t> sys_printf()</a:t>
            </a:r>
          </a:p>
          <a:p>
            <a:pPr algn="ctr" eaLnBrk="0" hangingPunct="0">
              <a:lnSpc>
                <a:spcPct val="115000"/>
              </a:lnSpc>
              <a:spcBef>
                <a:spcPct val="20000"/>
              </a:spcBef>
            </a:pPr>
            <a:r>
              <a:rPr lang="en-US" altLang="zh-CN" sz="1800" b="1" dirty="0">
                <a:latin typeface="Arial" panose="020B0604020202020204" pitchFamily="34" charset="0"/>
              </a:rPr>
              <a:t>       </a:t>
            </a:r>
            <a:r>
              <a:rPr lang="zh-CN" altLang="en-US" sz="1800" b="1" dirty="0">
                <a:latin typeface="Arial" panose="020B0604020202020204" pitchFamily="34" charset="0"/>
              </a:rPr>
              <a:t>┇</a:t>
            </a:r>
          </a:p>
          <a:p>
            <a:pPr algn="ctr" eaLnBrk="0" hangingPunct="0">
              <a:lnSpc>
                <a:spcPct val="115000"/>
              </a:lnSpc>
              <a:spcBef>
                <a:spcPct val="20000"/>
              </a:spcBef>
            </a:pPr>
            <a:r>
              <a:rPr lang="en-US" altLang="zh-CN" sz="1800" b="1" dirty="0">
                <a:latin typeface="Arial" panose="020B0604020202020204" pitchFamily="34" charset="0"/>
              </a:rPr>
              <a:t>ret_from_sys_call</a:t>
            </a:r>
          </a:p>
          <a:p>
            <a:pPr algn="ctr" eaLnBrk="0" hangingPunct="0">
              <a:lnSpc>
                <a:spcPct val="115000"/>
              </a:lnSpc>
              <a:spcBef>
                <a:spcPct val="20000"/>
              </a:spcBef>
            </a:pPr>
            <a:r>
              <a:rPr lang="en-US" altLang="zh-CN" sz="1800" b="1" dirty="0">
                <a:latin typeface="Arial" panose="020B0604020202020204" pitchFamily="34" charset="0"/>
              </a:rPr>
              <a:t>  iret</a:t>
            </a:r>
          </a:p>
          <a:p>
            <a:pPr algn="ctr" eaLnBrk="0" hangingPunct="0">
              <a:lnSpc>
                <a:spcPct val="115000"/>
              </a:lnSpc>
              <a:spcBef>
                <a:spcPct val="20000"/>
              </a:spcBef>
            </a:pPr>
            <a:endParaRPr lang="zh-CN" altLang="en-US" sz="1800" b="1" dirty="0">
              <a:latin typeface="Arial" panose="020B0604020202020204" pitchFamily="34" charset="0"/>
            </a:endParaRPr>
          </a:p>
        </p:txBody>
      </p:sp>
      <p:sp>
        <p:nvSpPr>
          <p:cNvPr id="59415" name="Line 30"/>
          <p:cNvSpPr/>
          <p:nvPr/>
        </p:nvSpPr>
        <p:spPr>
          <a:xfrm flipV="1">
            <a:off x="3352800" y="2355850"/>
            <a:ext cx="1295400" cy="857250"/>
          </a:xfrm>
          <a:prstGeom prst="line">
            <a:avLst/>
          </a:prstGeom>
          <a:ln w="38100" cap="flat" cmpd="sng">
            <a:solidFill>
              <a:schemeClr val="tx1"/>
            </a:solidFill>
            <a:prstDash val="solid"/>
            <a:round/>
            <a:headEnd type="none" w="med" len="med"/>
            <a:tailEnd type="triangle" w="med" len="med"/>
          </a:ln>
        </p:spPr>
      </p:sp>
      <p:sp>
        <p:nvSpPr>
          <p:cNvPr id="59416" name="Line 31"/>
          <p:cNvSpPr/>
          <p:nvPr/>
        </p:nvSpPr>
        <p:spPr>
          <a:xfrm>
            <a:off x="3314700" y="3498850"/>
            <a:ext cx="1371600" cy="762000"/>
          </a:xfrm>
          <a:prstGeom prst="line">
            <a:avLst/>
          </a:prstGeom>
          <a:ln w="38100" cap="flat" cmpd="sng">
            <a:solidFill>
              <a:schemeClr val="tx1"/>
            </a:solidFill>
            <a:prstDash val="solid"/>
            <a:round/>
            <a:headEnd type="stealth" w="med" len="med"/>
            <a:tailEnd type="none" w="med" len="med"/>
          </a:ln>
        </p:spPr>
      </p:sp>
      <p:sp>
        <p:nvSpPr>
          <p:cNvPr id="59417" name="AutoShape 32"/>
          <p:cNvSpPr/>
          <p:nvPr/>
        </p:nvSpPr>
        <p:spPr>
          <a:xfrm>
            <a:off x="7150100" y="2573338"/>
            <a:ext cx="1670050" cy="2016125"/>
          </a:xfrm>
          <a:prstGeom prst="roundRect">
            <a:avLst>
              <a:gd name="adj" fmla="val 16667"/>
            </a:avLst>
          </a:prstGeom>
          <a:solidFill>
            <a:srgbClr val="D8D8D8"/>
          </a:solidFill>
          <a:ln w="9525">
            <a:noFill/>
          </a:ln>
        </p:spPr>
        <p:txBody>
          <a:bodyPr anchor="ctr">
            <a:spAutoFit/>
          </a:bodyPr>
          <a:lstStyle/>
          <a:p>
            <a:pPr algn="ctr" eaLnBrk="0" hangingPunct="0">
              <a:lnSpc>
                <a:spcPct val="115000"/>
              </a:lnSpc>
              <a:spcBef>
                <a:spcPct val="20000"/>
              </a:spcBef>
            </a:pPr>
            <a:r>
              <a:rPr lang="en-US" altLang="zh-CN" sz="1800" b="1" dirty="0">
                <a:latin typeface="Arial" panose="020B0604020202020204" pitchFamily="34" charset="0"/>
              </a:rPr>
              <a:t>sys_printf(){</a:t>
            </a:r>
          </a:p>
          <a:p>
            <a:pPr algn="ctr" eaLnBrk="0" hangingPunct="0">
              <a:lnSpc>
                <a:spcPct val="115000"/>
              </a:lnSpc>
              <a:spcBef>
                <a:spcPct val="20000"/>
              </a:spcBef>
            </a:pPr>
            <a:r>
              <a:rPr lang="zh-CN" altLang="en-US" sz="1800" b="1" dirty="0">
                <a:latin typeface="Arial" panose="020B0604020202020204" pitchFamily="34" charset="0"/>
              </a:rPr>
              <a:t>       ┇</a:t>
            </a:r>
          </a:p>
          <a:p>
            <a:pPr algn="ctr" eaLnBrk="0" hangingPunct="0">
              <a:lnSpc>
                <a:spcPct val="115000"/>
              </a:lnSpc>
              <a:spcBef>
                <a:spcPct val="20000"/>
              </a:spcBef>
            </a:pPr>
            <a:r>
              <a:rPr lang="en-US" altLang="zh-CN" sz="1800" b="1" dirty="0">
                <a:latin typeface="Arial" panose="020B0604020202020204" pitchFamily="34" charset="0"/>
              </a:rPr>
              <a:t>}</a:t>
            </a:r>
          </a:p>
          <a:p>
            <a:pPr algn="ctr" eaLnBrk="0" hangingPunct="0">
              <a:lnSpc>
                <a:spcPct val="115000"/>
              </a:lnSpc>
              <a:spcBef>
                <a:spcPct val="20000"/>
              </a:spcBef>
            </a:pPr>
            <a:endParaRPr lang="zh-CN" altLang="en-US" sz="1800" b="1" dirty="0">
              <a:latin typeface="Arial" panose="020B0604020202020204" pitchFamily="34" charset="0"/>
            </a:endParaRPr>
          </a:p>
        </p:txBody>
      </p:sp>
      <p:sp>
        <p:nvSpPr>
          <p:cNvPr id="59418" name="Line 33"/>
          <p:cNvSpPr/>
          <p:nvPr/>
        </p:nvSpPr>
        <p:spPr>
          <a:xfrm flipV="1">
            <a:off x="6419850" y="2908300"/>
            <a:ext cx="742950" cy="228600"/>
          </a:xfrm>
          <a:prstGeom prst="line">
            <a:avLst/>
          </a:prstGeom>
          <a:ln w="38100" cap="flat" cmpd="sng">
            <a:solidFill>
              <a:schemeClr val="tx1"/>
            </a:solidFill>
            <a:prstDash val="solid"/>
            <a:round/>
            <a:headEnd type="none" w="med" len="med"/>
            <a:tailEnd type="triangle" w="med" len="med"/>
          </a:ln>
        </p:spPr>
      </p:sp>
      <p:sp>
        <p:nvSpPr>
          <p:cNvPr id="59419" name="Line 34"/>
          <p:cNvSpPr/>
          <p:nvPr/>
        </p:nvSpPr>
        <p:spPr>
          <a:xfrm flipH="1" flipV="1">
            <a:off x="6800850" y="3879850"/>
            <a:ext cx="723900" cy="152400"/>
          </a:xfrm>
          <a:prstGeom prst="line">
            <a:avLst/>
          </a:prstGeom>
          <a:ln w="38100" cap="flat" cmpd="sng">
            <a:solidFill>
              <a:schemeClr val="tx1"/>
            </a:solidFill>
            <a:prstDash val="solid"/>
            <a:round/>
            <a:headEnd type="none" w="med" len="med"/>
            <a:tailEnd type="triangle" w="med" len="med"/>
          </a:ln>
        </p:spPr>
      </p:sp>
      <p:sp>
        <p:nvSpPr>
          <p:cNvPr id="59420" name="Text Box 35"/>
          <p:cNvSpPr txBox="1"/>
          <p:nvPr/>
        </p:nvSpPr>
        <p:spPr>
          <a:xfrm>
            <a:off x="5981700" y="1308100"/>
            <a:ext cx="1238250" cy="515938"/>
          </a:xfrm>
          <a:prstGeom prst="rect">
            <a:avLst/>
          </a:prstGeom>
          <a:noFill/>
          <a:ln w="9525">
            <a:noFill/>
          </a:ln>
        </p:spPr>
        <p:txBody>
          <a:bodyPr anchor="t">
            <a:spAutoFit/>
          </a:bodyPr>
          <a:lstStyle/>
          <a:p>
            <a:pPr algn="ctr" eaLnBrk="0" hangingPunct="0">
              <a:lnSpc>
                <a:spcPct val="115000"/>
              </a:lnSpc>
              <a:spcBef>
                <a:spcPct val="20000"/>
              </a:spcBef>
            </a:pPr>
            <a:r>
              <a:rPr lang="zh-CN" altLang="en-US" b="1" dirty="0">
                <a:solidFill>
                  <a:srgbClr val="C00000"/>
                </a:solidFill>
                <a:latin typeface="宋体" panose="02010600030101010101" pitchFamily="2" charset="-122"/>
              </a:rPr>
              <a:t>内核态</a:t>
            </a:r>
          </a:p>
        </p:txBody>
      </p:sp>
      <p:sp>
        <p:nvSpPr>
          <p:cNvPr id="59421" name="Text Box 36"/>
          <p:cNvSpPr txBox="1"/>
          <p:nvPr/>
        </p:nvSpPr>
        <p:spPr>
          <a:xfrm>
            <a:off x="4762500" y="5308600"/>
            <a:ext cx="1752600" cy="728663"/>
          </a:xfrm>
          <a:prstGeom prst="rect">
            <a:avLst/>
          </a:prstGeom>
          <a:noFill/>
          <a:ln w="9525">
            <a:noFill/>
          </a:ln>
        </p:spPr>
        <p:txBody>
          <a:bodyPr anchor="t">
            <a:spAutoFit/>
          </a:bodyPr>
          <a:lstStyle/>
          <a:p>
            <a:pPr algn="ctr" eaLnBrk="0" hangingPunct="0">
              <a:lnSpc>
                <a:spcPct val="115000"/>
              </a:lnSpc>
              <a:spcBef>
                <a:spcPct val="20000"/>
              </a:spcBef>
            </a:pPr>
            <a:r>
              <a:rPr lang="zh-CN" altLang="en-US" sz="1800" b="1" dirty="0">
                <a:latin typeface="宋体" panose="02010600030101010101" pitchFamily="2" charset="-122"/>
              </a:rPr>
              <a:t>系统调用处理程序</a:t>
            </a:r>
          </a:p>
        </p:txBody>
      </p:sp>
      <p:sp>
        <p:nvSpPr>
          <p:cNvPr id="59422" name="Text Box 37"/>
          <p:cNvSpPr txBox="1"/>
          <p:nvPr/>
        </p:nvSpPr>
        <p:spPr>
          <a:xfrm>
            <a:off x="7200900" y="5308600"/>
            <a:ext cx="1447800" cy="728663"/>
          </a:xfrm>
          <a:prstGeom prst="rect">
            <a:avLst/>
          </a:prstGeom>
          <a:noFill/>
          <a:ln w="9525">
            <a:noFill/>
          </a:ln>
        </p:spPr>
        <p:txBody>
          <a:bodyPr anchor="t">
            <a:spAutoFit/>
          </a:bodyPr>
          <a:lstStyle/>
          <a:p>
            <a:pPr algn="ctr" eaLnBrk="0" hangingPunct="0">
              <a:lnSpc>
                <a:spcPct val="115000"/>
              </a:lnSpc>
              <a:spcBef>
                <a:spcPct val="20000"/>
              </a:spcBef>
            </a:pPr>
            <a:r>
              <a:rPr lang="zh-CN" altLang="en-US" sz="1800" b="1" dirty="0">
                <a:latin typeface="宋体" panose="02010600030101010101" pitchFamily="2" charset="-122"/>
              </a:rPr>
              <a:t>系统调用服务例程</a:t>
            </a:r>
          </a:p>
        </p:txBody>
      </p:sp>
      <p:sp>
        <p:nvSpPr>
          <p:cNvPr id="59423" name="Line 39"/>
          <p:cNvSpPr/>
          <p:nvPr/>
        </p:nvSpPr>
        <p:spPr>
          <a:xfrm flipV="1">
            <a:off x="647700" y="4546600"/>
            <a:ext cx="381000" cy="685800"/>
          </a:xfrm>
          <a:prstGeom prst="line">
            <a:avLst/>
          </a:prstGeom>
          <a:ln w="12700" cap="flat" cmpd="sng">
            <a:solidFill>
              <a:schemeClr val="tx1"/>
            </a:solidFill>
            <a:prstDash val="solid"/>
            <a:round/>
            <a:headEnd type="none" w="med" len="med"/>
            <a:tailEnd type="none" w="med" len="med"/>
          </a:ln>
        </p:spPr>
      </p:sp>
      <p:sp>
        <p:nvSpPr>
          <p:cNvPr id="59424" name="Line 40"/>
          <p:cNvSpPr/>
          <p:nvPr/>
        </p:nvSpPr>
        <p:spPr>
          <a:xfrm flipV="1">
            <a:off x="2724150" y="4584700"/>
            <a:ext cx="381000" cy="685800"/>
          </a:xfrm>
          <a:prstGeom prst="line">
            <a:avLst/>
          </a:prstGeom>
          <a:ln w="12700" cap="flat" cmpd="sng">
            <a:solidFill>
              <a:schemeClr val="tx1"/>
            </a:solidFill>
            <a:prstDash val="solid"/>
            <a:round/>
            <a:headEnd type="none" w="med" len="med"/>
            <a:tailEnd type="none" w="med" len="med"/>
          </a:ln>
        </p:spPr>
      </p:sp>
      <p:sp>
        <p:nvSpPr>
          <p:cNvPr id="59425" name="Line 41"/>
          <p:cNvSpPr/>
          <p:nvPr/>
        </p:nvSpPr>
        <p:spPr>
          <a:xfrm flipV="1">
            <a:off x="5410200" y="5041900"/>
            <a:ext cx="133350" cy="342900"/>
          </a:xfrm>
          <a:prstGeom prst="line">
            <a:avLst/>
          </a:prstGeom>
          <a:ln w="12700" cap="flat" cmpd="sng">
            <a:solidFill>
              <a:schemeClr val="tx1"/>
            </a:solidFill>
            <a:prstDash val="solid"/>
            <a:round/>
            <a:headEnd type="none" w="med" len="med"/>
            <a:tailEnd type="none" w="med" len="med"/>
          </a:ln>
        </p:spPr>
      </p:sp>
      <p:sp>
        <p:nvSpPr>
          <p:cNvPr id="59426" name="Line 42"/>
          <p:cNvSpPr/>
          <p:nvPr/>
        </p:nvSpPr>
        <p:spPr>
          <a:xfrm flipV="1">
            <a:off x="7620000" y="4603750"/>
            <a:ext cx="381000" cy="685800"/>
          </a:xfrm>
          <a:prstGeom prst="line">
            <a:avLst/>
          </a:prstGeom>
          <a:ln w="12700" cap="flat" cmpd="sng">
            <a:solidFill>
              <a:schemeClr val="tx1"/>
            </a:solidFill>
            <a:prstDash val="solid"/>
            <a:round/>
            <a:headEnd type="none" w="med" len="med"/>
            <a:tailEnd type="none" w="med" len="med"/>
          </a:ln>
        </p:spPr>
      </p:sp>
      <p:sp>
        <p:nvSpPr>
          <p:cNvPr id="59427" name="Rectangle 2"/>
          <p:cNvSpPr>
            <a:spLocks noGrp="1"/>
          </p:cNvSpPr>
          <p:nvPr>
            <p:ph type="title"/>
          </p:nvPr>
        </p:nvSpPr>
        <p:spPr>
          <a:xfrm>
            <a:off x="250825" y="188913"/>
            <a:ext cx="8229600" cy="576262"/>
          </a:xfrm>
        </p:spPr>
        <p:txBody>
          <a:bodyPr vert="horz" wrap="square" lIns="91440" tIns="45720" rIns="91440" bIns="45720" anchor="ctr"/>
          <a:lstStyle/>
          <a:p>
            <a:pPr marL="342900" indent="-342900">
              <a:lnSpc>
                <a:spcPct val="115000"/>
              </a:lnSpc>
            </a:pPr>
            <a:r>
              <a:rPr lang="zh-CN" altLang="en-US" sz="3600" dirty="0">
                <a:solidFill>
                  <a:srgbClr val="3333FF"/>
                </a:solidFill>
              </a:rPr>
              <a:t>二</a:t>
            </a:r>
            <a:r>
              <a:rPr lang="en-US" altLang="zh-CN" sz="3600" dirty="0">
                <a:solidFill>
                  <a:srgbClr val="3333FF"/>
                </a:solidFill>
              </a:rPr>
              <a:t>. </a:t>
            </a:r>
            <a:r>
              <a:rPr lang="zh-CN" altLang="en-US" sz="3600" dirty="0">
                <a:solidFill>
                  <a:srgbClr val="3333FF"/>
                </a:solidFill>
              </a:rPr>
              <a:t>系统调用</a:t>
            </a:r>
          </a:p>
        </p:txBody>
      </p:sp>
      <p:sp>
        <p:nvSpPr>
          <p:cNvPr id="40" name="Rectangle 3"/>
          <p:cNvSpPr txBox="1">
            <a:spLocks noChangeArrowheads="1"/>
          </p:cNvSpPr>
          <p:nvPr/>
        </p:nvSpPr>
        <p:spPr bwMode="auto">
          <a:xfrm>
            <a:off x="19050" y="684213"/>
            <a:ext cx="6624638" cy="64928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7200" marR="0" lvl="1" indent="0" algn="l" defTabSz="914400" rtl="0" eaLnBrk="0" fontAlgn="base" latinLnBrk="0" hangingPunct="0">
              <a:lnSpc>
                <a:spcPct val="115000"/>
              </a:lnSpc>
              <a:spcBef>
                <a:spcPct val="20000"/>
              </a:spcBef>
              <a:spcAft>
                <a:spcPct val="0"/>
              </a:spcAft>
              <a:buClrTx/>
              <a:buSzTx/>
              <a:buFontTx/>
              <a:buNone/>
              <a:defRPr/>
            </a:pPr>
            <a:r>
              <a:rPr kumimoji="0" lang="en-US" altLang="zh-CN" sz="2800" b="1" i="0" u="none" strike="noStrike" kern="1200" cap="none" spc="0" normalizeH="0" baseline="0" noProof="0" dirty="0" smtClean="0">
                <a:ln>
                  <a:noFill/>
                </a:ln>
                <a:solidFill>
                  <a:srgbClr val="FF0000"/>
                </a:solidFill>
                <a:effectLst/>
                <a:uLnTx/>
                <a:uFillTx/>
                <a:latin typeface="+mn-lt"/>
                <a:ea typeface="+mn-ea"/>
                <a:cs typeface="+mn-cs"/>
                <a:sym typeface="+mn-ea"/>
              </a:rPr>
              <a:t>2. </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sym typeface="+mn-ea"/>
              </a:rPr>
              <a:t>系统调用流程：</a:t>
            </a:r>
            <a:endParaRPr kumimoji="0" lang="en-US" altLang="zh-CN" sz="2800" b="1" i="0" u="none" strike="noStrike" kern="1200" cap="none" spc="0" normalizeH="0" baseline="0" noProof="0" dirty="0" smtClean="0">
              <a:ln>
                <a:noFill/>
              </a:ln>
              <a:solidFill>
                <a:srgbClr val="FF0000"/>
              </a:solidFill>
              <a:effectLst/>
              <a:uLnTx/>
              <a:uFillTx/>
              <a:latin typeface="+mn-lt"/>
              <a:ea typeface="+mn-ea"/>
              <a:cs typeface="+mn-cs"/>
              <a:sym typeface="+mn-ea"/>
            </a:endParaRPr>
          </a:p>
          <a:p>
            <a:pPr marL="1143000" marR="0" lvl="2" indent="-228600" algn="l" defTabSz="914400" rtl="0" eaLnBrk="0" fontAlgn="base" latinLnBrk="0" hangingPunct="0">
              <a:lnSpc>
                <a:spcPct val="115000"/>
              </a:lnSpc>
              <a:spcBef>
                <a:spcPct val="20000"/>
              </a:spcBef>
              <a:spcAft>
                <a:spcPct val="0"/>
              </a:spcAft>
              <a:buClrTx/>
              <a:buSzTx/>
              <a:buFontTx/>
              <a:buNone/>
              <a:defRPr/>
            </a:pPr>
            <a:endParaRPr kumimoji="0" lang="en-US" altLang="zh-CN" sz="2400" b="1" i="0" u="none" strike="noStrike" kern="1200" cap="none" spc="0" normalizeH="0" baseline="0" noProof="0" dirty="0" smtClean="0">
              <a:ln>
                <a:noFill/>
              </a:ln>
              <a:solidFill>
                <a:srgbClr val="FF0000"/>
              </a:solidFill>
              <a:effectLst/>
              <a:uLnTx/>
              <a:uFillTx/>
              <a:latin typeface="+mn-lt"/>
              <a:ea typeface="+mn-ea"/>
              <a:cs typeface="+mn-cs"/>
              <a:sym typeface="+mn-ea"/>
            </a:endParaRPr>
          </a:p>
          <a:p>
            <a:pPr marL="742950" marR="0" lvl="1" indent="-285750" algn="l" defTabSz="914400" rtl="0" eaLnBrk="0" fontAlgn="base" latinLnBrk="0" hangingPunct="0">
              <a:lnSpc>
                <a:spcPct val="115000"/>
              </a:lnSpc>
              <a:spcBef>
                <a:spcPct val="20000"/>
              </a:spcBef>
              <a:spcAft>
                <a:spcPct val="0"/>
              </a:spcAft>
              <a:buClrTx/>
              <a:buSzTx/>
              <a:buFontTx/>
              <a:buNone/>
              <a:defRPr/>
            </a:pPr>
            <a:endParaRPr kumimoji="0" lang="zh-CN" altLang="en-US" sz="2400" b="0" i="0" u="none" strike="noStrike" kern="1200" cap="none" spc="0" normalizeH="0" baseline="0" noProof="0" dirty="0" smtClean="0">
              <a:ln>
                <a:noFill/>
              </a:ln>
              <a:solidFill>
                <a:schemeClr val="tx1"/>
              </a:solidFill>
              <a:effectLst/>
              <a:uLnTx/>
              <a:uFillTx/>
              <a:latin typeface="+mn-lt"/>
              <a:ea typeface="+mn-ea"/>
              <a:cs typeface="+mn-cs"/>
              <a:sym typeface="+mn-ea"/>
            </a:endParaRPr>
          </a:p>
        </p:txBody>
      </p:sp>
      <p:cxnSp>
        <p:nvCxnSpPr>
          <p:cNvPr id="39" name="直接连接符 38"/>
          <p:cNvCxnSpPr/>
          <p:nvPr/>
        </p:nvCxnSpPr>
        <p:spPr>
          <a:xfrm>
            <a:off x="2555875" y="3500438"/>
            <a:ext cx="720725" cy="0"/>
          </a:xfrm>
          <a:prstGeom prst="line">
            <a:avLst/>
          </a:prstGeom>
          <a:ln w="38100" cap="flat" cmpd="sng">
            <a:solidFill>
              <a:srgbClr val="FF0000"/>
            </a:solidFill>
            <a:prstDash val="solid"/>
            <a:round/>
            <a:headEnd type="none" w="med" len="med"/>
            <a:tailEnd type="none" w="med" len="med"/>
          </a:ln>
        </p:spPr>
      </p:cxnSp>
      <p:cxnSp>
        <p:nvCxnSpPr>
          <p:cNvPr id="41" name="直接连接符 40"/>
          <p:cNvCxnSpPr/>
          <p:nvPr/>
        </p:nvCxnSpPr>
        <p:spPr>
          <a:xfrm>
            <a:off x="5148263" y="3284538"/>
            <a:ext cx="1223962" cy="0"/>
          </a:xfrm>
          <a:prstGeom prst="line">
            <a:avLst/>
          </a:prstGeom>
          <a:ln w="38100" cap="flat" cmpd="sng">
            <a:solidFill>
              <a:srgbClr val="FF0000"/>
            </a:solidFill>
            <a:prstDash val="solid"/>
            <a:round/>
            <a:headEnd type="none" w="med" len="med"/>
            <a:tailEnd type="none" w="med" len="med"/>
          </a:ln>
        </p:spPr>
      </p:cxn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ox(in)">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ox(in)">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a:xfrm>
            <a:off x="250825" y="115888"/>
            <a:ext cx="8229600" cy="576262"/>
          </a:xfrm>
        </p:spPr>
        <p:txBody>
          <a:bodyPr vert="horz" wrap="square" lIns="91440" tIns="45720" rIns="91440" bIns="45720" anchor="ctr"/>
          <a:lstStyle/>
          <a:p>
            <a:pPr marL="342900" indent="-342900">
              <a:lnSpc>
                <a:spcPct val="115000"/>
              </a:lnSpc>
            </a:pPr>
            <a:r>
              <a:rPr lang="zh-CN" altLang="en-US" sz="3600" dirty="0">
                <a:solidFill>
                  <a:srgbClr val="3333FF"/>
                </a:solidFill>
              </a:rPr>
              <a:t>二</a:t>
            </a:r>
            <a:r>
              <a:rPr lang="en-US" altLang="zh-CN" sz="3600" dirty="0">
                <a:solidFill>
                  <a:srgbClr val="3333FF"/>
                </a:solidFill>
              </a:rPr>
              <a:t>. </a:t>
            </a:r>
            <a:r>
              <a:rPr lang="zh-CN" altLang="en-US" sz="3600" dirty="0">
                <a:solidFill>
                  <a:srgbClr val="3333FF"/>
                </a:solidFill>
              </a:rPr>
              <a:t>程序接口：系统调用</a:t>
            </a:r>
          </a:p>
        </p:txBody>
      </p:sp>
      <p:sp>
        <p:nvSpPr>
          <p:cNvPr id="40" name="Rectangle 3"/>
          <p:cNvSpPr txBox="1">
            <a:spLocks noChangeArrowheads="1"/>
          </p:cNvSpPr>
          <p:nvPr/>
        </p:nvSpPr>
        <p:spPr bwMode="auto">
          <a:xfrm>
            <a:off x="-107950" y="692150"/>
            <a:ext cx="9251950" cy="645318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7200" marR="0" lvl="1" indent="0" algn="l" defTabSz="914400" rtl="0" eaLnBrk="0" fontAlgn="base" latinLnBrk="0" hangingPunct="0">
              <a:lnSpc>
                <a:spcPct val="115000"/>
              </a:lnSpc>
              <a:spcBef>
                <a:spcPct val="20000"/>
              </a:spcBef>
              <a:spcAft>
                <a:spcPct val="0"/>
              </a:spcAft>
              <a:buClrTx/>
              <a:buSzTx/>
              <a:buFontTx/>
              <a:buNone/>
              <a:defRPr/>
            </a:pPr>
            <a:r>
              <a:rPr kumimoji="0" lang="en-US" altLang="zh-CN" sz="2800" b="1" i="0" u="none" strike="noStrike" kern="1200" cap="none" spc="0" normalizeH="0" baseline="0" noProof="0" dirty="0" smtClean="0">
                <a:ln>
                  <a:noFill/>
                </a:ln>
                <a:solidFill>
                  <a:srgbClr val="FF0000"/>
                </a:solidFill>
                <a:effectLst/>
                <a:uLnTx/>
                <a:uFillTx/>
                <a:latin typeface="+mn-lt"/>
                <a:ea typeface="+mn-ea"/>
                <a:cs typeface="+mn-cs"/>
                <a:sym typeface="+mn-ea"/>
              </a:rPr>
              <a:t>3. </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sym typeface="+mn-ea"/>
              </a:rPr>
              <a:t>系统调用号：</a:t>
            </a:r>
            <a:endParaRPr kumimoji="0" lang="en-US" altLang="zh-CN" sz="2800" b="1" i="0" u="none" strike="noStrike" kern="1200" cap="none" spc="0" normalizeH="0" baseline="0" noProof="0" dirty="0">
              <a:ln>
                <a:noFill/>
              </a:ln>
              <a:solidFill>
                <a:srgbClr val="FF0000"/>
              </a:solidFill>
              <a:effectLst/>
              <a:uLnTx/>
              <a:uFillTx/>
              <a:latin typeface="+mn-lt"/>
              <a:ea typeface="+mn-ea"/>
              <a:cs typeface="+mn-cs"/>
              <a:sym typeface="+mn-ea"/>
            </a:endParaRPr>
          </a:p>
          <a:p>
            <a:pPr marL="914400" marR="0" lvl="1" indent="-341630" algn="l" defTabSz="914400" rtl="0" eaLnBrk="0" fontAlgn="base" latinLnBrk="0" hangingPunct="0">
              <a:lnSpc>
                <a:spcPct val="115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000099"/>
                </a:solidFill>
                <a:effectLst/>
                <a:uLnTx/>
                <a:uFillTx/>
                <a:latin typeface="宋体" panose="02010600030101010101" pitchFamily="2" charset="-122"/>
                <a:ea typeface="+mn-ea"/>
                <a:cs typeface="+mn-cs"/>
                <a:sym typeface="+mn-ea"/>
              </a:rPr>
              <a:t>① </a:t>
            </a:r>
            <a:r>
              <a:rPr kumimoji="0"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mn-cs"/>
                <a:sym typeface="+mn-ea"/>
              </a:rPr>
              <a:t>linux</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中，每个系统调用被赋予一个唯一的系统调用号</a:t>
            </a:r>
            <a:r>
              <a:rPr kumimoji="0" lang="zh-CN" altLang="en-US" sz="2400" b="1" i="0" u="none" strike="noStrike" kern="1200" cap="none" spc="0" normalizeH="0" baseline="0" noProof="0" dirty="0">
                <a:ln>
                  <a:noFill/>
                </a:ln>
                <a:solidFill>
                  <a:srgbClr val="000099"/>
                </a:solidFill>
                <a:effectLst/>
                <a:uLnTx/>
                <a:uFillTx/>
                <a:latin typeface="Times New Roman" panose="02020603050405020304" pitchFamily="18" charset="0"/>
                <a:ea typeface="+mn-ea"/>
                <a:cs typeface="+mn-cs"/>
                <a:sym typeface="+mn-ea"/>
              </a:rPr>
              <a:t> </a:t>
            </a:r>
          </a:p>
          <a:p>
            <a:pPr marL="914400" marR="0" lvl="1" indent="-341630" algn="l" defTabSz="914400" rtl="0" eaLnBrk="0" fontAlgn="base" latinLnBrk="0" hangingPunct="0">
              <a:lnSpc>
                <a:spcPct val="115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000099"/>
                </a:solidFill>
                <a:effectLst/>
                <a:uLnTx/>
                <a:uFillTx/>
                <a:latin typeface="宋体" panose="02010600030101010101" pitchFamily="2" charset="-122"/>
                <a:ea typeface="+mn-ea"/>
                <a:cs typeface="+mn-cs"/>
                <a:sym typeface="+mn-ea"/>
              </a:rPr>
              <a:t>② </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系统调用号定义</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在</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sym typeface="+mn-ea"/>
              </a:rPr>
              <a:t>/</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sym typeface="+mn-ea"/>
              </a:rPr>
              <a:t>usr</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sym typeface="+mn-ea"/>
              </a:rPr>
              <a:t>/include/</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sym typeface="+mn-ea"/>
              </a:rPr>
              <a:t>asm</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sym typeface="+mn-ea"/>
              </a:rPr>
              <a:t>-generic/</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sym typeface="+mn-ea"/>
              </a:rPr>
              <a:t>unistd.h</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文件</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中</a:t>
            </a:r>
            <a:r>
              <a:rPr kumimoji="0" lang="zh-CN" altLang="en-US" sz="24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宋体" panose="02010600030101010101" pitchFamily="2" charset="-122"/>
                <a:ea typeface="+mn-ea"/>
                <a:cs typeface="+mn-cs"/>
                <a:sym typeface="+mn-ea"/>
              </a:rPr>
              <a:t> </a:t>
            </a:r>
            <a:endParaRPr kumimoji="0" lang="zh-CN" altLang="en-US" sz="2400" b="1" i="0" u="none" strike="noStrike" kern="1200" cap="none" spc="0" normalizeH="0" baseline="0" noProof="0" dirty="0">
              <a:ln>
                <a:noFill/>
              </a:ln>
              <a:solidFill>
                <a:srgbClr val="000099"/>
              </a:solidFill>
              <a:effectLst/>
              <a:uLnTx/>
              <a:uFillTx/>
              <a:latin typeface="宋体" panose="02010600030101010101" pitchFamily="2" charset="-122"/>
              <a:ea typeface="+mn-ea"/>
              <a:cs typeface="+mn-cs"/>
              <a:sym typeface="+mn-ea"/>
            </a:endParaRPr>
          </a:p>
          <a:p>
            <a:pPr marL="914400" marR="0" lvl="1" indent="-341630" algn="l" defTabSz="914400" rtl="0" eaLnBrk="0" fontAlgn="base" latinLnBrk="0" hangingPunct="0">
              <a:lnSpc>
                <a:spcPct val="115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000099"/>
                </a:solidFill>
                <a:effectLst/>
                <a:uLnTx/>
                <a:uFillTx/>
                <a:latin typeface="宋体" panose="02010600030101010101" pitchFamily="2" charset="-122"/>
                <a:ea typeface="+mn-ea"/>
                <a:cs typeface="+mn-cs"/>
                <a:sym typeface="+mn-ea"/>
              </a:rPr>
              <a:t>③ </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系统调用号格式</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如下：</a:t>
            </a:r>
            <a:r>
              <a:rPr kumimoji="0" lang="zh-CN" altLang="en-US" sz="2400" b="1" i="0" u="none" strike="noStrike" kern="1200" cap="none" spc="0" normalizeH="0" baseline="0" noProof="0" dirty="0" smtClean="0">
                <a:ln>
                  <a:noFill/>
                </a:ln>
                <a:solidFill>
                  <a:srgbClr val="000099"/>
                </a:solidFill>
                <a:effectLst/>
                <a:uLnTx/>
                <a:uFillTx/>
                <a:latin typeface="Times New Roman" panose="02020603050405020304" pitchFamily="18" charset="0"/>
                <a:ea typeface="+mn-ea"/>
                <a:cs typeface="+mn-cs"/>
                <a:sym typeface="+mn-ea"/>
              </a:rPr>
              <a:t> </a:t>
            </a:r>
            <a:endParaRPr kumimoji="0" lang="zh-CN" altLang="en-US" sz="2400" b="1" i="0" u="none" strike="noStrike" kern="1200" cap="none" spc="0" normalizeH="0" baseline="0" noProof="0" dirty="0">
              <a:ln>
                <a:noFill/>
              </a:ln>
              <a:solidFill>
                <a:srgbClr val="000099"/>
              </a:solidFill>
              <a:effectLst/>
              <a:uLnTx/>
              <a:uFillTx/>
              <a:latin typeface="Times New Roman" panose="02020603050405020304" pitchFamily="18" charset="0"/>
              <a:ea typeface="+mn-ea"/>
              <a:cs typeface="+mn-cs"/>
              <a:sym typeface="+mn-ea"/>
            </a:endParaRPr>
          </a:p>
          <a:p>
            <a:pPr marL="914400" marR="0" lvl="1" indent="-341630" algn="l" defTabSz="914400" rtl="0" eaLnBrk="0" fontAlgn="base" latinLnBrk="0" hangingPunct="0">
              <a:lnSpc>
                <a:spcPct val="115000"/>
              </a:lnSpc>
              <a:spcBef>
                <a:spcPct val="20000"/>
              </a:spcBef>
              <a:spcAft>
                <a:spcPct val="0"/>
              </a:spcAft>
              <a:buClrTx/>
              <a:buSzTx/>
              <a:buFontTx/>
              <a:buNone/>
              <a:defRPr/>
            </a:pPr>
            <a:endPar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endParaRPr>
          </a:p>
        </p:txBody>
      </p:sp>
      <p:pic>
        <p:nvPicPr>
          <p:cNvPr id="60419" name="Picture 9"/>
          <p:cNvPicPr>
            <a:picLocks noChangeAspect="1"/>
          </p:cNvPicPr>
          <p:nvPr/>
        </p:nvPicPr>
        <p:blipFill>
          <a:blip r:embed="rId2"/>
          <a:stretch>
            <a:fillRect/>
          </a:stretch>
        </p:blipFill>
        <p:spPr>
          <a:xfrm>
            <a:off x="804228" y="3333433"/>
            <a:ext cx="6894512" cy="2038350"/>
          </a:xfrm>
          <a:prstGeom prst="rect">
            <a:avLst/>
          </a:prstGeom>
          <a:noFill/>
          <a:ln w="9525">
            <a:noFill/>
          </a:ln>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p:nvPr>
        </p:nvSpPr>
        <p:spPr>
          <a:xfrm>
            <a:off x="250825" y="188913"/>
            <a:ext cx="8229600" cy="576262"/>
          </a:xfrm>
        </p:spPr>
        <p:txBody>
          <a:bodyPr vert="horz" wrap="square" lIns="91440" tIns="45720" rIns="91440" bIns="45720" anchor="ctr"/>
          <a:lstStyle/>
          <a:p>
            <a:pPr marL="342900" indent="-342900">
              <a:lnSpc>
                <a:spcPct val="115000"/>
              </a:lnSpc>
            </a:pPr>
            <a:r>
              <a:rPr lang="zh-CN" altLang="en-US" sz="3600" dirty="0">
                <a:solidFill>
                  <a:srgbClr val="3333FF"/>
                </a:solidFill>
              </a:rPr>
              <a:t>二</a:t>
            </a:r>
            <a:r>
              <a:rPr lang="en-US" altLang="zh-CN" sz="3600" dirty="0">
                <a:solidFill>
                  <a:srgbClr val="3333FF"/>
                </a:solidFill>
              </a:rPr>
              <a:t>. </a:t>
            </a:r>
            <a:r>
              <a:rPr lang="zh-CN" altLang="en-US" sz="3600" dirty="0">
                <a:solidFill>
                  <a:srgbClr val="3333FF"/>
                </a:solidFill>
              </a:rPr>
              <a:t>程序接口：系统调用</a:t>
            </a:r>
          </a:p>
        </p:txBody>
      </p:sp>
      <p:sp>
        <p:nvSpPr>
          <p:cNvPr id="40" name="Rectangle 3"/>
          <p:cNvSpPr txBox="1">
            <a:spLocks noChangeArrowheads="1"/>
          </p:cNvSpPr>
          <p:nvPr/>
        </p:nvSpPr>
        <p:spPr bwMode="auto">
          <a:xfrm>
            <a:off x="-107950" y="792163"/>
            <a:ext cx="8928100" cy="645318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7200" marR="0" lvl="1" indent="0" algn="l" defTabSz="914400" rtl="0" eaLnBrk="0" fontAlgn="base" latinLnBrk="0" hangingPunct="0">
              <a:lnSpc>
                <a:spcPct val="115000"/>
              </a:lnSpc>
              <a:spcBef>
                <a:spcPct val="20000"/>
              </a:spcBef>
              <a:spcAft>
                <a:spcPct val="0"/>
              </a:spcAft>
              <a:buClrTx/>
              <a:buSzTx/>
              <a:buFontTx/>
              <a:buNone/>
              <a:defRPr/>
            </a:pPr>
            <a:r>
              <a:rPr kumimoji="0" lang="en-US" altLang="zh-CN" sz="2800" b="1" i="0" u="none" strike="noStrike" kern="1200" cap="none" spc="0" normalizeH="0" baseline="0" noProof="0" dirty="0" smtClean="0">
                <a:ln>
                  <a:noFill/>
                </a:ln>
                <a:solidFill>
                  <a:srgbClr val="FF0000"/>
                </a:solidFill>
                <a:effectLst/>
                <a:uLnTx/>
                <a:uFillTx/>
                <a:latin typeface="+mn-lt"/>
                <a:ea typeface="+mn-ea"/>
                <a:cs typeface="+mn-cs"/>
                <a:sym typeface="+mn-ea"/>
              </a:rPr>
              <a:t>4. </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sym typeface="+mn-ea"/>
              </a:rPr>
              <a:t>系统调用入口表：</a:t>
            </a:r>
            <a:endParaRPr kumimoji="0" lang="en-US" altLang="zh-CN" sz="2800" b="1" i="0" u="none" strike="noStrike" kern="1200" cap="none" spc="0" normalizeH="0" baseline="0" noProof="0" dirty="0" smtClean="0">
              <a:ln>
                <a:noFill/>
              </a:ln>
              <a:solidFill>
                <a:srgbClr val="FF0000"/>
              </a:solidFill>
              <a:effectLst/>
              <a:uLnTx/>
              <a:uFillTx/>
              <a:latin typeface="+mn-lt"/>
              <a:ea typeface="+mn-ea"/>
              <a:cs typeface="+mn-cs"/>
              <a:sym typeface="+mn-ea"/>
            </a:endParaRPr>
          </a:p>
          <a:p>
            <a:pPr marL="914400" marR="0" lvl="1" indent="-341630" algn="l" defTabSz="914400" rtl="0" eaLnBrk="0" fontAlgn="base" latinLnBrk="0" hangingPunct="0">
              <a:lnSpc>
                <a:spcPct val="130000"/>
              </a:lnSpc>
              <a:spcBef>
                <a:spcPct val="30000"/>
              </a:spcBef>
              <a:spcAft>
                <a:spcPct val="0"/>
              </a:spcAft>
              <a:buClrTx/>
              <a:buSzTx/>
              <a:buFontTx/>
              <a:buNone/>
              <a:defRPr/>
            </a:pPr>
            <a:r>
              <a:rPr kumimoji="0" lang="zh-CN" altLang="en-US" sz="2400" b="1" i="0" u="none" strike="noStrike" kern="1200" cap="none" spc="0" normalizeH="0" baseline="0" noProof="0" dirty="0">
                <a:ln>
                  <a:noFill/>
                </a:ln>
                <a:solidFill>
                  <a:srgbClr val="000099"/>
                </a:solidFill>
                <a:effectLst/>
                <a:uLnTx/>
                <a:uFillTx/>
                <a:latin typeface="宋体" panose="02010600030101010101" pitchFamily="2" charset="-122"/>
                <a:ea typeface="+mn-ea"/>
                <a:cs typeface="+mn-cs"/>
                <a:sym typeface="+mn-ea"/>
              </a:rPr>
              <a:t>①</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mn-ea"/>
                <a:cs typeface="+mn-cs"/>
                <a:sym typeface="+mn-ea"/>
              </a:rPr>
              <a:t> </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系统调用表记录了内核中所有已注册过的系统调用</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，一次保存所有系统调用的入口地址，它</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是系统调用的跳转表。 </a:t>
            </a:r>
            <a:endParaRPr kumimoji="0" lang="en-US" altLang="zh-CN" sz="2400" b="1" i="0" u="none" strike="noStrike" kern="1200" cap="none" spc="0" normalizeH="0" baseline="0" noProof="0" dirty="0" smtClean="0">
              <a:ln>
                <a:noFill/>
              </a:ln>
              <a:solidFill>
                <a:srgbClr val="000099"/>
              </a:solidFill>
              <a:effectLst/>
              <a:uLnTx/>
              <a:uFillTx/>
              <a:latin typeface="宋体" panose="02010600030101010101" pitchFamily="2" charset="-122"/>
              <a:ea typeface="+mn-ea"/>
              <a:cs typeface="+mn-cs"/>
              <a:sym typeface="+mn-ea"/>
            </a:endParaRPr>
          </a:p>
          <a:p>
            <a:pPr marL="914400" marR="0" lvl="1" indent="-341630" algn="l" defTabSz="914400" rtl="0" eaLnBrk="0" fontAlgn="base" latinLnBrk="0" hangingPunct="0">
              <a:lnSpc>
                <a:spcPct val="130000"/>
              </a:lnSpc>
              <a:spcBef>
                <a:spcPct val="30000"/>
              </a:spcBef>
              <a:spcAft>
                <a:spcPct val="0"/>
              </a:spcAft>
              <a:buClrTx/>
              <a:buSzTx/>
              <a:buFontTx/>
              <a:buNone/>
              <a:defRPr/>
            </a:pPr>
            <a:r>
              <a:rPr kumimoji="0" lang="zh-CN" altLang="en-US" sz="2400" b="1" i="0" u="none" strike="noStrike" kern="1200" cap="none" spc="0" normalizeH="0" baseline="0" noProof="0" dirty="0" smtClean="0">
                <a:ln>
                  <a:noFill/>
                </a:ln>
                <a:solidFill>
                  <a:srgbClr val="000099"/>
                </a:solidFill>
                <a:effectLst/>
                <a:uLnTx/>
                <a:uFillTx/>
                <a:latin typeface="宋体" panose="02010600030101010101" pitchFamily="2" charset="-122"/>
                <a:ea typeface="+mn-ea"/>
                <a:cs typeface="+mn-cs"/>
                <a:sym typeface="+mn-ea"/>
              </a:rPr>
              <a:t>② </a:t>
            </a: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Linux</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系统调用表保存</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在</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sym typeface="+mn-ea"/>
              </a:rPr>
              <a:t>/</a:t>
            </a:r>
            <a:r>
              <a:rPr kumimoji="0" lang="en-US" altLang="zh-CN" sz="2400" b="1" i="0" u="none" strike="noStrike" kern="1200" cap="none" spc="0" normalizeH="0" baseline="0" noProof="0" dirty="0" err="1" smtClean="0">
                <a:ln>
                  <a:noFill/>
                </a:ln>
                <a:solidFill>
                  <a:schemeClr val="tx1"/>
                </a:solidFill>
                <a:effectLst/>
                <a:uLnTx/>
                <a:uFillTx/>
                <a:latin typeface="+mn-lt"/>
                <a:ea typeface="+mn-ea"/>
                <a:cs typeface="+mn-cs"/>
                <a:sym typeface="+mn-ea"/>
              </a:rPr>
              <a:t>usr</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sym typeface="+mn-ea"/>
              </a:rPr>
              <a:t>/</a:t>
            </a:r>
            <a:r>
              <a:rPr kumimoji="0" lang="en-US" altLang="zh-CN" sz="2400" b="1" i="0" u="none" strike="noStrike" kern="1200" cap="none" spc="0" normalizeH="0" baseline="0" noProof="0" dirty="0" err="1" smtClean="0">
                <a:ln>
                  <a:noFill/>
                </a:ln>
                <a:solidFill>
                  <a:schemeClr val="tx1"/>
                </a:solidFill>
                <a:effectLst/>
                <a:uLnTx/>
                <a:uFillTx/>
                <a:latin typeface="+mn-lt"/>
                <a:ea typeface="+mn-ea"/>
                <a:cs typeface="+mn-cs"/>
                <a:sym typeface="+mn-ea"/>
              </a:rPr>
              <a:t>src</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sym typeface="+mn-ea"/>
              </a:rPr>
              <a:t>/linux-source-4.4.0/arch/x86/</a:t>
            </a:r>
            <a:r>
              <a:rPr kumimoji="0" lang="en-US" altLang="zh-CN" sz="2400" b="1" i="0" u="none" strike="noStrike" kern="1200" cap="none" spc="0" normalizeH="0" baseline="0" noProof="0" dirty="0" err="1" smtClean="0">
                <a:ln>
                  <a:noFill/>
                </a:ln>
                <a:solidFill>
                  <a:schemeClr val="tx1"/>
                </a:solidFill>
                <a:effectLst/>
                <a:uLnTx/>
                <a:uFillTx/>
                <a:latin typeface="+mn-lt"/>
                <a:ea typeface="+mn-ea"/>
                <a:cs typeface="+mn-cs"/>
                <a:sym typeface="+mn-ea"/>
              </a:rPr>
              <a:t>entyr</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sym typeface="+mn-ea"/>
              </a:rPr>
              <a:t>/</a:t>
            </a:r>
            <a:r>
              <a:rPr kumimoji="0" lang="en-US" altLang="zh-CN" sz="2400" b="1" i="0" u="none" strike="noStrike" kern="1200" cap="none" spc="0" normalizeH="0" baseline="0" noProof="0" dirty="0" err="1" smtClean="0">
                <a:ln>
                  <a:noFill/>
                </a:ln>
                <a:solidFill>
                  <a:schemeClr val="tx1"/>
                </a:solidFill>
                <a:effectLst/>
                <a:uLnTx/>
                <a:uFillTx/>
                <a:latin typeface="+mn-lt"/>
                <a:ea typeface="+mn-ea"/>
                <a:cs typeface="+mn-cs"/>
                <a:sym typeface="+mn-ea"/>
              </a:rPr>
              <a:t>syscalls</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sym typeface="+mn-ea"/>
              </a:rPr>
              <a:t>/syscall_32.tbl</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sym typeface="+mn-ea"/>
              </a:rPr>
              <a:t>或</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sym typeface="+mn-ea"/>
              </a:rPr>
              <a:t>syscall_64.tbl</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中</a:t>
            </a: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endParaRPr>
          </a:p>
          <a:p>
            <a:pPr marL="914400" marR="0" lvl="1" indent="-341630" algn="l" defTabSz="914400" rtl="0" eaLnBrk="0" fontAlgn="base" latinLnBrk="0" hangingPunct="0">
              <a:lnSpc>
                <a:spcPct val="130000"/>
              </a:lnSpc>
              <a:spcBef>
                <a:spcPct val="30000"/>
              </a:spcBef>
              <a:spcAft>
                <a:spcPct val="0"/>
              </a:spcAft>
              <a:buClrTx/>
              <a:buSzTx/>
              <a:buFontTx/>
              <a:buNone/>
              <a:defRPr/>
            </a:pP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  </a:t>
            </a:r>
          </a:p>
          <a:p>
            <a:pPr marL="914400" marR="0" lvl="1" indent="-341630" algn="l" defTabSz="914400" rtl="0" eaLnBrk="0" fontAlgn="base" latinLnBrk="0" hangingPunct="0">
              <a:lnSpc>
                <a:spcPct val="130000"/>
              </a:lnSpc>
              <a:spcBef>
                <a:spcPct val="30000"/>
              </a:spcBef>
              <a:spcAft>
                <a:spcPct val="0"/>
              </a:spcAft>
              <a:buClrTx/>
              <a:buSzTx/>
              <a:buFontTx/>
              <a:buNone/>
              <a:defRPr/>
            </a:pP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endParaRPr>
          </a:p>
          <a:p>
            <a:pPr marL="914400" marR="0" lvl="1" indent="-341630" algn="l" defTabSz="914400" rtl="0" eaLnBrk="0" fontAlgn="base" latinLnBrk="0" hangingPunct="0">
              <a:lnSpc>
                <a:spcPct val="130000"/>
              </a:lnSpc>
              <a:spcBef>
                <a:spcPct val="30000"/>
              </a:spcBef>
              <a:spcAft>
                <a:spcPct val="0"/>
              </a:spcAft>
              <a:buClrTx/>
              <a:buSzTx/>
              <a:buFontTx/>
              <a:buNone/>
              <a:defRPr/>
            </a:pP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endParaRPr>
          </a:p>
          <a:p>
            <a:pPr marL="914400" marR="0" lvl="1" indent="-341630" algn="l" defTabSz="914400" rtl="0" eaLnBrk="0" fontAlgn="base" latinLnBrk="0" hangingPunct="0">
              <a:lnSpc>
                <a:spcPct val="130000"/>
              </a:lnSpc>
              <a:spcBef>
                <a:spcPct val="30000"/>
              </a:spcBef>
              <a:spcAft>
                <a:spcPct val="0"/>
              </a:spcAft>
              <a:buClrTx/>
              <a:buSzTx/>
              <a:buFontTx/>
              <a:buNone/>
              <a:defRPr/>
            </a:pP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 &lt;number&gt; &lt;</a:t>
            </a:r>
            <a:r>
              <a:rPr kumimoji="0" lang="en-US" altLang="zh-CN" sz="2400" b="1" i="0" u="none" strike="noStrike" kern="1200" cap="none" spc="0" normalizeH="0" baseline="0" noProof="0" dirty="0" err="1" smtClean="0">
                <a:ln>
                  <a:noFill/>
                </a:ln>
                <a:solidFill>
                  <a:schemeClr val="tx1"/>
                </a:solidFill>
                <a:effectLst/>
                <a:uLnTx/>
                <a:uFillTx/>
                <a:latin typeface="Times New Roman" panose="02020603050405020304" pitchFamily="18" charset="0"/>
                <a:ea typeface="+mn-ea"/>
                <a:cs typeface="+mn-cs"/>
                <a:sym typeface="+mn-ea"/>
              </a:rPr>
              <a:t>abi</a:t>
            </a: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&gt;   &lt;name&gt;                                 &lt;entry point&gt;</a:t>
            </a:r>
            <a:endPar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endParaRPr>
          </a:p>
          <a:p>
            <a:pPr marL="914400" marR="0" lvl="1" indent="-341630" algn="l" defTabSz="914400" rtl="0" eaLnBrk="0" fontAlgn="base" latinLnBrk="0" hangingPunct="0">
              <a:lnSpc>
                <a:spcPct val="130000"/>
              </a:lnSpc>
              <a:spcBef>
                <a:spcPct val="30000"/>
              </a:spcBef>
              <a:spcAft>
                <a:spcPct val="0"/>
              </a:spcAft>
              <a:buClrTx/>
              <a:buSzTx/>
              <a:buFontTx/>
              <a:buNone/>
              <a:defRPr/>
            </a:pPr>
            <a:endPar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endParaRPr>
          </a:p>
          <a:p>
            <a:pPr marL="457200" marR="0" lvl="1" indent="0" algn="l" defTabSz="914400" rtl="0" eaLnBrk="0" fontAlgn="base" latinLnBrk="0" hangingPunct="0">
              <a:lnSpc>
                <a:spcPct val="115000"/>
              </a:lnSpc>
              <a:spcBef>
                <a:spcPct val="20000"/>
              </a:spcBef>
              <a:spcAft>
                <a:spcPct val="0"/>
              </a:spcAft>
              <a:buClrTx/>
              <a:buSzTx/>
              <a:buFontTx/>
              <a:buNone/>
              <a:defRPr/>
            </a:pPr>
            <a:endParaRPr kumimoji="0" lang="en-US" altLang="zh-CN" sz="2800" b="1" i="0" u="none" strike="noStrike" kern="1200" cap="none" spc="0" normalizeH="0" baseline="0" noProof="0" dirty="0">
              <a:ln>
                <a:noFill/>
              </a:ln>
              <a:solidFill>
                <a:srgbClr val="FF0000"/>
              </a:solidFill>
              <a:effectLst/>
              <a:uLnTx/>
              <a:uFillTx/>
              <a:latin typeface="+mn-lt"/>
              <a:ea typeface="+mn-ea"/>
              <a:cs typeface="+mn-cs"/>
              <a:sym typeface="+mn-ea"/>
            </a:endParaRPr>
          </a:p>
        </p:txBody>
      </p:sp>
      <p:grpSp>
        <p:nvGrpSpPr>
          <p:cNvPr id="2" name="组合 18"/>
          <p:cNvGrpSpPr/>
          <p:nvPr/>
        </p:nvGrpSpPr>
        <p:grpSpPr>
          <a:xfrm>
            <a:off x="539750" y="2060575"/>
            <a:ext cx="8377238" cy="3744913"/>
            <a:chOff x="231775" y="2204864"/>
            <a:chExt cx="8377238" cy="3744913"/>
          </a:xfrm>
        </p:grpSpPr>
        <p:pic>
          <p:nvPicPr>
            <p:cNvPr id="61444" name="Picture 5"/>
            <p:cNvPicPr>
              <a:picLocks noChangeAspect="1"/>
            </p:cNvPicPr>
            <p:nvPr/>
          </p:nvPicPr>
          <p:blipFill>
            <a:blip r:embed="rId3"/>
            <a:stretch>
              <a:fillRect/>
            </a:stretch>
          </p:blipFill>
          <p:spPr>
            <a:xfrm>
              <a:off x="231775" y="2204864"/>
              <a:ext cx="8247063" cy="1584325"/>
            </a:xfrm>
            <a:prstGeom prst="rect">
              <a:avLst/>
            </a:prstGeom>
            <a:noFill/>
            <a:ln w="9525">
              <a:noFill/>
            </a:ln>
          </p:spPr>
        </p:pic>
        <p:pic>
          <p:nvPicPr>
            <p:cNvPr id="61445" name="Picture 6"/>
            <p:cNvPicPr>
              <a:picLocks noChangeAspect="1"/>
            </p:cNvPicPr>
            <p:nvPr/>
          </p:nvPicPr>
          <p:blipFill>
            <a:blip r:embed="rId4"/>
            <a:stretch>
              <a:fillRect/>
            </a:stretch>
          </p:blipFill>
          <p:spPr>
            <a:xfrm>
              <a:off x="395288" y="4078114"/>
              <a:ext cx="8213725" cy="1871663"/>
            </a:xfrm>
            <a:prstGeom prst="rect">
              <a:avLst/>
            </a:prstGeom>
            <a:noFill/>
            <a:ln w="9525">
              <a:noFill/>
            </a:ln>
          </p:spPr>
        </p:pic>
      </p:grpSp>
      <p:grpSp>
        <p:nvGrpSpPr>
          <p:cNvPr id="3" name="Group 23"/>
          <p:cNvGrpSpPr/>
          <p:nvPr/>
        </p:nvGrpSpPr>
        <p:grpSpPr>
          <a:xfrm>
            <a:off x="1619250" y="2349500"/>
            <a:ext cx="5329238" cy="3959225"/>
            <a:chOff x="1111" y="845"/>
            <a:chExt cx="3357" cy="2494"/>
          </a:xfrm>
        </p:grpSpPr>
        <p:sp>
          <p:nvSpPr>
            <p:cNvPr id="61447" name="Rectangle 24"/>
            <p:cNvSpPr/>
            <p:nvPr/>
          </p:nvSpPr>
          <p:spPr>
            <a:xfrm>
              <a:off x="1202" y="845"/>
              <a:ext cx="3266" cy="2494"/>
            </a:xfrm>
            <a:prstGeom prst="rect">
              <a:avLst/>
            </a:prstGeom>
            <a:solidFill>
              <a:srgbClr val="FFCC99"/>
            </a:solidFill>
            <a:ln w="9525" cap="flat" cmpd="sng">
              <a:solidFill>
                <a:srgbClr val="E8E8E8"/>
              </a:solidFill>
              <a:prstDash val="solid"/>
              <a:miter/>
              <a:headEnd type="none" w="med" len="med"/>
              <a:tailEnd type="none" w="med" len="med"/>
            </a:ln>
          </p:spPr>
          <p:txBody>
            <a:bodyPr wrap="none" anchor="ctr"/>
            <a:lstStyle/>
            <a:p>
              <a:pPr algn="ctr" eaLnBrk="0" hangingPunct="0">
                <a:lnSpc>
                  <a:spcPct val="115000"/>
                </a:lnSpc>
                <a:spcBef>
                  <a:spcPct val="20000"/>
                </a:spcBef>
              </a:pPr>
              <a:endParaRPr lang="zh-CN" altLang="en-US" dirty="0">
                <a:latin typeface="Arial" panose="020B0604020202020204" pitchFamily="34" charset="0"/>
              </a:endParaRPr>
            </a:p>
          </p:txBody>
        </p:sp>
        <p:sp>
          <p:nvSpPr>
            <p:cNvPr id="61448" name="Text Box 25"/>
            <p:cNvSpPr txBox="1"/>
            <p:nvPr/>
          </p:nvSpPr>
          <p:spPr>
            <a:xfrm>
              <a:off x="1973" y="1253"/>
              <a:ext cx="2041" cy="333"/>
            </a:xfrm>
            <a:prstGeom prst="rect">
              <a:avLst/>
            </a:prstGeom>
            <a:noFill/>
            <a:ln w="15875" cap="flat" cmpd="sng">
              <a:solidFill>
                <a:schemeClr val="tx1"/>
              </a:solidFill>
              <a:prstDash val="solid"/>
              <a:miter/>
              <a:headEnd type="none" w="med" len="med"/>
              <a:tailEnd type="none" w="med" len="med"/>
            </a:ln>
          </p:spPr>
          <p:txBody>
            <a:bodyPr anchor="t">
              <a:spAutoFit/>
            </a:bodyPr>
            <a:lstStyle/>
            <a:p>
              <a:pPr marL="742950" indent="-285750" algn="ctr" eaLnBrk="0" hangingPunct="0">
                <a:lnSpc>
                  <a:spcPct val="115000"/>
                </a:lnSpc>
                <a:spcBef>
                  <a:spcPct val="50000"/>
                </a:spcBef>
              </a:pPr>
              <a:r>
                <a:rPr lang="zh-CN" altLang="en-US" b="1" dirty="0">
                  <a:latin typeface="Arial" panose="020B0604020202020204" pitchFamily="34" charset="0"/>
                </a:rPr>
                <a:t>系统调用入口地址</a:t>
              </a:r>
            </a:p>
          </p:txBody>
        </p:sp>
        <p:sp>
          <p:nvSpPr>
            <p:cNvPr id="61449" name="Text Box 26"/>
            <p:cNvSpPr txBox="1"/>
            <p:nvPr/>
          </p:nvSpPr>
          <p:spPr>
            <a:xfrm>
              <a:off x="1973" y="1570"/>
              <a:ext cx="2041" cy="333"/>
            </a:xfrm>
            <a:prstGeom prst="rect">
              <a:avLst/>
            </a:prstGeom>
            <a:noFill/>
            <a:ln w="15875" cap="flat" cmpd="sng">
              <a:solidFill>
                <a:schemeClr val="tx1"/>
              </a:solidFill>
              <a:prstDash val="solid"/>
              <a:miter/>
              <a:headEnd type="none" w="med" len="med"/>
              <a:tailEnd type="none" w="med" len="med"/>
            </a:ln>
          </p:spPr>
          <p:txBody>
            <a:bodyPr anchor="t">
              <a:spAutoFit/>
            </a:bodyPr>
            <a:lstStyle/>
            <a:p>
              <a:pPr marL="742950" indent="-285750" algn="ctr" eaLnBrk="0" hangingPunct="0">
                <a:lnSpc>
                  <a:spcPct val="115000"/>
                </a:lnSpc>
                <a:spcBef>
                  <a:spcPct val="50000"/>
                </a:spcBef>
              </a:pPr>
              <a:r>
                <a:rPr lang="zh-CN" altLang="en-US" b="1" dirty="0">
                  <a:latin typeface="Arial" panose="020B0604020202020204" pitchFamily="34" charset="0"/>
                </a:rPr>
                <a:t>系统调用入口地址</a:t>
              </a:r>
            </a:p>
          </p:txBody>
        </p:sp>
        <p:sp>
          <p:nvSpPr>
            <p:cNvPr id="61450" name="Text Box 27"/>
            <p:cNvSpPr txBox="1"/>
            <p:nvPr/>
          </p:nvSpPr>
          <p:spPr>
            <a:xfrm>
              <a:off x="1973" y="1918"/>
              <a:ext cx="2041" cy="333"/>
            </a:xfrm>
            <a:prstGeom prst="rect">
              <a:avLst/>
            </a:prstGeom>
            <a:noFill/>
            <a:ln w="15875" cap="flat" cmpd="sng">
              <a:solidFill>
                <a:schemeClr val="tx1"/>
              </a:solidFill>
              <a:prstDash val="solid"/>
              <a:miter/>
              <a:headEnd type="none" w="med" len="med"/>
              <a:tailEnd type="none" w="med" len="med"/>
            </a:ln>
          </p:spPr>
          <p:txBody>
            <a:bodyPr anchor="t">
              <a:spAutoFit/>
            </a:bodyPr>
            <a:lstStyle/>
            <a:p>
              <a:pPr marL="742950" indent="-285750" algn="ctr" eaLnBrk="0" hangingPunct="0">
                <a:lnSpc>
                  <a:spcPct val="115000"/>
                </a:lnSpc>
                <a:spcBef>
                  <a:spcPct val="50000"/>
                </a:spcBef>
              </a:pPr>
              <a:r>
                <a:rPr lang="zh-CN" altLang="en-US" b="1" dirty="0">
                  <a:latin typeface="Arial" panose="020B0604020202020204" pitchFamily="34" charset="0"/>
                </a:rPr>
                <a:t>系统调用入口地址</a:t>
              </a:r>
            </a:p>
          </p:txBody>
        </p:sp>
        <p:sp>
          <p:nvSpPr>
            <p:cNvPr id="61451" name="Text Box 28"/>
            <p:cNvSpPr txBox="1"/>
            <p:nvPr/>
          </p:nvSpPr>
          <p:spPr>
            <a:xfrm>
              <a:off x="1973" y="2235"/>
              <a:ext cx="2041" cy="333"/>
            </a:xfrm>
            <a:prstGeom prst="rect">
              <a:avLst/>
            </a:prstGeom>
            <a:noFill/>
            <a:ln w="15875" cap="flat" cmpd="sng">
              <a:solidFill>
                <a:schemeClr val="tx1"/>
              </a:solidFill>
              <a:prstDash val="solid"/>
              <a:miter/>
              <a:headEnd type="none" w="med" len="med"/>
              <a:tailEnd type="none" w="med" len="med"/>
            </a:ln>
          </p:spPr>
          <p:txBody>
            <a:bodyPr anchor="t">
              <a:spAutoFit/>
            </a:bodyPr>
            <a:lstStyle/>
            <a:p>
              <a:pPr marL="742950" indent="-285750" algn="ctr" eaLnBrk="0" hangingPunct="0">
                <a:lnSpc>
                  <a:spcPct val="115000"/>
                </a:lnSpc>
                <a:spcBef>
                  <a:spcPct val="50000"/>
                </a:spcBef>
              </a:pPr>
              <a:r>
                <a:rPr lang="zh-CN" altLang="en-US" b="1" dirty="0">
                  <a:latin typeface="Arial" panose="020B0604020202020204" pitchFamily="34" charset="0"/>
                </a:rPr>
                <a:t>系统调用入口地址</a:t>
              </a:r>
            </a:p>
          </p:txBody>
        </p:sp>
        <p:sp>
          <p:nvSpPr>
            <p:cNvPr id="61452" name="Text Box 29"/>
            <p:cNvSpPr txBox="1"/>
            <p:nvPr/>
          </p:nvSpPr>
          <p:spPr>
            <a:xfrm>
              <a:off x="1973" y="2568"/>
              <a:ext cx="2041" cy="333"/>
            </a:xfrm>
            <a:prstGeom prst="rect">
              <a:avLst/>
            </a:prstGeom>
            <a:noFill/>
            <a:ln w="15875" cap="flat" cmpd="sng">
              <a:solidFill>
                <a:schemeClr val="tx1"/>
              </a:solidFill>
              <a:prstDash val="solid"/>
              <a:miter/>
              <a:headEnd type="none" w="med" len="med"/>
              <a:tailEnd type="none" w="med" len="med"/>
            </a:ln>
          </p:spPr>
          <p:txBody>
            <a:bodyPr anchor="t">
              <a:spAutoFit/>
            </a:bodyPr>
            <a:lstStyle/>
            <a:p>
              <a:pPr marL="742950" indent="-285750" algn="ctr" eaLnBrk="0" hangingPunct="0">
                <a:lnSpc>
                  <a:spcPct val="115000"/>
                </a:lnSpc>
                <a:spcBef>
                  <a:spcPct val="50000"/>
                </a:spcBef>
              </a:pPr>
              <a:r>
                <a:rPr lang="zh-CN" altLang="en-US" b="1" dirty="0">
                  <a:latin typeface="Arial" panose="020B0604020202020204" pitchFamily="34" charset="0"/>
                </a:rPr>
                <a:t>系统调用入口地址</a:t>
              </a:r>
            </a:p>
          </p:txBody>
        </p:sp>
        <p:sp>
          <p:nvSpPr>
            <p:cNvPr id="61453" name="Text Box 30"/>
            <p:cNvSpPr txBox="1"/>
            <p:nvPr/>
          </p:nvSpPr>
          <p:spPr>
            <a:xfrm>
              <a:off x="1973" y="2885"/>
              <a:ext cx="2041" cy="333"/>
            </a:xfrm>
            <a:prstGeom prst="rect">
              <a:avLst/>
            </a:prstGeom>
            <a:noFill/>
            <a:ln w="15875" cap="flat" cmpd="sng">
              <a:solidFill>
                <a:schemeClr val="tx1"/>
              </a:solidFill>
              <a:prstDash val="solid"/>
              <a:miter/>
              <a:headEnd type="none" w="med" len="med"/>
              <a:tailEnd type="none" w="med" len="med"/>
            </a:ln>
          </p:spPr>
          <p:txBody>
            <a:bodyPr anchor="t">
              <a:spAutoFit/>
            </a:bodyPr>
            <a:lstStyle/>
            <a:p>
              <a:pPr marL="742950" indent="-285750" algn="ctr" eaLnBrk="0" hangingPunct="0">
                <a:lnSpc>
                  <a:spcPct val="115000"/>
                </a:lnSpc>
                <a:spcBef>
                  <a:spcPct val="50000"/>
                </a:spcBef>
              </a:pPr>
              <a:r>
                <a:rPr lang="zh-CN" altLang="en-US" b="1" dirty="0">
                  <a:latin typeface="Arial" panose="020B0604020202020204" pitchFamily="34" charset="0"/>
                </a:rPr>
                <a:t>系统调用入口地址</a:t>
              </a:r>
            </a:p>
          </p:txBody>
        </p:sp>
        <p:sp>
          <p:nvSpPr>
            <p:cNvPr id="61454" name="Text Box 31"/>
            <p:cNvSpPr txBox="1"/>
            <p:nvPr/>
          </p:nvSpPr>
          <p:spPr>
            <a:xfrm>
              <a:off x="3696" y="1253"/>
              <a:ext cx="771" cy="279"/>
            </a:xfrm>
            <a:prstGeom prst="rect">
              <a:avLst/>
            </a:prstGeom>
            <a:noFill/>
            <a:ln w="15875">
              <a:noFill/>
            </a:ln>
          </p:spPr>
          <p:txBody>
            <a:bodyPr anchor="t">
              <a:spAutoFit/>
            </a:bodyPr>
            <a:lstStyle/>
            <a:p>
              <a:pPr marL="742950" indent="-285750" algn="ctr" eaLnBrk="0" hangingPunct="0">
                <a:lnSpc>
                  <a:spcPct val="115000"/>
                </a:lnSpc>
                <a:spcBef>
                  <a:spcPct val="50000"/>
                </a:spcBef>
              </a:pPr>
              <a:r>
                <a:rPr lang="en-US" altLang="zh-CN" sz="2000" b="1" dirty="0">
                  <a:solidFill>
                    <a:schemeClr val="accent1"/>
                  </a:solidFill>
                  <a:latin typeface="Arial" panose="020B0604020202020204" pitchFamily="34" charset="0"/>
                </a:rPr>
                <a:t>4B</a:t>
              </a:r>
            </a:p>
          </p:txBody>
        </p:sp>
        <p:sp>
          <p:nvSpPr>
            <p:cNvPr id="61455" name="Text Box 32"/>
            <p:cNvSpPr txBox="1"/>
            <p:nvPr/>
          </p:nvSpPr>
          <p:spPr>
            <a:xfrm>
              <a:off x="3696" y="1609"/>
              <a:ext cx="771" cy="279"/>
            </a:xfrm>
            <a:prstGeom prst="rect">
              <a:avLst/>
            </a:prstGeom>
            <a:noFill/>
            <a:ln w="15875">
              <a:noFill/>
            </a:ln>
          </p:spPr>
          <p:txBody>
            <a:bodyPr anchor="t">
              <a:spAutoFit/>
            </a:bodyPr>
            <a:lstStyle/>
            <a:p>
              <a:pPr marL="742950" indent="-285750" algn="ctr" eaLnBrk="0" hangingPunct="0">
                <a:lnSpc>
                  <a:spcPct val="115000"/>
                </a:lnSpc>
                <a:spcBef>
                  <a:spcPct val="50000"/>
                </a:spcBef>
              </a:pPr>
              <a:r>
                <a:rPr lang="en-US" altLang="zh-CN" sz="2000" b="1" dirty="0">
                  <a:solidFill>
                    <a:schemeClr val="accent1"/>
                  </a:solidFill>
                  <a:latin typeface="Arial" panose="020B0604020202020204" pitchFamily="34" charset="0"/>
                </a:rPr>
                <a:t>4B</a:t>
              </a:r>
            </a:p>
          </p:txBody>
        </p:sp>
        <p:sp>
          <p:nvSpPr>
            <p:cNvPr id="61456" name="Text Box 33"/>
            <p:cNvSpPr txBox="1"/>
            <p:nvPr/>
          </p:nvSpPr>
          <p:spPr>
            <a:xfrm>
              <a:off x="3697" y="1926"/>
              <a:ext cx="771" cy="279"/>
            </a:xfrm>
            <a:prstGeom prst="rect">
              <a:avLst/>
            </a:prstGeom>
            <a:noFill/>
            <a:ln w="15875">
              <a:noFill/>
            </a:ln>
          </p:spPr>
          <p:txBody>
            <a:bodyPr anchor="t">
              <a:spAutoFit/>
            </a:bodyPr>
            <a:lstStyle/>
            <a:p>
              <a:pPr marL="742950" indent="-285750" algn="ctr" eaLnBrk="0" hangingPunct="0">
                <a:lnSpc>
                  <a:spcPct val="115000"/>
                </a:lnSpc>
                <a:spcBef>
                  <a:spcPct val="50000"/>
                </a:spcBef>
              </a:pPr>
              <a:r>
                <a:rPr lang="en-US" altLang="zh-CN" sz="2000" b="1" dirty="0">
                  <a:solidFill>
                    <a:schemeClr val="accent1"/>
                  </a:solidFill>
                  <a:latin typeface="Arial" panose="020B0604020202020204" pitchFamily="34" charset="0"/>
                </a:rPr>
                <a:t>4B</a:t>
              </a:r>
            </a:p>
          </p:txBody>
        </p:sp>
        <p:sp>
          <p:nvSpPr>
            <p:cNvPr id="61457" name="Text Box 34"/>
            <p:cNvSpPr txBox="1"/>
            <p:nvPr/>
          </p:nvSpPr>
          <p:spPr>
            <a:xfrm>
              <a:off x="3696" y="2289"/>
              <a:ext cx="771" cy="279"/>
            </a:xfrm>
            <a:prstGeom prst="rect">
              <a:avLst/>
            </a:prstGeom>
            <a:noFill/>
            <a:ln w="15875">
              <a:noFill/>
            </a:ln>
          </p:spPr>
          <p:txBody>
            <a:bodyPr anchor="t">
              <a:spAutoFit/>
            </a:bodyPr>
            <a:lstStyle/>
            <a:p>
              <a:pPr marL="742950" indent="-285750" algn="ctr" eaLnBrk="0" hangingPunct="0">
                <a:lnSpc>
                  <a:spcPct val="115000"/>
                </a:lnSpc>
                <a:spcBef>
                  <a:spcPct val="50000"/>
                </a:spcBef>
              </a:pPr>
              <a:r>
                <a:rPr lang="en-US" altLang="zh-CN" sz="2000" b="1" dirty="0">
                  <a:solidFill>
                    <a:schemeClr val="accent1"/>
                  </a:solidFill>
                  <a:latin typeface="Arial" panose="020B0604020202020204" pitchFamily="34" charset="0"/>
                </a:rPr>
                <a:t>4B</a:t>
              </a:r>
            </a:p>
          </p:txBody>
        </p:sp>
        <p:sp>
          <p:nvSpPr>
            <p:cNvPr id="61458" name="Text Box 35"/>
            <p:cNvSpPr txBox="1"/>
            <p:nvPr/>
          </p:nvSpPr>
          <p:spPr>
            <a:xfrm>
              <a:off x="2018" y="890"/>
              <a:ext cx="1905" cy="279"/>
            </a:xfrm>
            <a:prstGeom prst="rect">
              <a:avLst/>
            </a:prstGeom>
            <a:noFill/>
            <a:ln w="15875">
              <a:noFill/>
            </a:ln>
          </p:spPr>
          <p:txBody>
            <a:bodyPr anchor="t">
              <a:spAutoFit/>
            </a:bodyPr>
            <a:lstStyle/>
            <a:p>
              <a:pPr marL="742950" indent="-285750" algn="ctr" eaLnBrk="0" hangingPunct="0">
                <a:lnSpc>
                  <a:spcPct val="115000"/>
                </a:lnSpc>
                <a:spcBef>
                  <a:spcPct val="50000"/>
                </a:spcBef>
              </a:pPr>
              <a:r>
                <a:rPr lang="zh-CN" altLang="en-US" sz="2000" b="1" dirty="0">
                  <a:solidFill>
                    <a:srgbClr val="0000FF"/>
                  </a:solidFill>
                  <a:latin typeface="Arial" panose="020B0604020202020204" pitchFamily="34" charset="0"/>
                </a:rPr>
                <a:t>系统调用入口表</a:t>
              </a:r>
            </a:p>
          </p:txBody>
        </p:sp>
        <p:sp>
          <p:nvSpPr>
            <p:cNvPr id="61459" name="Text Box 36"/>
            <p:cNvSpPr txBox="1"/>
            <p:nvPr/>
          </p:nvSpPr>
          <p:spPr>
            <a:xfrm>
              <a:off x="1111" y="935"/>
              <a:ext cx="771" cy="279"/>
            </a:xfrm>
            <a:prstGeom prst="rect">
              <a:avLst/>
            </a:prstGeom>
            <a:noFill/>
            <a:ln w="15875">
              <a:noFill/>
            </a:ln>
          </p:spPr>
          <p:txBody>
            <a:bodyPr anchor="t">
              <a:spAutoFit/>
            </a:bodyPr>
            <a:lstStyle/>
            <a:p>
              <a:pPr marL="742950" indent="-285750" algn="ctr" eaLnBrk="0" hangingPunct="0">
                <a:lnSpc>
                  <a:spcPct val="115000"/>
                </a:lnSpc>
                <a:spcBef>
                  <a:spcPct val="50000"/>
                </a:spcBef>
              </a:pPr>
              <a:r>
                <a:rPr lang="zh-CN" altLang="en-US" sz="2000" b="1" dirty="0">
                  <a:solidFill>
                    <a:srgbClr val="006600"/>
                  </a:solidFill>
                  <a:latin typeface="Arial" panose="020B0604020202020204" pitchFamily="34" charset="0"/>
                </a:rPr>
                <a:t>基址</a:t>
              </a:r>
            </a:p>
          </p:txBody>
        </p:sp>
        <p:sp>
          <p:nvSpPr>
            <p:cNvPr id="61460" name="Line 37"/>
            <p:cNvSpPr/>
            <p:nvPr/>
          </p:nvSpPr>
          <p:spPr>
            <a:xfrm>
              <a:off x="1338" y="1253"/>
              <a:ext cx="589" cy="0"/>
            </a:xfrm>
            <a:prstGeom prst="line">
              <a:avLst/>
            </a:prstGeom>
            <a:ln w="28575" cap="flat" cmpd="sng">
              <a:solidFill>
                <a:srgbClr val="0000FF"/>
              </a:solidFill>
              <a:prstDash val="solid"/>
              <a:round/>
              <a:headEnd type="none" w="med" len="med"/>
              <a:tailEnd type="triangle" w="med" len="med"/>
            </a:ln>
          </p:spPr>
        </p:sp>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0">
                                            <p:txEl>
                                              <p:pRg st="2" end="2"/>
                                            </p:txEl>
                                          </p:spTgt>
                                        </p:tgtEl>
                                        <p:attrNameLst>
                                          <p:attrName>style.visibility</p:attrName>
                                        </p:attrNameLst>
                                      </p:cBhvr>
                                      <p:to>
                                        <p:strVal val="visible"/>
                                      </p:to>
                                    </p:set>
                                    <p:animEffect transition="in" filter="box(in)">
                                      <p:cBhvr>
                                        <p:cTn id="17" dur="500"/>
                                        <p:tgtEl>
                                          <p:spTgt spid="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0">
                                            <p:txEl>
                                              <p:pRg st="3" end="3"/>
                                            </p:txEl>
                                          </p:spTgt>
                                        </p:tgtEl>
                                        <p:attrNameLst>
                                          <p:attrName>style.visibility</p:attrName>
                                        </p:attrNameLst>
                                      </p:cBhvr>
                                      <p:to>
                                        <p:strVal val="visible"/>
                                      </p:to>
                                    </p:set>
                                    <p:animEffect transition="in" filter="box(in)">
                                      <p:cBhvr>
                                        <p:cTn id="22" dur="500"/>
                                        <p:tgtEl>
                                          <p:spTgt spid="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40">
                                            <p:txEl>
                                              <p:pRg st="6" end="6"/>
                                            </p:txEl>
                                          </p:spTgt>
                                        </p:tgtEl>
                                        <p:attrNameLst>
                                          <p:attrName>style.visibility</p:attrName>
                                        </p:attrNameLst>
                                      </p:cBhvr>
                                      <p:to>
                                        <p:strVal val="visible"/>
                                      </p:to>
                                    </p:set>
                                    <p:animEffect transition="in" filter="box(in)">
                                      <p:cBhvr>
                                        <p:cTn id="27" dur="500"/>
                                        <p:tgtEl>
                                          <p:spTgt spid="4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ox(in)">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Rot="1" noChangeArrowheads="1"/>
          </p:cNvSpPr>
          <p:nvPr/>
        </p:nvSpPr>
        <p:spPr bwMode="auto">
          <a:xfrm>
            <a:off x="685800" y="549275"/>
            <a:ext cx="7989888" cy="5546725"/>
          </a:xfrm>
          <a:prstGeom prst="rect">
            <a:avLst/>
          </a:prstGeom>
          <a:noFill/>
          <a:ln>
            <a:noFill/>
          </a:ln>
          <a:effectLst/>
        </p:spPr>
        <p:txBody>
          <a:bodyPr/>
          <a:lstStyle/>
          <a:p>
            <a:pPr marL="609600" indent="-609600" eaLnBrk="0" hangingPunct="0">
              <a:spcBef>
                <a:spcPct val="80000"/>
              </a:spcBef>
              <a:defRPr/>
            </a:pPr>
            <a:r>
              <a:rPr lang="zh-CN" altLang="en-US" sz="3600" b="1" dirty="0">
                <a:solidFill>
                  <a:srgbClr val="FF0000"/>
                </a:solidFill>
                <a:sym typeface="+mn-ea"/>
              </a:rPr>
              <a:t>需要复习的内容：</a:t>
            </a:r>
            <a:endParaRPr lang="en-US" altLang="zh-CN" sz="3600" b="1" dirty="0">
              <a:solidFill>
                <a:srgbClr val="FF0000"/>
              </a:solidFill>
              <a:sym typeface="+mn-ea"/>
            </a:endParaRPr>
          </a:p>
          <a:p>
            <a:pPr marL="609600" indent="-609600" eaLnBrk="0" hangingPunct="0">
              <a:spcBef>
                <a:spcPct val="80000"/>
              </a:spcBef>
              <a:defRPr/>
            </a:pPr>
            <a:r>
              <a:rPr lang="en-US" altLang="zh-CN" sz="3200" b="1" dirty="0">
                <a:solidFill>
                  <a:srgbClr val="0000FF"/>
                </a:solidFill>
                <a:sym typeface="+mn-ea"/>
              </a:rPr>
              <a:t>1</a:t>
            </a:r>
            <a:r>
              <a:rPr lang="zh-CN" altLang="en-US" sz="3200" b="1" dirty="0">
                <a:solidFill>
                  <a:srgbClr val="0000FF"/>
                </a:solidFill>
                <a:sym typeface="+mn-ea"/>
              </a:rPr>
              <a:t>、组成原理（结合本教材第</a:t>
            </a:r>
            <a:r>
              <a:rPr lang="en-US" altLang="zh-CN" sz="3200" b="1" dirty="0">
                <a:solidFill>
                  <a:srgbClr val="0000FF"/>
                </a:solidFill>
                <a:sym typeface="+mn-ea"/>
              </a:rPr>
              <a:t>2</a:t>
            </a:r>
            <a:r>
              <a:rPr lang="zh-CN" altLang="en-US" sz="3200" b="1" dirty="0">
                <a:solidFill>
                  <a:srgbClr val="0000FF"/>
                </a:solidFill>
                <a:sym typeface="+mn-ea"/>
              </a:rPr>
              <a:t>章）：</a:t>
            </a:r>
            <a:endParaRPr lang="en-US" altLang="zh-CN" sz="3200" b="1" dirty="0">
              <a:solidFill>
                <a:srgbClr val="0000FF"/>
              </a:solidFill>
              <a:sym typeface="+mn-ea"/>
            </a:endParaRPr>
          </a:p>
          <a:p>
            <a:pPr marL="609600" indent="-609600" eaLnBrk="0" hangingPunct="0">
              <a:spcBef>
                <a:spcPct val="80000"/>
              </a:spcBef>
              <a:buFont typeface="Arial" panose="020B0604020202020204" pitchFamily="34" charset="0"/>
              <a:buChar char="•"/>
              <a:defRPr/>
            </a:pPr>
            <a:r>
              <a:rPr lang="en-US" altLang="zh-CN" sz="2800" b="1" dirty="0">
                <a:sym typeface="+mn-ea"/>
              </a:rPr>
              <a:t>CPU</a:t>
            </a:r>
            <a:r>
              <a:rPr lang="zh-CN" altLang="en-US" sz="2800" b="1" dirty="0">
                <a:sym typeface="+mn-ea"/>
              </a:rPr>
              <a:t>中寄存器的类型及功能；</a:t>
            </a:r>
            <a:endParaRPr lang="en-US" altLang="zh-CN" sz="2800" b="1" dirty="0">
              <a:sym typeface="+mn-ea"/>
            </a:endParaRPr>
          </a:p>
          <a:p>
            <a:pPr marL="609600" indent="-609600" eaLnBrk="0" hangingPunct="0">
              <a:spcBef>
                <a:spcPct val="80000"/>
              </a:spcBef>
              <a:buFont typeface="Arial" panose="020B0604020202020204" pitchFamily="34" charset="0"/>
              <a:buChar char="•"/>
              <a:defRPr/>
            </a:pPr>
            <a:r>
              <a:rPr lang="en-US" altLang="zh-CN" sz="2800" b="1" dirty="0">
                <a:sym typeface="+mn-ea"/>
              </a:rPr>
              <a:t>Cache</a:t>
            </a:r>
            <a:r>
              <a:rPr lang="zh-CN" altLang="en-US" sz="2800" b="1" dirty="0">
                <a:sym typeface="+mn-ea"/>
              </a:rPr>
              <a:t>的工作原理</a:t>
            </a:r>
            <a:endParaRPr lang="en-US" altLang="zh-CN" sz="2800" b="1" dirty="0">
              <a:sym typeface="+mn-ea"/>
            </a:endParaRPr>
          </a:p>
          <a:p>
            <a:pPr marL="609600" indent="-609600" eaLnBrk="0" hangingPunct="0">
              <a:spcBef>
                <a:spcPct val="80000"/>
              </a:spcBef>
              <a:buFont typeface="Arial" panose="020B0604020202020204" pitchFamily="34" charset="0"/>
              <a:buChar char="•"/>
              <a:defRPr/>
            </a:pPr>
            <a:r>
              <a:rPr lang="zh-CN" altLang="en-US" sz="2800" b="1" dirty="0">
                <a:sym typeface="+mn-ea"/>
              </a:rPr>
              <a:t>中断的相关内容</a:t>
            </a:r>
            <a:endParaRPr lang="en-US" altLang="zh-CN" sz="2800" b="1" dirty="0">
              <a:sym typeface="+mn-ea"/>
            </a:endParaRPr>
          </a:p>
          <a:p>
            <a:pPr eaLnBrk="0" hangingPunct="0">
              <a:spcBef>
                <a:spcPct val="80000"/>
              </a:spcBef>
              <a:defRPr/>
            </a:pPr>
            <a:r>
              <a:rPr lang="en-US" altLang="zh-CN" sz="3200" b="1" dirty="0">
                <a:solidFill>
                  <a:srgbClr val="0000FF"/>
                </a:solidFill>
                <a:sym typeface="+mn-ea"/>
              </a:rPr>
              <a:t>2</a:t>
            </a:r>
            <a:r>
              <a:rPr lang="zh-CN" altLang="en-US" sz="3200" b="1" dirty="0">
                <a:solidFill>
                  <a:srgbClr val="0000FF"/>
                </a:solidFill>
                <a:sym typeface="+mn-ea"/>
              </a:rPr>
              <a:t>、</a:t>
            </a:r>
            <a:r>
              <a:rPr lang="en-US" altLang="zh-CN" sz="3200" b="1" dirty="0">
                <a:solidFill>
                  <a:srgbClr val="0000FF"/>
                </a:solidFill>
                <a:sym typeface="+mn-ea"/>
              </a:rPr>
              <a:t>C</a:t>
            </a:r>
            <a:r>
              <a:rPr lang="zh-CN" altLang="en-US" sz="3200" b="1" dirty="0">
                <a:solidFill>
                  <a:srgbClr val="0000FF"/>
                </a:solidFill>
                <a:sym typeface="+mn-ea"/>
              </a:rPr>
              <a:t>语言程序设计及数据结构：</a:t>
            </a:r>
            <a:endParaRPr lang="en-US" altLang="zh-CN" sz="3200" b="1" dirty="0">
              <a:solidFill>
                <a:srgbClr val="0000FF"/>
              </a:solidFill>
              <a:sym typeface="+mn-ea"/>
            </a:endParaRPr>
          </a:p>
          <a:p>
            <a:pPr marL="609600" indent="-609600" eaLnBrk="0" hangingPunct="0">
              <a:spcBef>
                <a:spcPct val="80000"/>
              </a:spcBef>
              <a:buFont typeface="Arial" panose="020B0604020202020204" pitchFamily="34" charset="0"/>
              <a:buChar char="•"/>
              <a:defRPr/>
            </a:pPr>
            <a:r>
              <a:rPr lang="zh-CN" altLang="en-US" sz="2800" b="1" dirty="0">
                <a:sym typeface="+mn-ea"/>
              </a:rPr>
              <a:t>基本语法；指针的应用；队列的相关操作</a:t>
            </a:r>
            <a:endParaRPr lang="en-US" altLang="zh-CN" sz="2800" dirty="0">
              <a:sym typeface="+mn-ea"/>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p:cNvSpPr>
          <p:nvPr>
            <p:ph type="title"/>
          </p:nvPr>
        </p:nvSpPr>
        <p:spPr>
          <a:xfrm>
            <a:off x="250825" y="188913"/>
            <a:ext cx="8229600" cy="576262"/>
          </a:xfrm>
        </p:spPr>
        <p:txBody>
          <a:bodyPr vert="horz" wrap="square" lIns="91440" tIns="45720" rIns="91440" bIns="45720" anchor="ctr"/>
          <a:lstStyle/>
          <a:p>
            <a:pPr marL="342900" indent="-342900">
              <a:lnSpc>
                <a:spcPct val="115000"/>
              </a:lnSpc>
            </a:pPr>
            <a:r>
              <a:rPr lang="zh-CN" altLang="en-US" sz="3600" dirty="0">
                <a:solidFill>
                  <a:srgbClr val="3333FF"/>
                </a:solidFill>
              </a:rPr>
              <a:t>二</a:t>
            </a:r>
            <a:r>
              <a:rPr lang="en-US" altLang="zh-CN" sz="3600" dirty="0">
                <a:solidFill>
                  <a:srgbClr val="3333FF"/>
                </a:solidFill>
              </a:rPr>
              <a:t>. </a:t>
            </a:r>
            <a:r>
              <a:rPr lang="zh-CN" altLang="en-US" sz="3600" dirty="0">
                <a:solidFill>
                  <a:srgbClr val="3333FF"/>
                </a:solidFill>
              </a:rPr>
              <a:t>程序接口：系统调用</a:t>
            </a:r>
          </a:p>
        </p:txBody>
      </p:sp>
      <p:sp>
        <p:nvSpPr>
          <p:cNvPr id="40" name="Rectangle 3"/>
          <p:cNvSpPr txBox="1">
            <a:spLocks noChangeArrowheads="1"/>
          </p:cNvSpPr>
          <p:nvPr/>
        </p:nvSpPr>
        <p:spPr bwMode="auto">
          <a:xfrm>
            <a:off x="-107950" y="792163"/>
            <a:ext cx="9251950" cy="57324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7200" marR="0" lvl="1" indent="0" algn="l" defTabSz="914400" rtl="0" eaLnBrk="0" fontAlgn="base" latinLnBrk="0" hangingPunct="0">
              <a:lnSpc>
                <a:spcPct val="115000"/>
              </a:lnSpc>
              <a:spcBef>
                <a:spcPct val="20000"/>
              </a:spcBef>
              <a:spcAft>
                <a:spcPct val="0"/>
              </a:spcAft>
              <a:buClrTx/>
              <a:buSzTx/>
              <a:buFontTx/>
              <a:buNone/>
              <a:defRPr/>
            </a:pPr>
            <a:r>
              <a:rPr kumimoji="0" lang="en-US" altLang="zh-CN" sz="2800" b="1" i="0" u="none" strike="noStrike" kern="1200" cap="none" spc="0" normalizeH="0" baseline="0" noProof="0" dirty="0" smtClean="0">
                <a:ln>
                  <a:noFill/>
                </a:ln>
                <a:solidFill>
                  <a:srgbClr val="FF0000"/>
                </a:solidFill>
                <a:effectLst/>
                <a:uLnTx/>
                <a:uFillTx/>
                <a:latin typeface="+mn-lt"/>
                <a:ea typeface="+mn-ea"/>
                <a:cs typeface="+mn-cs"/>
                <a:sym typeface="+mn-ea"/>
              </a:rPr>
              <a:t>3. </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sym typeface="+mn-ea"/>
              </a:rPr>
              <a:t>系统调用处理程序：</a:t>
            </a:r>
            <a:r>
              <a:rPr kumimoji="0" lang="en-US" altLang="zh-CN" sz="2800" b="1" i="0" u="none" strike="noStrike" kern="1200" cap="none" spc="0" normalizeH="0" baseline="0" noProof="0" dirty="0">
                <a:ln>
                  <a:noFill/>
                </a:ln>
                <a:solidFill>
                  <a:schemeClr val="tx1"/>
                </a:solidFill>
                <a:effectLst/>
                <a:uLnTx/>
                <a:uFillTx/>
                <a:latin typeface="+mn-lt"/>
                <a:ea typeface="+mn-ea"/>
                <a:cs typeface="+mn-cs"/>
                <a:sym typeface="+mn-ea"/>
              </a:rPr>
              <a:t> </a:t>
            </a:r>
            <a:r>
              <a:rPr kumimoji="0" lang="en-US" altLang="zh-CN" sz="2800" b="1" i="0" u="none" strike="noStrike" kern="1200" cap="none" spc="0" normalizeH="0" baseline="0" noProof="0" dirty="0" err="1">
                <a:ln>
                  <a:noFill/>
                </a:ln>
                <a:solidFill>
                  <a:schemeClr val="tx1"/>
                </a:solidFill>
                <a:effectLst/>
                <a:uLnTx/>
                <a:uFillTx/>
                <a:latin typeface="+mn-lt"/>
                <a:ea typeface="+mn-ea"/>
                <a:cs typeface="+mn-cs"/>
                <a:sym typeface="+mn-ea"/>
              </a:rPr>
              <a:t>system_call</a:t>
            </a:r>
            <a:r>
              <a:rPr kumimoji="0" lang="en-US" altLang="zh-CN" sz="2800" b="1" i="0" u="none" strike="noStrike" kern="1200" cap="none" spc="0" normalizeH="0" baseline="0" noProof="0" dirty="0">
                <a:ln>
                  <a:noFill/>
                </a:ln>
                <a:solidFill>
                  <a:schemeClr val="tx1"/>
                </a:solidFill>
                <a:effectLst/>
                <a:uLnTx/>
                <a:uFillTx/>
                <a:latin typeface="+mn-lt"/>
                <a:ea typeface="+mn-ea"/>
                <a:cs typeface="+mn-cs"/>
                <a:sym typeface="+mn-ea"/>
              </a:rPr>
              <a:t>()</a:t>
            </a:r>
            <a:endParaRPr kumimoji="0" lang="en-US" altLang="zh-CN" sz="2800" b="1" i="0" u="none" strike="noStrike" kern="1200" cap="none" spc="0" normalizeH="0" baseline="0" noProof="0" dirty="0" smtClean="0">
              <a:ln>
                <a:noFill/>
              </a:ln>
              <a:solidFill>
                <a:srgbClr val="FF0000"/>
              </a:solidFill>
              <a:effectLst/>
              <a:uLnTx/>
              <a:uFillTx/>
              <a:latin typeface="+mn-lt"/>
              <a:ea typeface="+mn-ea"/>
              <a:cs typeface="+mn-cs"/>
              <a:sym typeface="+mn-ea"/>
            </a:endParaRPr>
          </a:p>
          <a:p>
            <a:pPr marL="457200" marR="0" lvl="1" indent="0" algn="l" defTabSz="914400" rtl="0" eaLnBrk="0" fontAlgn="base" latinLnBrk="0" hangingPunct="0">
              <a:lnSpc>
                <a:spcPct val="115000"/>
              </a:lnSpc>
              <a:spcBef>
                <a:spcPct val="20000"/>
              </a:spcBef>
              <a:spcAft>
                <a:spcPct val="0"/>
              </a:spcAft>
              <a:buClrTx/>
              <a:buSzTx/>
              <a:buFontTx/>
              <a:buNone/>
              <a:defRPr/>
            </a:pP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sym typeface="+mn-ea"/>
              </a:rPr>
              <a:t>    </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sym typeface="+mn-ea"/>
              </a:rPr>
              <a:t>执行</a:t>
            </a:r>
            <a:r>
              <a:rPr kumimoji="0" lang="en-US" altLang="zh-CN" sz="2400" b="1" i="0" u="none" strike="noStrike" kern="1200" cap="none" spc="0" normalizeH="0" baseline="0" noProof="0" dirty="0" err="1" smtClean="0">
                <a:ln>
                  <a:noFill/>
                </a:ln>
                <a:solidFill>
                  <a:schemeClr val="tx1"/>
                </a:solidFill>
                <a:effectLst/>
                <a:uLnTx/>
                <a:uFillTx/>
                <a:latin typeface="+mn-lt"/>
                <a:ea typeface="+mn-ea"/>
                <a:cs typeface="+mn-cs"/>
                <a:sym typeface="+mn-ea"/>
              </a:rPr>
              <a:t>int</a:t>
            </a:r>
            <a:r>
              <a:rPr kumimoji="0" lang="en-US" altLang="zh-CN" sz="2400" b="1" i="0" u="none" strike="noStrike" kern="1200" cap="none" spc="0" normalizeH="0" baseline="0" noProof="0" dirty="0" smtClean="0">
                <a:ln>
                  <a:noFill/>
                </a:ln>
                <a:solidFill>
                  <a:schemeClr val="tx1"/>
                </a:solidFill>
                <a:effectLst/>
                <a:uLnTx/>
                <a:uFillTx/>
                <a:latin typeface="+mn-lt"/>
                <a:ea typeface="+mn-ea"/>
                <a:cs typeface="+mn-cs"/>
                <a:sym typeface="+mn-ea"/>
              </a:rPr>
              <a:t>  $0x80</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sym typeface="+mn-ea"/>
              </a:rPr>
              <a:t>异常的处理程序，是</a:t>
            </a:r>
            <a:r>
              <a:rPr kumimoji="0" lang="zh-CN" altLang="en-US" sz="2400" b="1" i="0" u="none" strike="noStrike" kern="1200" cap="none" spc="0" normalizeH="0" baseline="0" noProof="0" dirty="0">
                <a:ln>
                  <a:noFill/>
                </a:ln>
                <a:solidFill>
                  <a:schemeClr val="tx1"/>
                </a:solidFill>
                <a:effectLst/>
                <a:uLnTx/>
                <a:uFillTx/>
                <a:latin typeface="+mn-lt"/>
                <a:ea typeface="+mn-ea"/>
                <a:cs typeface="+mn-cs"/>
                <a:sym typeface="+mn-ea"/>
              </a:rPr>
              <a:t>所有系统调用的入口点</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sym typeface="+mn-ea"/>
              </a:rPr>
              <a:t>。</a:t>
            </a: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sym typeface="+mn-ea"/>
            </a:endParaRPr>
          </a:p>
          <a:p>
            <a:pPr marL="457200" marR="0" lvl="1" indent="0" algn="l" defTabSz="914400" rtl="0" eaLnBrk="0" fontAlgn="base" latinLnBrk="0" hangingPunct="0">
              <a:lnSpc>
                <a:spcPct val="115000"/>
              </a:lnSpc>
              <a:spcBef>
                <a:spcPct val="20000"/>
              </a:spcBef>
              <a:spcAft>
                <a:spcPct val="0"/>
              </a:spcAft>
              <a:buClrTx/>
              <a:buSzTx/>
              <a:buFontTx/>
              <a:buNone/>
              <a:defRPr/>
            </a:pPr>
            <a:r>
              <a:rPr kumimoji="0" lang="zh-CN" altLang="en-US" sz="2400" b="1" i="0" u="none" strike="noStrike" kern="1200" cap="none" spc="0" normalizeH="0" baseline="0" noProof="0" dirty="0" smtClean="0">
                <a:ln>
                  <a:noFill/>
                </a:ln>
                <a:solidFill>
                  <a:srgbClr val="C00000"/>
                </a:solidFill>
                <a:effectLst/>
                <a:uLnTx/>
                <a:uFillTx/>
                <a:latin typeface="+mn-lt"/>
                <a:ea typeface="+mn-ea"/>
                <a:cs typeface="+mn-cs"/>
                <a:sym typeface="+mn-ea"/>
              </a:rPr>
              <a:t>主要工作：</a:t>
            </a:r>
            <a:endParaRPr kumimoji="0" lang="en-US" altLang="zh-CN" sz="2400" b="1" i="0" u="none" strike="noStrike" kern="1200" cap="none" spc="0" normalizeH="0" baseline="0" noProof="0" dirty="0" smtClean="0">
              <a:ln>
                <a:noFill/>
              </a:ln>
              <a:solidFill>
                <a:srgbClr val="C00000"/>
              </a:solidFill>
              <a:effectLst/>
              <a:uLnTx/>
              <a:uFillTx/>
              <a:latin typeface="+mn-lt"/>
              <a:ea typeface="+mn-ea"/>
              <a:cs typeface="+mn-cs"/>
              <a:sym typeface="+mn-ea"/>
            </a:endParaRPr>
          </a:p>
          <a:p>
            <a:pPr marL="914400" marR="0" lvl="1" indent="-341630" algn="l" defTabSz="914400" rtl="0" eaLnBrk="0" fontAlgn="base" latinLnBrk="0" hangingPunct="0">
              <a:lnSpc>
                <a:spcPct val="130000"/>
              </a:lnSpc>
              <a:spcBef>
                <a:spcPct val="30000"/>
              </a:spcBef>
              <a:spcAft>
                <a:spcPct val="0"/>
              </a:spcAft>
              <a:buClrTx/>
              <a:buSzTx/>
              <a:buFontTx/>
              <a:buBlip>
                <a:blip r:embed="rId2"/>
              </a:buBlip>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cs"/>
                <a:sym typeface="+mn-ea"/>
              </a:rPr>
              <a:t>pushl</a:t>
            </a:r>
            <a:r>
              <a:rPr kumimoji="0" lang="en-US" altLang="zh-CN" sz="2400" b="0" i="0" u="none" strike="noStrike" kern="0" cap="none" spc="0" normalizeH="0" baseline="0" noProof="0" dirty="0">
                <a:ln>
                  <a:noFill/>
                </a:ln>
                <a:solidFill>
                  <a:schemeClr val="tx1"/>
                </a:solidFill>
                <a:effectLst/>
                <a:uLnTx/>
                <a:uFillTx/>
                <a:latin typeface="+mn-lt"/>
                <a:ea typeface="+mn-ea"/>
                <a:cs typeface="+mn-cs"/>
                <a:sym typeface="+mn-ea"/>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sym typeface="+mn-ea"/>
              </a:rPr>
              <a:t>eax</a:t>
            </a: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endParaRPr>
          </a:p>
          <a:p>
            <a:pPr marL="914400" marR="0" lvl="1" indent="-341630" algn="l" defTabSz="914400" rtl="0" eaLnBrk="0" fontAlgn="base" latinLnBrk="0" hangingPunct="0">
              <a:lnSpc>
                <a:spcPct val="130000"/>
              </a:lnSpc>
              <a:spcBef>
                <a:spcPct val="30000"/>
              </a:spcBef>
              <a:spcAft>
                <a:spcPct val="0"/>
              </a:spcAft>
              <a:buClrTx/>
              <a:buSzTx/>
              <a:buFontTx/>
              <a:buBlip>
                <a:blip r:embed="rId2"/>
              </a:buBlip>
              <a:defRPr/>
            </a:pP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宏</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SAVE_ALL</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保护现场；  </a:t>
            </a:r>
          </a:p>
          <a:p>
            <a:pPr marL="914400" marR="0" lvl="1" indent="-341630" algn="l" defTabSz="914400" rtl="0" eaLnBrk="0" fontAlgn="base" latinLnBrk="0" hangingPunct="0">
              <a:lnSpc>
                <a:spcPct val="130000"/>
              </a:lnSpc>
              <a:spcBef>
                <a:spcPct val="30000"/>
              </a:spcBef>
              <a:spcAft>
                <a:spcPct val="0"/>
              </a:spcAft>
              <a:buClrTx/>
              <a:buSzTx/>
              <a:buFontTx/>
              <a:buBlip>
                <a:blip r:embed="rId2"/>
              </a:buBlip>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正确性检查 ；</a:t>
            </a:r>
          </a:p>
          <a:p>
            <a:pPr marL="914400" marR="0" lvl="1" indent="-341630" algn="l" defTabSz="914400" rtl="0" eaLnBrk="0" fontAlgn="base" latinLnBrk="0" hangingPunct="0">
              <a:lnSpc>
                <a:spcPct val="130000"/>
              </a:lnSpc>
              <a:spcBef>
                <a:spcPct val="30000"/>
              </a:spcBef>
              <a:spcAft>
                <a:spcPct val="0"/>
              </a:spcAft>
              <a:buClrTx/>
              <a:buSzTx/>
              <a:buFontTx/>
              <a:buBlip>
                <a:blip r:embed="rId2"/>
              </a:buBlip>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依</a:t>
            </a:r>
            <a:r>
              <a:rPr kumimoji="0"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mn-cs"/>
                <a:sym typeface="+mn-ea"/>
              </a:rPr>
              <a:t>eax</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中所包含的系统调用号，调用其对应的服务</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例 </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程</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a:t>
            </a: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endParaRPr>
          </a:p>
          <a:p>
            <a:pPr marL="572770" marR="0" lvl="1" indent="0" algn="l" defTabSz="914400" rtl="0" eaLnBrk="0" fontAlgn="base" latinLnBrk="0" hangingPunct="0">
              <a:lnSpc>
                <a:spcPct val="130000"/>
              </a:lnSpc>
              <a:spcBef>
                <a:spcPct val="30000"/>
              </a:spcBef>
              <a:spcAft>
                <a:spcPct val="0"/>
              </a:spcAft>
              <a:buClrTx/>
              <a:buSzTx/>
              <a:buFontTx/>
              <a:buNone/>
              <a:defRPr/>
            </a:pPr>
            <a:endPar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endParaRPr>
          </a:p>
          <a:p>
            <a:pPr marL="914400" marR="0" lvl="1" indent="-341630" algn="l" defTabSz="914400" rtl="0" eaLnBrk="0" fontAlgn="base" latinLnBrk="0" hangingPunct="0">
              <a:lnSpc>
                <a:spcPct val="130000"/>
              </a:lnSpc>
              <a:spcBef>
                <a:spcPct val="30000"/>
              </a:spcBef>
              <a:spcAft>
                <a:spcPct val="0"/>
              </a:spcAft>
              <a:buClrTx/>
              <a:buSzTx/>
              <a:buFontTx/>
              <a:buBlip>
                <a:blip r:embed="rId2"/>
              </a:buBlip>
              <a:defRPr/>
            </a:pP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系统</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服务例程结束时，通过宏</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RESTORE_ALL</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恢复</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sym typeface="+mn-ea"/>
              </a:rPr>
              <a:t>寄 </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存器；</a:t>
            </a:r>
          </a:p>
          <a:p>
            <a:pPr marL="914400" marR="0" lvl="1" indent="-341630" algn="l" defTabSz="914400" rtl="0" eaLnBrk="0" fontAlgn="base" latinLnBrk="0" hangingPunct="0">
              <a:lnSpc>
                <a:spcPct val="130000"/>
              </a:lnSpc>
              <a:spcBef>
                <a:spcPct val="30000"/>
              </a:spcBef>
              <a:spcAft>
                <a:spcPct val="0"/>
              </a:spcAft>
              <a:buClrTx/>
              <a:buSzTx/>
              <a:buFontTx/>
              <a:buBlip>
                <a:blip r:embed="rId2"/>
              </a:buBlip>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最后通过</a:t>
            </a:r>
            <a:r>
              <a:rPr kumimoji="0"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mn-cs"/>
                <a:sym typeface="+mn-ea"/>
              </a:rPr>
              <a:t>iret</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sym typeface="+mn-ea"/>
              </a:rPr>
              <a:t>指令返回。  </a:t>
            </a:r>
          </a:p>
          <a:p>
            <a:pPr marL="457200" marR="0" lvl="1" indent="0" algn="l" defTabSz="914400" rtl="0" eaLnBrk="0" fontAlgn="base" latinLnBrk="0" hangingPunct="0">
              <a:lnSpc>
                <a:spcPct val="115000"/>
              </a:lnSpc>
              <a:spcBef>
                <a:spcPct val="20000"/>
              </a:spcBef>
              <a:spcAft>
                <a:spcPct val="0"/>
              </a:spcAft>
              <a:buClrTx/>
              <a:buSzTx/>
              <a:buFontTx/>
              <a:buNone/>
              <a:defRPr/>
            </a:pPr>
            <a:endParaRPr kumimoji="0" lang="zh-CN" altLang="en-US" sz="2400" b="0" i="0" u="none" strike="noStrike" kern="1200" cap="none" spc="0" normalizeH="0" baseline="0" noProof="0" dirty="0" smtClean="0">
              <a:ln>
                <a:noFill/>
              </a:ln>
              <a:solidFill>
                <a:schemeClr val="tx1"/>
              </a:solidFill>
              <a:effectLst/>
              <a:uLnTx/>
              <a:uFillTx/>
              <a:latin typeface="+mn-lt"/>
              <a:ea typeface="+mn-ea"/>
              <a:cs typeface="+mn-cs"/>
              <a:sym typeface="+mn-ea"/>
            </a:endParaRPr>
          </a:p>
        </p:txBody>
      </p:sp>
      <p:sp>
        <p:nvSpPr>
          <p:cNvPr id="6" name="Rectangle 4" descr="蓝色砂纸"/>
          <p:cNvSpPr/>
          <p:nvPr/>
        </p:nvSpPr>
        <p:spPr>
          <a:xfrm>
            <a:off x="1017588" y="4860925"/>
            <a:ext cx="6675437" cy="457200"/>
          </a:xfrm>
          <a:prstGeom prst="rect">
            <a:avLst/>
          </a:prstGeom>
          <a:blipFill rotWithShape="0">
            <a:blip r:embed="rId3"/>
          </a:blipFill>
          <a:ln w="9525">
            <a:noFill/>
          </a:ln>
        </p:spPr>
        <p:txBody>
          <a:bodyPr wrap="none" anchor="t">
            <a:spAutoFit/>
          </a:bodyPr>
          <a:lstStyle/>
          <a:p>
            <a:pPr algn="ctr" eaLnBrk="0" hangingPunct="0">
              <a:lnSpc>
                <a:spcPct val="115000"/>
              </a:lnSpc>
              <a:spcBef>
                <a:spcPct val="20000"/>
              </a:spcBef>
            </a:pPr>
            <a:r>
              <a:rPr lang="en-US" altLang="zh-CN" dirty="0">
                <a:latin typeface="Times New Roman" panose="02020603050405020304" pitchFamily="18" charset="0"/>
              </a:rPr>
              <a:t>call *SYMBOL_NAME(sys_call_table)(0,%eax,4)</a:t>
            </a:r>
            <a:endParaRPr lang="zh-CN" altLang="en-US" dirty="0">
              <a:latin typeface="Times New Roman" panose="02020603050405020304" pitchFamily="18" charset="0"/>
            </a:endParaRPr>
          </a:p>
        </p:txBody>
      </p:sp>
      <p:sp>
        <p:nvSpPr>
          <p:cNvPr id="7" name="AutoShape 6"/>
          <p:cNvSpPr/>
          <p:nvPr/>
        </p:nvSpPr>
        <p:spPr>
          <a:xfrm>
            <a:off x="5724525" y="2820988"/>
            <a:ext cx="2881313" cy="571500"/>
          </a:xfrm>
          <a:prstGeom prst="wedgeEllipseCallout">
            <a:avLst>
              <a:gd name="adj1" fmla="val -10782"/>
              <a:gd name="adj2" fmla="val 346491"/>
            </a:avLst>
          </a:prstGeom>
          <a:solidFill>
            <a:srgbClr val="FFD9D9"/>
          </a:solidFill>
          <a:ln w="9525">
            <a:noFill/>
          </a:ln>
        </p:spPr>
        <p:txBody>
          <a:bodyPr anchor="t"/>
          <a:lstStyle/>
          <a:p>
            <a:pPr algn="ctr" eaLnBrk="0" hangingPunct="0">
              <a:lnSpc>
                <a:spcPct val="115000"/>
              </a:lnSpc>
              <a:spcBef>
                <a:spcPct val="20000"/>
              </a:spcBef>
            </a:pPr>
            <a:r>
              <a:rPr lang="zh-CN" altLang="en-US" sz="2000" b="1" dirty="0">
                <a:latin typeface="Arial" panose="020B0604020202020204" pitchFamily="34" charset="0"/>
              </a:rPr>
              <a:t>存放系统调用号</a:t>
            </a:r>
          </a:p>
        </p:txBody>
      </p:sp>
      <p:sp>
        <p:nvSpPr>
          <p:cNvPr id="8" name="矩形 7"/>
          <p:cNvSpPr/>
          <p:nvPr/>
        </p:nvSpPr>
        <p:spPr>
          <a:xfrm>
            <a:off x="4787900" y="284163"/>
            <a:ext cx="4176713" cy="5846763"/>
          </a:xfrm>
          <a:prstGeom prst="rect">
            <a:avLst/>
          </a:prstGeom>
          <a:solidFill>
            <a:schemeClr val="accent2">
              <a:lumMod val="75000"/>
            </a:schemeClr>
          </a:solidFill>
        </p:spPr>
        <p:txBody>
          <a:bodyPr>
            <a:spAutoFit/>
          </a:bodyPr>
          <a:lstStyle/>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#define SAVE_ALL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cld</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pushl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es</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pushl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%ds;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pushl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eax</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pushl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ebp</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pushl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edi</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pushl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esi</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pushl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edx</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pushl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ecx</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pushl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ebx</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movl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$(__KERNEL_DS),%</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edx</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movl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edx</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,%ds; \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0" fontAlgn="base" latinLnBrk="0" hangingPunct="0">
              <a:lnSpc>
                <a:spcPct val="115000"/>
              </a:lnSpc>
              <a:spcBef>
                <a:spcPct val="20000"/>
              </a:spcBef>
              <a:spcAft>
                <a:spcPct val="0"/>
              </a:spcAft>
              <a:buClrTx/>
              <a:buSzTx/>
              <a:buFontTx/>
              <a:buNone/>
              <a:defRPr/>
            </a:pP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movl</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edx</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a:t>
            </a:r>
            <a:r>
              <a:rPr kumimoji="0" lang="en-US" altLang="zh-CN" sz="20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es</a:t>
            </a: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a:t>
            </a:r>
            <a:endPar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p:txBody>
      </p:sp>
      <p:grpSp>
        <p:nvGrpSpPr>
          <p:cNvPr id="2" name="组合 22"/>
          <p:cNvGrpSpPr/>
          <p:nvPr/>
        </p:nvGrpSpPr>
        <p:grpSpPr>
          <a:xfrm>
            <a:off x="539750" y="158750"/>
            <a:ext cx="7921625" cy="6583363"/>
            <a:chOff x="540299" y="1381980"/>
            <a:chExt cx="7920880" cy="6583854"/>
          </a:xfrm>
        </p:grpSpPr>
        <p:sp>
          <p:nvSpPr>
            <p:cNvPr id="63495" name="文本框 23"/>
            <p:cNvSpPr txBox="1"/>
            <p:nvPr/>
          </p:nvSpPr>
          <p:spPr>
            <a:xfrm>
              <a:off x="540299" y="1381980"/>
              <a:ext cx="7920880" cy="6583854"/>
            </a:xfrm>
            <a:prstGeom prst="rect">
              <a:avLst/>
            </a:prstGeom>
            <a:solidFill>
              <a:srgbClr val="FFC0C0"/>
            </a:solidFill>
            <a:ln w="9525">
              <a:noFill/>
            </a:ln>
          </p:spPr>
          <p:txBody>
            <a:bodyPr anchor="t">
              <a:spAutoFit/>
            </a:bodyPr>
            <a:lstStyle/>
            <a:p>
              <a:pPr defTabSz="914400" eaLnBrk="0" hangingPunct="0"/>
              <a:r>
                <a:rPr lang="zh-CN" altLang="en-US" dirty="0">
                  <a:solidFill>
                    <a:srgbClr val="0000FF"/>
                  </a:solidFill>
                  <a:latin typeface="Arial" panose="020B0604020202020204" pitchFamily="34" charset="0"/>
                </a:rPr>
                <a:t>初始化系统调用</a:t>
              </a:r>
              <a:endParaRPr lang="en-US" altLang="zh-CN" dirty="0">
                <a:solidFill>
                  <a:srgbClr val="0000FF"/>
                </a:solidFill>
                <a:latin typeface="Arial" panose="020B0604020202020204" pitchFamily="34" charset="0"/>
              </a:endParaRPr>
            </a:p>
            <a:p>
              <a:pPr defTabSz="914400" eaLnBrk="0" hangingPunct="0">
                <a:spcBef>
                  <a:spcPts val="500"/>
                </a:spcBef>
                <a:buClr>
                  <a:srgbClr val="333399"/>
                </a:buClr>
                <a:buFont typeface="Wingdings" panose="05000000000000000000" pitchFamily="2" charset="2"/>
                <a:buChar char=""/>
              </a:pPr>
              <a:r>
                <a:rPr lang="zh-CN" altLang="en-US" dirty="0">
                  <a:latin typeface="Arial" panose="020B0604020202020204" pitchFamily="34" charset="0"/>
                </a:rPr>
                <a:t>内核初始化期间调用</a:t>
              </a:r>
              <a:r>
                <a:rPr lang="en-US" altLang="zh-CN" dirty="0" err="1">
                  <a:latin typeface="Arial" panose="020B0604020202020204" pitchFamily="34" charset="0"/>
                </a:rPr>
                <a:t>trap_init</a:t>
              </a:r>
              <a:r>
                <a:rPr lang="en-US" altLang="zh-CN" dirty="0">
                  <a:latin typeface="Arial" panose="020B0604020202020204" pitchFamily="34" charset="0"/>
                </a:rPr>
                <a:t>()</a:t>
              </a:r>
              <a:r>
                <a:rPr lang="zh-CN" altLang="en-US" dirty="0">
                  <a:latin typeface="Arial" panose="020B0604020202020204" pitchFamily="34" charset="0"/>
                </a:rPr>
                <a:t>函数建立</a:t>
              </a:r>
              <a:r>
                <a:rPr lang="en-US" altLang="zh-CN" dirty="0">
                  <a:latin typeface="Arial" panose="020B0604020202020204" pitchFamily="34" charset="0"/>
                </a:rPr>
                <a:t>IDT</a:t>
              </a:r>
              <a:r>
                <a:rPr lang="zh-CN" altLang="en-US" dirty="0">
                  <a:latin typeface="Arial" panose="020B0604020202020204" pitchFamily="34" charset="0"/>
                </a:rPr>
                <a:t>表中向量</a:t>
              </a:r>
              <a:r>
                <a:rPr lang="en-US" altLang="zh-CN" dirty="0">
                  <a:latin typeface="Arial" panose="020B0604020202020204" pitchFamily="34" charset="0"/>
                </a:rPr>
                <a:t>128</a:t>
              </a:r>
              <a:r>
                <a:rPr lang="zh-CN" altLang="en-US" dirty="0">
                  <a:latin typeface="Arial" panose="020B0604020202020204" pitchFamily="34" charset="0"/>
                </a:rPr>
                <a:t>对应的表项，语句如下：</a:t>
              </a:r>
              <a:endParaRPr lang="en-US" altLang="zh-CN" dirty="0">
                <a:latin typeface="Arial" panose="020B0604020202020204" pitchFamily="34" charset="0"/>
              </a:endParaRPr>
            </a:p>
            <a:p>
              <a:pPr defTabSz="914400" eaLnBrk="0" hangingPunct="0">
                <a:spcBef>
                  <a:spcPts val="500"/>
                </a:spcBef>
                <a:buClr>
                  <a:srgbClr val="333399"/>
                </a:buClr>
              </a:pPr>
              <a:endParaRPr lang="zh-CN" altLang="en-US" dirty="0">
                <a:latin typeface="Arial" panose="020B0604020202020204" pitchFamily="34" charset="0"/>
              </a:endParaRPr>
            </a:p>
            <a:p>
              <a:pPr defTabSz="914400" eaLnBrk="0" hangingPunct="0">
                <a:spcBef>
                  <a:spcPts val="500"/>
                </a:spcBef>
              </a:pPr>
              <a:r>
                <a:rPr lang="zh-CN" altLang="en-US" dirty="0">
                  <a:latin typeface="Arial" panose="020B0604020202020204" pitchFamily="34" charset="0"/>
                </a:rPr>
                <a:t>	</a:t>
              </a:r>
              <a:endParaRPr lang="en-US" altLang="zh-CN" dirty="0">
                <a:latin typeface="Arial" panose="020B0604020202020204" pitchFamily="34" charset="0"/>
              </a:endParaRPr>
            </a:p>
            <a:p>
              <a:pPr defTabSz="914400" eaLnBrk="0" hangingPunct="0">
                <a:spcBef>
                  <a:spcPts val="500"/>
                </a:spcBef>
              </a:pPr>
              <a:r>
                <a:rPr lang="zh-CN" altLang="en-US" dirty="0">
                  <a:latin typeface="Arial" panose="020B0604020202020204" pitchFamily="34" charset="0"/>
                </a:rPr>
                <a:t>该调用把下列值存入这个系统门描述符的相应字段</a:t>
              </a:r>
              <a:r>
                <a:rPr lang="en-US" altLang="zh-CN" dirty="0">
                  <a:latin typeface="Arial" panose="020B0604020202020204" pitchFamily="34" charset="0"/>
                </a:rPr>
                <a:t>:</a:t>
              </a:r>
            </a:p>
            <a:p>
              <a:pPr defTabSz="914400" eaLnBrk="0" hangingPunct="0">
                <a:spcBef>
                  <a:spcPts val="500"/>
                </a:spcBef>
              </a:pPr>
              <a:r>
                <a:rPr lang="en-US" altLang="zh-CN" dirty="0">
                  <a:latin typeface="Arial" panose="020B0604020202020204" pitchFamily="34" charset="0"/>
                </a:rPr>
                <a:t>   segment selector</a:t>
              </a:r>
            </a:p>
            <a:p>
              <a:pPr defTabSz="914400" eaLnBrk="0" hangingPunct="0">
                <a:spcBef>
                  <a:spcPts val="500"/>
                </a:spcBef>
              </a:pPr>
              <a:r>
                <a:rPr lang="en-US" altLang="zh-CN" dirty="0">
                  <a:latin typeface="Arial" panose="020B0604020202020204" pitchFamily="34" charset="0"/>
                </a:rPr>
                <a:t>	</a:t>
              </a:r>
              <a:r>
                <a:rPr lang="zh-CN" altLang="en-US" sz="2000" dirty="0">
                  <a:latin typeface="Arial" panose="020B0604020202020204" pitchFamily="34" charset="0"/>
                </a:rPr>
                <a:t>内核代码段</a:t>
              </a:r>
              <a:r>
                <a:rPr lang="en-US" altLang="zh-CN" sz="2000" dirty="0">
                  <a:latin typeface="Arial" panose="020B0604020202020204" pitchFamily="34" charset="0"/>
                </a:rPr>
                <a:t>__KERNEL_CS</a:t>
              </a:r>
              <a:r>
                <a:rPr lang="zh-CN" altLang="en-US" sz="2000" dirty="0">
                  <a:latin typeface="Arial" panose="020B0604020202020204" pitchFamily="34" charset="0"/>
                </a:rPr>
                <a:t>的段选择符</a:t>
              </a:r>
            </a:p>
            <a:p>
              <a:pPr defTabSz="914400" eaLnBrk="0" hangingPunct="0">
                <a:spcBef>
                  <a:spcPts val="500"/>
                </a:spcBef>
              </a:pPr>
              <a:r>
                <a:rPr lang="zh-CN" altLang="en-US" dirty="0">
                  <a:latin typeface="Arial" panose="020B0604020202020204" pitchFamily="34" charset="0"/>
                </a:rPr>
                <a:t>  </a:t>
              </a:r>
              <a:r>
                <a:rPr lang="en-US" altLang="zh-CN" dirty="0">
                  <a:latin typeface="Arial" panose="020B0604020202020204" pitchFamily="34" charset="0"/>
                </a:rPr>
                <a:t>offset</a:t>
              </a:r>
            </a:p>
            <a:p>
              <a:pPr defTabSz="914400" eaLnBrk="0" hangingPunct="0">
                <a:spcBef>
                  <a:spcPts val="500"/>
                </a:spcBef>
              </a:pPr>
              <a:r>
                <a:rPr lang="en-US" altLang="zh-CN" dirty="0">
                  <a:latin typeface="Arial" panose="020B0604020202020204" pitchFamily="34" charset="0"/>
                </a:rPr>
                <a:t>	</a:t>
              </a:r>
              <a:r>
                <a:rPr lang="zh-CN" altLang="en-US" sz="2000" dirty="0">
                  <a:latin typeface="Arial" panose="020B0604020202020204" pitchFamily="34" charset="0"/>
                </a:rPr>
                <a:t>指向</a:t>
              </a:r>
              <a:r>
                <a:rPr lang="en-US" altLang="zh-CN" sz="2000" dirty="0" err="1">
                  <a:latin typeface="Arial" panose="020B0604020202020204" pitchFamily="34" charset="0"/>
                </a:rPr>
                <a:t>system_call</a:t>
              </a:r>
              <a:r>
                <a:rPr lang="en-US" altLang="zh-CN" sz="2000" dirty="0">
                  <a:latin typeface="Arial" panose="020B0604020202020204" pitchFamily="34" charset="0"/>
                </a:rPr>
                <a:t>()</a:t>
              </a:r>
              <a:r>
                <a:rPr lang="zh-CN" altLang="en-US" sz="2000" dirty="0">
                  <a:latin typeface="Arial" panose="020B0604020202020204" pitchFamily="34" charset="0"/>
                </a:rPr>
                <a:t>异常处理程序的入口地址</a:t>
              </a:r>
              <a:br>
                <a:rPr lang="zh-CN" altLang="en-US" sz="2000" dirty="0">
                  <a:latin typeface="Arial" panose="020B0604020202020204" pitchFamily="34" charset="0"/>
                </a:rPr>
              </a:br>
              <a:r>
                <a:rPr lang="zh-CN" altLang="en-US" dirty="0">
                  <a:latin typeface="Arial" panose="020B0604020202020204" pitchFamily="34" charset="0"/>
                </a:rPr>
                <a:t>  </a:t>
              </a:r>
              <a:r>
                <a:rPr lang="en-US" altLang="zh-CN" dirty="0">
                  <a:latin typeface="Arial" panose="020B0604020202020204" pitchFamily="34" charset="0"/>
                </a:rPr>
                <a:t>type</a:t>
              </a:r>
            </a:p>
            <a:p>
              <a:pPr defTabSz="914400" eaLnBrk="0" hangingPunct="0">
                <a:spcBef>
                  <a:spcPts val="500"/>
                </a:spcBef>
              </a:pPr>
              <a:r>
                <a:rPr lang="en-US" altLang="zh-CN" dirty="0">
                  <a:latin typeface="Arial" panose="020B0604020202020204" pitchFamily="34" charset="0"/>
                </a:rPr>
                <a:t>	</a:t>
              </a:r>
              <a:r>
                <a:rPr lang="zh-CN" altLang="en-US" sz="2000" dirty="0">
                  <a:latin typeface="Arial" panose="020B0604020202020204" pitchFamily="34" charset="0"/>
                </a:rPr>
                <a:t>置为</a:t>
              </a:r>
              <a:r>
                <a:rPr lang="en-US" altLang="zh-CN" sz="2000" dirty="0">
                  <a:latin typeface="Arial" panose="020B0604020202020204" pitchFamily="34" charset="0"/>
                </a:rPr>
                <a:t>15</a:t>
              </a:r>
              <a:r>
                <a:rPr lang="zh-CN" altLang="en-US" sz="2000" dirty="0">
                  <a:latin typeface="Arial" panose="020B0604020202020204" pitchFamily="34" charset="0"/>
                </a:rPr>
                <a:t>。表示这个异常是一个陷阱，相应的处理程序不禁止可屏蔽中断</a:t>
              </a:r>
            </a:p>
            <a:p>
              <a:pPr defTabSz="914400" eaLnBrk="0" hangingPunct="0">
                <a:spcBef>
                  <a:spcPts val="500"/>
                </a:spcBef>
              </a:pPr>
              <a:r>
                <a:rPr lang="zh-CN" altLang="en-US" dirty="0">
                  <a:latin typeface="Arial" panose="020B0604020202020204" pitchFamily="34" charset="0"/>
                </a:rPr>
                <a:t>  </a:t>
              </a:r>
              <a:r>
                <a:rPr lang="en-US" altLang="zh-CN" dirty="0">
                  <a:latin typeface="Arial" panose="020B0604020202020204" pitchFamily="34" charset="0"/>
                </a:rPr>
                <a:t>DPL(</a:t>
              </a:r>
              <a:r>
                <a:rPr lang="zh-CN" altLang="en-US" dirty="0">
                  <a:latin typeface="Arial" panose="020B0604020202020204" pitchFamily="34" charset="0"/>
                </a:rPr>
                <a:t>描述符特权级</a:t>
              </a:r>
              <a:r>
                <a:rPr lang="en-US" altLang="zh-CN" dirty="0">
                  <a:latin typeface="Arial" panose="020B0604020202020204" pitchFamily="34" charset="0"/>
                </a:rPr>
                <a:t>)</a:t>
              </a:r>
            </a:p>
            <a:p>
              <a:pPr defTabSz="914400" eaLnBrk="0" hangingPunct="0">
                <a:spcBef>
                  <a:spcPts val="500"/>
                </a:spcBef>
              </a:pPr>
              <a:r>
                <a:rPr lang="en-US" altLang="zh-CN" dirty="0">
                  <a:latin typeface="Arial" panose="020B0604020202020204" pitchFamily="34" charset="0"/>
                </a:rPr>
                <a:t>	</a:t>
              </a:r>
              <a:r>
                <a:rPr lang="zh-CN" altLang="en-US" sz="2000" dirty="0">
                  <a:latin typeface="Arial" panose="020B0604020202020204" pitchFamily="34" charset="0"/>
                </a:rPr>
                <a:t>置为</a:t>
              </a:r>
              <a:r>
                <a:rPr lang="en-US" altLang="zh-CN" sz="2000" dirty="0">
                  <a:latin typeface="Arial" panose="020B0604020202020204" pitchFamily="34" charset="0"/>
                </a:rPr>
                <a:t>3</a:t>
              </a:r>
              <a:r>
                <a:rPr lang="zh-CN" altLang="en-US" sz="2000" dirty="0">
                  <a:latin typeface="Arial" panose="020B0604020202020204" pitchFamily="34" charset="0"/>
                </a:rPr>
                <a:t>。这就允许用户态进程访问这个门，即在用户程序中使用</a:t>
              </a:r>
              <a:r>
                <a:rPr lang="en-US" altLang="zh-CN" sz="2000" dirty="0" err="1">
                  <a:latin typeface="Arial" panose="020B0604020202020204" pitchFamily="34" charset="0"/>
                </a:rPr>
                <a:t>int</a:t>
              </a:r>
              <a:r>
                <a:rPr lang="en-US" altLang="zh-CN" sz="2000" dirty="0">
                  <a:latin typeface="Arial" panose="020B0604020202020204" pitchFamily="34" charset="0"/>
                </a:rPr>
                <a:t> $0x80</a:t>
              </a:r>
              <a:r>
                <a:rPr lang="zh-CN" altLang="en-US" sz="2000" dirty="0">
                  <a:latin typeface="Arial" panose="020B0604020202020204" pitchFamily="34" charset="0"/>
                </a:rPr>
                <a:t>是合法的</a:t>
              </a:r>
              <a:endParaRPr lang="zh-CN" altLang="en-US" dirty="0">
                <a:latin typeface="Arial" panose="020B0604020202020204" pitchFamily="34" charset="0"/>
              </a:endParaRPr>
            </a:p>
          </p:txBody>
        </p:sp>
        <p:pic>
          <p:nvPicPr>
            <p:cNvPr id="63496" name="Picture 4"/>
            <p:cNvPicPr>
              <a:picLocks noChangeAspect="1"/>
            </p:cNvPicPr>
            <p:nvPr/>
          </p:nvPicPr>
          <p:blipFill>
            <a:blip r:embed="rId4"/>
            <a:stretch>
              <a:fillRect/>
            </a:stretch>
          </p:blipFill>
          <p:spPr>
            <a:xfrm>
              <a:off x="956477" y="2706863"/>
              <a:ext cx="6477000" cy="247650"/>
            </a:xfrm>
            <a:prstGeom prst="rect">
              <a:avLst/>
            </a:prstGeom>
            <a:noFill/>
            <a:ln w="9525">
              <a:noFill/>
            </a:ln>
          </p:spPr>
        </p:pic>
        <p:pic>
          <p:nvPicPr>
            <p:cNvPr id="63497" name="Picture 5"/>
            <p:cNvPicPr>
              <a:picLocks noChangeAspect="1"/>
            </p:cNvPicPr>
            <p:nvPr/>
          </p:nvPicPr>
          <p:blipFill>
            <a:blip r:embed="rId5"/>
            <a:stretch>
              <a:fillRect/>
            </a:stretch>
          </p:blipFill>
          <p:spPr>
            <a:xfrm>
              <a:off x="956448" y="3049756"/>
              <a:ext cx="4467225" cy="247650"/>
            </a:xfrm>
            <a:prstGeom prst="rect">
              <a:avLst/>
            </a:prstGeom>
            <a:noFill/>
            <a:ln w="9525">
              <a:noFill/>
            </a:ln>
          </p:spPr>
        </p:pic>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ppt_x"/>
                                          </p:val>
                                        </p:tav>
                                      </p:tavLst>
                                    </p:anim>
                                    <p:anim calcmode="lin" valueType="num">
                                      <p:cBhvr additive="base">
                                        <p:cTn id="12" dur="500"/>
                                        <p:tgtEl>
                                          <p:spTgt spid="2"/>
                                        </p:tgtEl>
                                        <p:attrNameLst>
                                          <p:attrName>ppt_y</p:attrName>
                                        </p:attrNameLst>
                                      </p:cBhvr>
                                      <p:tavLst>
                                        <p:tav tm="0">
                                          <p:val>
                                            <p:strVal val="ppt_y"/>
                                          </p:val>
                                        </p:tav>
                                        <p:tav tm="100000">
                                          <p:val>
                                            <p:strVal val="1+ppt_h/2"/>
                                          </p:val>
                                        </p:tav>
                                      </p:tavLst>
                                    </p:anim>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0">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0">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0">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0">
                                            <p:txEl>
                                              <p:pRg st="6" end="6"/>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0">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4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1" nodeType="clickEffect">
                                  <p:stCondLst>
                                    <p:cond delay="0"/>
                                  </p:stCondLst>
                                  <p:childTnLst>
                                    <p:anim calcmode="lin" valueType="num">
                                      <p:cBhvr additive="base">
                                        <p:cTn id="42" dur="500"/>
                                        <p:tgtEl>
                                          <p:spTgt spid="8"/>
                                        </p:tgtEl>
                                        <p:attrNameLst>
                                          <p:attrName>ppt_x</p:attrName>
                                        </p:attrNameLst>
                                      </p:cBhvr>
                                      <p:tavLst>
                                        <p:tav tm="0">
                                          <p:val>
                                            <p:strVal val="ppt_x"/>
                                          </p:val>
                                        </p:tav>
                                        <p:tav tm="100000">
                                          <p:val>
                                            <p:strVal val="ppt_x"/>
                                          </p:val>
                                        </p:tav>
                                      </p:tavLst>
                                    </p:anim>
                                    <p:anim calcmode="lin" valueType="num">
                                      <p:cBhvr additive="base">
                                        <p:cTn id="43" dur="500"/>
                                        <p:tgtEl>
                                          <p:spTgt spid="8"/>
                                        </p:tgtEl>
                                        <p:attrNameLst>
                                          <p:attrName>ppt_y</p:attrName>
                                        </p:attrNameLst>
                                      </p:cBhvr>
                                      <p:tavLst>
                                        <p:tav tm="0">
                                          <p:val>
                                            <p:strVal val="ppt_y"/>
                                          </p:val>
                                        </p:tav>
                                        <p:tav tm="100000">
                                          <p:val>
                                            <p:strVal val="1+ppt_h/2"/>
                                          </p:val>
                                        </p:tav>
                                      </p:tavLst>
                                    </p:anim>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anim calcmode="lin" valueType="num">
                                      <p:cBhvr>
                                        <p:cTn id="54" dur="1000" fill="hold"/>
                                        <p:tgtEl>
                                          <p:spTgt spid="7"/>
                                        </p:tgtEl>
                                        <p:attrNameLst>
                                          <p:attrName>ppt_x</p:attrName>
                                        </p:attrNameLst>
                                      </p:cBhvr>
                                      <p:tavLst>
                                        <p:tav tm="0">
                                          <p:val>
                                            <p:strVal val="#ppt_x"/>
                                          </p:val>
                                        </p:tav>
                                        <p:tav tm="100000">
                                          <p:val>
                                            <p:strVal val="#ppt_x"/>
                                          </p:val>
                                        </p:tav>
                                      </p:tavLst>
                                    </p:anim>
                                    <p:anim calcmode="lin" valueType="num">
                                      <p:cBhvr>
                                        <p:cTn id="5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8" grpId="1"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4"/>
          <p:cNvSpPr/>
          <p:nvPr/>
        </p:nvSpPr>
        <p:spPr>
          <a:xfrm>
            <a:off x="0" y="1268413"/>
            <a:ext cx="9144000" cy="5118100"/>
          </a:xfrm>
          <a:prstGeom prst="rect">
            <a:avLst/>
          </a:prstGeom>
          <a:noFill/>
          <a:ln w="38100" cap="flat" cmpd="sng">
            <a:solidFill>
              <a:srgbClr val="5AC8DE"/>
            </a:solidFill>
            <a:prstDash val="solid"/>
            <a:miter/>
            <a:headEnd type="none" w="med" len="med"/>
            <a:tailEnd type="none" w="med" len="med"/>
          </a:ln>
        </p:spPr>
        <p:txBody>
          <a:bodyPr anchor="t">
            <a:spAutoFit/>
          </a:bodyPr>
          <a:lstStyle/>
          <a:p>
            <a:pPr indent="266700" algn="just" eaLnBrk="0" hangingPunct="0">
              <a:lnSpc>
                <a:spcPct val="115000"/>
              </a:lnSpc>
            </a:pPr>
            <a:r>
              <a:rPr lang="en-US" altLang="zh-CN" sz="2000" b="1" dirty="0">
                <a:latin typeface="Times New Roman" panose="02020603050405020304" pitchFamily="18" charset="0"/>
              </a:rPr>
              <a:t>ENTRY(system_call)</a:t>
            </a:r>
            <a:endParaRPr lang="en-US" altLang="zh-CN" sz="2000" b="1" dirty="0">
              <a:latin typeface="Times New Roman" panose="02020603050405020304" pitchFamily="18" charset="0"/>
              <a:ea typeface="Arial Unicode MS" panose="020B0604020202020204" charset="-122"/>
            </a:endParaRPr>
          </a:p>
          <a:p>
            <a:pPr indent="266700" algn="just" eaLnBrk="0" hangingPunct="0">
              <a:lnSpc>
                <a:spcPct val="115000"/>
              </a:lnSpc>
            </a:pPr>
            <a:r>
              <a:rPr lang="en-US" altLang="zh-CN" sz="2000" b="1" dirty="0">
                <a:latin typeface="Times New Roman" panose="02020603050405020304" pitchFamily="18" charset="0"/>
              </a:rPr>
              <a:t>	pushl %eax	                                  //</a:t>
            </a:r>
            <a:r>
              <a:rPr lang="zh-CN" altLang="en-US" sz="2000" b="1" dirty="0">
                <a:latin typeface="Times New Roman" panose="02020603050405020304" pitchFamily="18" charset="0"/>
              </a:rPr>
              <a:t>保存</a:t>
            </a:r>
            <a:r>
              <a:rPr lang="en-US" altLang="zh-CN" sz="2000" b="1" dirty="0">
                <a:latin typeface="Times New Roman" panose="02020603050405020304" pitchFamily="18" charset="0"/>
              </a:rPr>
              <a:t>EAX</a:t>
            </a:r>
            <a:r>
              <a:rPr lang="zh-CN" altLang="en-US" sz="2000" b="1" dirty="0">
                <a:latin typeface="Times New Roman" panose="02020603050405020304" pitchFamily="18" charset="0"/>
              </a:rPr>
              <a:t>寄存器的内容</a:t>
            </a:r>
            <a:endParaRPr lang="zh-CN" altLang="en-US" sz="2000" b="1" dirty="0">
              <a:latin typeface="Times New Roman" panose="02020603050405020304" pitchFamily="18" charset="0"/>
              <a:ea typeface="Arial Unicode MS" panose="020B0604020202020204" charset="-122"/>
            </a:endParaRPr>
          </a:p>
          <a:p>
            <a:pPr indent="266700" algn="just" eaLnBrk="0" hangingPunct="0">
              <a:lnSpc>
                <a:spcPct val="115000"/>
              </a:lnSpc>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SAVE_ALL                                         // </a:t>
            </a:r>
            <a:r>
              <a:rPr lang="zh-CN" altLang="en-US" sz="2000" b="1" dirty="0">
                <a:latin typeface="Times New Roman" panose="02020603050405020304" pitchFamily="18" charset="0"/>
              </a:rPr>
              <a:t>保存各通用寄存器的内容</a:t>
            </a:r>
            <a:endParaRPr lang="zh-CN" altLang="en-US" sz="2000" b="1" dirty="0">
              <a:latin typeface="Times New Roman" panose="02020603050405020304" pitchFamily="18" charset="0"/>
              <a:ea typeface="Arial Unicode MS" panose="020B0604020202020204" charset="-122"/>
            </a:endParaRPr>
          </a:p>
          <a:p>
            <a:pPr indent="266700" algn="just" eaLnBrk="0" hangingPunct="0">
              <a:lnSpc>
                <a:spcPct val="115000"/>
              </a:lnSpc>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GET_CURRENT(%ebx)           // </a:t>
            </a:r>
            <a:r>
              <a:rPr lang="zh-CN" altLang="en-US" sz="2000" b="1" dirty="0">
                <a:latin typeface="Times New Roman" panose="02020603050405020304" pitchFamily="18" charset="0"/>
              </a:rPr>
              <a:t>获取调用进程的</a:t>
            </a:r>
            <a:r>
              <a:rPr lang="en-US" altLang="zh-CN" sz="2000" b="1" dirty="0">
                <a:latin typeface="Times New Roman" panose="02020603050405020304" pitchFamily="18" charset="0"/>
              </a:rPr>
              <a:t>task_struct</a:t>
            </a:r>
            <a:r>
              <a:rPr lang="zh-CN" altLang="en-US" sz="2000" b="1" dirty="0">
                <a:latin typeface="Times New Roman" panose="02020603050405020304" pitchFamily="18" charset="0"/>
              </a:rPr>
              <a:t>结构的指针 </a:t>
            </a:r>
            <a:endParaRPr lang="zh-CN" altLang="en-US" sz="2000" b="1" dirty="0">
              <a:latin typeface="Times New Roman" panose="02020603050405020304" pitchFamily="18" charset="0"/>
              <a:ea typeface="Arial Unicode MS" panose="020B0604020202020204" charset="-122"/>
            </a:endParaRPr>
          </a:p>
          <a:p>
            <a:pPr indent="266700" algn="just" eaLnBrk="0" hangingPunct="0">
              <a:lnSpc>
                <a:spcPct val="115000"/>
              </a:lnSpc>
            </a:pPr>
            <a:r>
              <a:rPr lang="zh-CN" altLang="en-US" sz="2000" b="1" dirty="0">
                <a:latin typeface="Times New Roman" panose="02020603050405020304" pitchFamily="18" charset="0"/>
              </a:rPr>
              <a:t>	    ┇</a:t>
            </a:r>
            <a:endParaRPr lang="zh-CN" altLang="en-US" sz="2000" b="1" dirty="0">
              <a:latin typeface="Times New Roman" panose="02020603050405020304" pitchFamily="18" charset="0"/>
              <a:ea typeface="Arial Unicode MS" panose="020B0604020202020204" charset="-122"/>
            </a:endParaRPr>
          </a:p>
          <a:p>
            <a:pPr indent="266700" algn="just" eaLnBrk="0" hangingPunct="0">
              <a:lnSpc>
                <a:spcPct val="115000"/>
              </a:lnSpc>
            </a:pPr>
            <a:r>
              <a:rPr lang="en-US" altLang="zh-CN" sz="2000" b="1" dirty="0">
                <a:latin typeface="Times New Roman" panose="02020603050405020304" pitchFamily="18" charset="0"/>
              </a:rPr>
              <a:t>cmpl $(NR_syscalls),%eax                   // </a:t>
            </a:r>
            <a:r>
              <a:rPr lang="zh-CN" altLang="en-US" sz="2000" b="1" dirty="0">
                <a:latin typeface="Times New Roman" panose="02020603050405020304" pitchFamily="18" charset="0"/>
              </a:rPr>
              <a:t>检测系统调用是否合法系统调用。</a:t>
            </a:r>
            <a:endParaRPr lang="zh-CN" altLang="en-US" sz="2000" b="1" dirty="0">
              <a:latin typeface="Times New Roman" panose="02020603050405020304" pitchFamily="18" charset="0"/>
              <a:ea typeface="Arial Unicode MS" panose="020B0604020202020204" charset="-122"/>
            </a:endParaRPr>
          </a:p>
          <a:p>
            <a:pPr indent="266700" algn="just" eaLnBrk="0" hangingPunct="0">
              <a:lnSpc>
                <a:spcPct val="115000"/>
              </a:lnSpc>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jae badsys                       // </a:t>
            </a:r>
            <a:r>
              <a:rPr lang="zh-CN" altLang="en-US" sz="2000" b="1" dirty="0">
                <a:latin typeface="Times New Roman" panose="02020603050405020304" pitchFamily="18" charset="0"/>
              </a:rPr>
              <a:t>如果该系统调用号越界则跳转到标号</a:t>
            </a:r>
            <a:r>
              <a:rPr lang="en-US" altLang="zh-CN" sz="2000" b="1" dirty="0">
                <a:latin typeface="Times New Roman" panose="02020603050405020304" pitchFamily="18" charset="0"/>
              </a:rPr>
              <a:t>badsys</a:t>
            </a:r>
            <a:r>
              <a:rPr lang="zh-CN" altLang="en-US" sz="2000" b="1" dirty="0">
                <a:latin typeface="Times New Roman" panose="02020603050405020304" pitchFamily="18" charset="0"/>
              </a:rPr>
              <a:t>处</a:t>
            </a:r>
            <a:endParaRPr lang="zh-CN" altLang="en-US" sz="2000" b="1" dirty="0">
              <a:latin typeface="Times New Roman" panose="02020603050405020304" pitchFamily="18" charset="0"/>
              <a:ea typeface="Arial Unicode MS" panose="020B0604020202020204" charset="-122"/>
            </a:endParaRPr>
          </a:p>
          <a:p>
            <a:pPr indent="266700" algn="just" eaLnBrk="0" hangingPunct="0">
              <a:lnSpc>
                <a:spcPct val="115000"/>
              </a:lnSpc>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testb $0x20,flags(%ebx)	  // </a:t>
            </a:r>
            <a:r>
              <a:rPr lang="zh-CN" altLang="en-US" sz="2000" b="1" dirty="0">
                <a:latin typeface="Times New Roman" panose="02020603050405020304" pitchFamily="18" charset="0"/>
              </a:rPr>
              <a:t>检测是否设置了</a:t>
            </a:r>
            <a:r>
              <a:rPr lang="en-US" altLang="zh-CN" sz="2000" b="1" dirty="0">
                <a:latin typeface="Times New Roman" panose="02020603050405020304" pitchFamily="18" charset="0"/>
              </a:rPr>
              <a:t>PF_TRACESYS</a:t>
            </a:r>
            <a:r>
              <a:rPr lang="zh-CN" altLang="en-US" sz="2000" b="1" dirty="0">
                <a:latin typeface="Times New Roman" panose="02020603050405020304" pitchFamily="18" charset="0"/>
              </a:rPr>
              <a:t>标志。</a:t>
            </a:r>
            <a:endParaRPr lang="zh-CN" altLang="en-US" sz="2000" b="1" dirty="0">
              <a:latin typeface="Times New Roman" panose="02020603050405020304" pitchFamily="18" charset="0"/>
              <a:ea typeface="Arial Unicode MS" panose="020B0604020202020204" charset="-122"/>
            </a:endParaRPr>
          </a:p>
          <a:p>
            <a:pPr indent="266700" algn="just" eaLnBrk="0" hangingPunct="0">
              <a:lnSpc>
                <a:spcPct val="115000"/>
              </a:lnSpc>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jne tracesys //</a:t>
            </a:r>
            <a:r>
              <a:rPr lang="zh-CN" altLang="en-US" sz="2000" b="1" dirty="0">
                <a:latin typeface="Times New Roman" panose="02020603050405020304" pitchFamily="18" charset="0"/>
              </a:rPr>
              <a:t>如果设置了</a:t>
            </a:r>
            <a:r>
              <a:rPr lang="en-US" altLang="zh-CN" sz="2000" b="1" dirty="0">
                <a:latin typeface="Times New Roman" panose="02020603050405020304" pitchFamily="18" charset="0"/>
              </a:rPr>
              <a:t>PF_TRACESYS</a:t>
            </a:r>
            <a:r>
              <a:rPr lang="zh-CN" altLang="en-US" sz="2000" b="1" dirty="0">
                <a:latin typeface="Times New Roman" panose="02020603050405020304" pitchFamily="18" charset="0"/>
              </a:rPr>
              <a:t>标志则跳转到标号</a:t>
            </a:r>
            <a:r>
              <a:rPr lang="en-US" altLang="zh-CN" sz="2000" b="1" dirty="0">
                <a:latin typeface="Times New Roman" panose="02020603050405020304" pitchFamily="18" charset="0"/>
              </a:rPr>
              <a:t>tracesys</a:t>
            </a:r>
            <a:r>
              <a:rPr lang="zh-CN" altLang="en-US" sz="2000" b="1" dirty="0">
                <a:latin typeface="Times New Roman" panose="02020603050405020304" pitchFamily="18" charset="0"/>
              </a:rPr>
              <a:t>处。</a:t>
            </a:r>
            <a:endParaRPr lang="zh-CN" altLang="en-US" sz="2000" b="1" dirty="0">
              <a:latin typeface="Times New Roman" panose="02020603050405020304" pitchFamily="18" charset="0"/>
              <a:ea typeface="Arial Unicode MS" panose="020B0604020202020204" charset="-122"/>
            </a:endParaRPr>
          </a:p>
          <a:p>
            <a:pPr indent="266700" algn="just" eaLnBrk="0" hangingPunct="0">
              <a:lnSpc>
                <a:spcPct val="115000"/>
              </a:lnSpc>
            </a:pPr>
            <a:r>
              <a:rPr lang="zh-CN" altLang="en-US" b="1" dirty="0">
                <a:latin typeface="Times New Roman" panose="02020603050405020304" pitchFamily="18" charset="0"/>
              </a:rPr>
              <a:t>	</a:t>
            </a:r>
            <a:r>
              <a:rPr lang="en-US" altLang="zh-CN" sz="2000" b="1" dirty="0">
                <a:solidFill>
                  <a:srgbClr val="FF3300"/>
                </a:solidFill>
                <a:latin typeface="Times New Roman" panose="02020603050405020304" pitchFamily="18" charset="0"/>
              </a:rPr>
              <a:t>call *SYMBOL_NAME(sys_call_table)(,%eax,4) //</a:t>
            </a:r>
            <a:r>
              <a:rPr lang="zh-CN" altLang="en-US" sz="2000" b="1" dirty="0">
                <a:solidFill>
                  <a:srgbClr val="FF3300"/>
                </a:solidFill>
                <a:latin typeface="Times New Roman" panose="02020603050405020304" pitchFamily="18" charset="0"/>
              </a:rPr>
              <a:t>这里是调用并执行该    </a:t>
            </a:r>
          </a:p>
          <a:p>
            <a:pPr indent="266700" algn="just" eaLnBrk="0" hangingPunct="0">
              <a:lnSpc>
                <a:spcPct val="115000"/>
              </a:lnSpc>
            </a:pPr>
            <a:r>
              <a:rPr lang="zh-CN" altLang="en-US" sz="2000" b="1" dirty="0">
                <a:latin typeface="Times New Roman" panose="02020603050405020304" pitchFamily="18" charset="0"/>
              </a:rPr>
              <a:t>                                                                                           </a:t>
            </a:r>
            <a:r>
              <a:rPr lang="zh-CN" altLang="en-US" sz="2000" b="1" dirty="0">
                <a:solidFill>
                  <a:srgbClr val="FF3300"/>
                </a:solidFill>
                <a:latin typeface="Times New Roman" panose="02020603050405020304" pitchFamily="18" charset="0"/>
              </a:rPr>
              <a:t>//系统调用函数的地方</a:t>
            </a:r>
            <a:endParaRPr lang="zh-CN" altLang="en-US" sz="2000" b="1" dirty="0">
              <a:solidFill>
                <a:srgbClr val="FF3300"/>
              </a:solidFill>
              <a:latin typeface="Times New Roman" panose="02020603050405020304" pitchFamily="18" charset="0"/>
              <a:ea typeface="Arial Unicode MS" panose="020B0604020202020204" charset="-122"/>
            </a:endParaRPr>
          </a:p>
          <a:p>
            <a:pPr indent="266700" algn="just" eaLnBrk="0" hangingPunct="0">
              <a:lnSpc>
                <a:spcPct val="115000"/>
              </a:lnSpc>
            </a:pPr>
            <a:r>
              <a:rPr lang="zh-CN" altLang="en-US" sz="2000" b="1" dirty="0">
                <a:latin typeface="Times New Roman" panose="02020603050405020304" pitchFamily="18" charset="0"/>
              </a:rPr>
              <a:t>	</a:t>
            </a:r>
            <a:r>
              <a:rPr lang="en-US" altLang="zh-CN" sz="2000" b="1" dirty="0">
                <a:latin typeface="Times New Roman" panose="02020603050405020304" pitchFamily="18" charset="0"/>
              </a:rPr>
              <a:t>movl %eax,EAX(%esp)	 </a:t>
            </a:r>
            <a:r>
              <a:rPr lang="zh-CN" altLang="en-US" sz="2000" b="1" dirty="0">
                <a:latin typeface="Times New Roman" panose="02020603050405020304" pitchFamily="18" charset="0"/>
              </a:rPr>
              <a:t>// 系统调用返回值进栈保存。</a:t>
            </a:r>
            <a:endParaRPr lang="zh-CN" altLang="en-US" sz="2000" b="1" dirty="0">
              <a:latin typeface="Times New Roman" panose="02020603050405020304" pitchFamily="18" charset="0"/>
              <a:ea typeface="Arial Unicode MS" panose="020B0604020202020204" charset="-122"/>
            </a:endParaRPr>
          </a:p>
          <a:p>
            <a:pPr indent="266700" algn="just" eaLnBrk="0" hangingPunct="0">
              <a:lnSpc>
                <a:spcPct val="115000"/>
              </a:lnSpc>
            </a:pPr>
            <a:r>
              <a:rPr lang="en-US" altLang="zh-CN" sz="2000" b="1" dirty="0">
                <a:latin typeface="Times New Roman" panose="02020603050405020304" pitchFamily="18" charset="0"/>
              </a:rPr>
              <a:t>ret_from_sys_call:             //</a:t>
            </a:r>
            <a:r>
              <a:rPr lang="zh-CN" altLang="en-US" sz="2000" b="1" dirty="0">
                <a:latin typeface="Times New Roman" panose="02020603050405020304" pitchFamily="18" charset="0"/>
              </a:rPr>
              <a:t>系统调用返回，</a:t>
            </a:r>
          </a:p>
          <a:p>
            <a:pPr indent="266700" algn="just" eaLnBrk="0" hangingPunct="0">
              <a:lnSpc>
                <a:spcPct val="115000"/>
              </a:lnSpc>
            </a:pPr>
            <a:endParaRPr lang="en-US" altLang="zh-CN" sz="2000" b="1" dirty="0">
              <a:latin typeface="Times New Roman" panose="02020603050405020304" pitchFamily="18" charset="0"/>
            </a:endParaRPr>
          </a:p>
        </p:txBody>
      </p:sp>
      <p:sp>
        <p:nvSpPr>
          <p:cNvPr id="64514" name="Rectangle 9"/>
          <p:cNvSpPr>
            <a:spLocks noGrp="1"/>
          </p:cNvSpPr>
          <p:nvPr>
            <p:ph idx="1"/>
          </p:nvPr>
        </p:nvSpPr>
        <p:spPr>
          <a:xfrm>
            <a:off x="323850" y="692150"/>
            <a:ext cx="5851525" cy="508000"/>
          </a:xfrm>
        </p:spPr>
        <p:txBody>
          <a:bodyPr vert="horz" wrap="square" lIns="91440" tIns="45720" rIns="91440" bIns="45720" anchor="t"/>
          <a:lstStyle/>
          <a:p>
            <a:pPr>
              <a:buClr>
                <a:schemeClr val="hlink"/>
              </a:buClr>
              <a:buSzPct val="125000"/>
              <a:buFont typeface="Wingdings" panose="05000000000000000000" pitchFamily="2" charset="2"/>
              <a:buChar char="§"/>
            </a:pPr>
            <a:r>
              <a:rPr lang="en-US" altLang="zh-CN" sz="2400" b="1" dirty="0">
                <a:solidFill>
                  <a:schemeClr val="accent1"/>
                </a:solidFill>
              </a:rPr>
              <a:t>system_call()</a:t>
            </a:r>
            <a:r>
              <a:rPr lang="zh-CN" altLang="en-US" sz="2400" b="1" dirty="0">
                <a:solidFill>
                  <a:schemeClr val="accent1"/>
                </a:solidFill>
              </a:rPr>
              <a:t>的源代码如下：</a:t>
            </a:r>
          </a:p>
        </p:txBody>
      </p:sp>
      <p:sp>
        <p:nvSpPr>
          <p:cNvPr id="64515" name="Rectangle 2"/>
          <p:cNvSpPr>
            <a:spLocks noGrp="1"/>
          </p:cNvSpPr>
          <p:nvPr>
            <p:ph type="title"/>
          </p:nvPr>
        </p:nvSpPr>
        <p:spPr>
          <a:xfrm>
            <a:off x="179388" y="115888"/>
            <a:ext cx="8229600" cy="576262"/>
          </a:xfrm>
        </p:spPr>
        <p:txBody>
          <a:bodyPr vert="horz" wrap="square" lIns="91440" tIns="45720" rIns="91440" bIns="45720" anchor="ctr"/>
          <a:lstStyle/>
          <a:p>
            <a:pPr marL="342900" indent="-342900">
              <a:lnSpc>
                <a:spcPct val="115000"/>
              </a:lnSpc>
            </a:pPr>
            <a:r>
              <a:rPr lang="zh-CN" altLang="en-US" sz="3600" dirty="0">
                <a:solidFill>
                  <a:srgbClr val="3333FF"/>
                </a:solidFill>
              </a:rPr>
              <a:t>二</a:t>
            </a:r>
            <a:r>
              <a:rPr lang="en-US" altLang="zh-CN" sz="3600" dirty="0">
                <a:solidFill>
                  <a:srgbClr val="3333FF"/>
                </a:solidFill>
              </a:rPr>
              <a:t>. </a:t>
            </a:r>
            <a:r>
              <a:rPr lang="zh-CN" altLang="en-US" sz="3600" dirty="0">
                <a:solidFill>
                  <a:srgbClr val="3333FF"/>
                </a:solidFill>
              </a:rPr>
              <a:t>程序接口：系统调用</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barn(outHorizontal)">
                                      <p:cBhvr>
                                        <p:cTn id="7" dur="5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txBox="1"/>
          <p:nvPr/>
        </p:nvSpPr>
        <p:spPr>
          <a:xfrm>
            <a:off x="250825" y="188913"/>
            <a:ext cx="8229600" cy="576262"/>
          </a:xfrm>
          <a:prstGeom prst="rect">
            <a:avLst/>
          </a:prstGeom>
          <a:noFill/>
          <a:ln w="9525">
            <a:noFill/>
          </a:ln>
        </p:spPr>
        <p:txBody>
          <a:bodyPr anchor="t"/>
          <a:lstStyle/>
          <a:p>
            <a:pPr marL="342900" indent="-342900" eaLnBrk="0" hangingPunct="0">
              <a:lnSpc>
                <a:spcPct val="115000"/>
              </a:lnSpc>
            </a:pPr>
            <a:r>
              <a:rPr lang="zh-CN" altLang="en-US" sz="3600" b="1" dirty="0">
                <a:solidFill>
                  <a:srgbClr val="3333FF"/>
                </a:solidFill>
                <a:latin typeface="Arial" panose="020B0604020202020204" pitchFamily="34" charset="0"/>
              </a:rPr>
              <a:t>二</a:t>
            </a:r>
            <a:r>
              <a:rPr lang="en-US" altLang="zh-CN" sz="3600" b="1" dirty="0">
                <a:solidFill>
                  <a:srgbClr val="3333FF"/>
                </a:solidFill>
                <a:latin typeface="Arial" panose="020B0604020202020204" pitchFamily="34" charset="0"/>
              </a:rPr>
              <a:t>. </a:t>
            </a:r>
            <a:r>
              <a:rPr lang="zh-CN" altLang="en-US" sz="3600" b="1" dirty="0">
                <a:solidFill>
                  <a:srgbClr val="3333FF"/>
                </a:solidFill>
                <a:latin typeface="Arial" panose="020B0604020202020204" pitchFamily="34" charset="0"/>
              </a:rPr>
              <a:t>程序接口：系统调用</a:t>
            </a:r>
          </a:p>
        </p:txBody>
      </p:sp>
      <p:sp>
        <p:nvSpPr>
          <p:cNvPr id="3" name="Rectangle 3"/>
          <p:cNvSpPr txBox="1">
            <a:spLocks noChangeArrowheads="1"/>
          </p:cNvSpPr>
          <p:nvPr/>
        </p:nvSpPr>
        <p:spPr bwMode="auto">
          <a:xfrm>
            <a:off x="0" y="804863"/>
            <a:ext cx="9144000" cy="606583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7200" marR="0" lvl="1" indent="0" algn="l" defTabSz="914400" rtl="0" eaLnBrk="0" fontAlgn="base" latinLnBrk="0" hangingPunct="0">
              <a:lnSpc>
                <a:spcPct val="115000"/>
              </a:lnSpc>
              <a:spcBef>
                <a:spcPct val="20000"/>
              </a:spcBef>
              <a:spcAft>
                <a:spcPct val="0"/>
              </a:spcAft>
              <a:buClrTx/>
              <a:buSzTx/>
              <a:buFontTx/>
              <a:buNone/>
              <a:defRPr/>
            </a:pPr>
            <a:r>
              <a:rPr kumimoji="0" lang="en-US" altLang="zh-CN" sz="2800" b="1" i="0" u="none" strike="noStrike" kern="1200" cap="none" spc="0" normalizeH="0" baseline="0" noProof="0" dirty="0" smtClean="0">
                <a:ln>
                  <a:noFill/>
                </a:ln>
                <a:solidFill>
                  <a:srgbClr val="FF0000"/>
                </a:solidFill>
                <a:effectLst/>
                <a:uLnTx/>
                <a:uFillTx/>
                <a:latin typeface="+mn-lt"/>
                <a:ea typeface="+mn-ea"/>
                <a:cs typeface="+mn-cs"/>
                <a:sym typeface="+mn-ea"/>
              </a:rPr>
              <a:t>6. </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sym typeface="+mn-ea"/>
              </a:rPr>
              <a:t>系统调用参数传递：</a:t>
            </a:r>
            <a:endParaRPr kumimoji="0" lang="en-US" altLang="zh-CN" sz="2800" b="1" i="0" u="none" strike="noStrike" kern="1200" cap="none" spc="0" normalizeH="0" baseline="0" noProof="0" dirty="0" smtClean="0">
              <a:ln>
                <a:noFill/>
              </a:ln>
              <a:solidFill>
                <a:srgbClr val="FF0000"/>
              </a:solidFill>
              <a:effectLst/>
              <a:uLnTx/>
              <a:uFillTx/>
              <a:latin typeface="+mn-lt"/>
              <a:ea typeface="+mn-ea"/>
              <a:cs typeface="+mn-cs"/>
              <a:sym typeface="+mn-ea"/>
            </a:endParaRPr>
          </a:p>
          <a:p>
            <a:pPr marL="742950" marR="0" lvl="1" indent="-285750" algn="l" defTabSz="914400" rtl="0" eaLnBrk="0" fontAlgn="base" latinLnBrk="0" hangingPunct="0">
              <a:lnSpc>
                <a:spcPct val="115000"/>
              </a:lnSpc>
              <a:spcBef>
                <a:spcPct val="20000"/>
              </a:spcBef>
              <a:spcAft>
                <a:spcPct val="0"/>
              </a:spcAft>
              <a:buClrTx/>
              <a:buSzTx/>
              <a:buFont typeface="Wingdings" panose="05000000000000000000" pitchFamily="2" charset="2"/>
              <a:buChar char="l"/>
              <a:defRPr/>
            </a:pPr>
            <a:r>
              <a:rPr kumimoji="0" lang="en-US" altLang="zh-CN" sz="2400" b="1" i="0" u="none" strike="noStrike" kern="1200" cap="none" spc="0" normalizeH="0" baseline="0" noProof="0" dirty="0">
                <a:ln>
                  <a:noFill/>
                </a:ln>
                <a:solidFill>
                  <a:srgbClr val="006600"/>
                </a:solidFill>
                <a:effectLst/>
                <a:uLnTx/>
                <a:uFillTx/>
                <a:latin typeface="+mn-lt"/>
                <a:ea typeface="+mn-ea"/>
                <a:cs typeface="+mn-cs"/>
                <a:sym typeface="+mn-ea"/>
              </a:rPr>
              <a:t>    </a:t>
            </a:r>
            <a:r>
              <a:rPr kumimoji="0" lang="zh-CN" altLang="en-US" sz="2400" b="1" i="0" u="none" strike="noStrike" kern="1200" cap="none" spc="0" normalizeH="0" baseline="0" noProof="0" dirty="0">
                <a:ln>
                  <a:noFill/>
                </a:ln>
                <a:solidFill>
                  <a:srgbClr val="006600"/>
                </a:solidFill>
                <a:effectLst/>
                <a:uLnTx/>
                <a:uFillTx/>
                <a:latin typeface="+mn-lt"/>
                <a:ea typeface="+mn-ea"/>
                <a:cs typeface="+mn-cs"/>
                <a:sym typeface="+mn-ea"/>
              </a:rPr>
              <a:t>寄存器传递：</a:t>
            </a:r>
            <a:endParaRPr kumimoji="0" lang="en-US" altLang="zh-CN" sz="2400" b="1" i="0" u="none" strike="noStrike" kern="1200" cap="none" spc="0" normalizeH="0" baseline="0" noProof="0" dirty="0">
              <a:ln>
                <a:noFill/>
              </a:ln>
              <a:solidFill>
                <a:srgbClr val="006600"/>
              </a:solidFill>
              <a:effectLst/>
              <a:uLnTx/>
              <a:uFillTx/>
              <a:latin typeface="+mn-lt"/>
              <a:ea typeface="+mn-ea"/>
              <a:cs typeface="+mn-cs"/>
              <a:sym typeface="+mn-ea"/>
            </a:endParaRPr>
          </a:p>
          <a:p>
            <a:pPr marL="457200" marR="0" lvl="1" indent="0" algn="l" defTabSz="914400" rtl="0" eaLnBrk="0" fontAlgn="base" latinLnBrk="0" hangingPunct="0">
              <a:lnSpc>
                <a:spcPct val="115000"/>
              </a:lnSpc>
              <a:spcBef>
                <a:spcPct val="20000"/>
              </a:spcBef>
              <a:spcAft>
                <a:spcPct val="0"/>
              </a:spcAft>
              <a:buClrTx/>
              <a:buSzTx/>
              <a:buFontTx/>
              <a:buNone/>
              <a:defRPr/>
            </a:pPr>
            <a:r>
              <a:rPr kumimoji="0" lang="en-US" altLang="zh-CN" sz="2000" b="1" i="0" u="none" strike="noStrike" kern="1200" cap="none" spc="0" normalizeH="0" baseline="0" noProof="0" dirty="0" smtClean="0">
                <a:ln>
                  <a:noFill/>
                </a:ln>
                <a:solidFill>
                  <a:schemeClr val="tx2"/>
                </a:solidFill>
                <a:effectLst/>
                <a:uLnTx/>
                <a:uFillTx/>
                <a:latin typeface="+mn-lt"/>
                <a:ea typeface="+mn-ea"/>
                <a:cs typeface="+mn-cs"/>
                <a:sym typeface="+mn-ea"/>
              </a:rPr>
              <a:t>    </a:t>
            </a:r>
            <a:r>
              <a:rPr kumimoji="0" lang="en-US" altLang="zh-CN" sz="2000" b="1" i="0" u="none" strike="noStrike" kern="1200" cap="none" spc="0" normalizeH="0" baseline="0" noProof="0" dirty="0" err="1" smtClean="0">
                <a:ln>
                  <a:noFill/>
                </a:ln>
                <a:solidFill>
                  <a:schemeClr val="tx2"/>
                </a:solidFill>
                <a:effectLst/>
                <a:uLnTx/>
                <a:uFillTx/>
                <a:latin typeface="+mn-lt"/>
                <a:ea typeface="+mn-ea"/>
                <a:cs typeface="+mn-cs"/>
                <a:sym typeface="+mn-ea"/>
              </a:rPr>
              <a:t>eax</a:t>
            </a:r>
            <a:r>
              <a:rPr kumimoji="0" lang="zh-CN" altLang="en-US" sz="2000" b="1" i="0" u="none" strike="noStrike" kern="1200" cap="none" spc="0" normalizeH="0" baseline="0" noProof="0" dirty="0" smtClean="0">
                <a:ln>
                  <a:noFill/>
                </a:ln>
                <a:solidFill>
                  <a:schemeClr val="tx2"/>
                </a:solidFill>
                <a:effectLst/>
                <a:uLnTx/>
                <a:uFillTx/>
                <a:latin typeface="+mn-lt"/>
                <a:ea typeface="+mn-ea"/>
                <a:cs typeface="+mn-cs"/>
                <a:sym typeface="+mn-ea"/>
              </a:rPr>
              <a:t>：</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sym typeface="+mn-ea"/>
              </a:rPr>
              <a:t>系统调用号</a:t>
            </a:r>
            <a:endParaRPr kumimoji="0" lang="en-US" altLang="zh-CN" sz="2000" b="1" i="0" u="none" strike="noStrike" kern="1200" cap="none" spc="0" normalizeH="0" baseline="0" noProof="0" dirty="0">
              <a:ln>
                <a:noFill/>
              </a:ln>
              <a:solidFill>
                <a:schemeClr val="tx1"/>
              </a:solidFill>
              <a:effectLst/>
              <a:uLnTx/>
              <a:uFillTx/>
              <a:latin typeface="+mn-lt"/>
              <a:ea typeface="+mn-ea"/>
              <a:cs typeface="+mn-cs"/>
              <a:sym typeface="+mn-ea"/>
            </a:endParaRPr>
          </a:p>
          <a:p>
            <a:pPr marL="457200" marR="0" lvl="1" indent="0" algn="l" defTabSz="914400" rtl="0" eaLnBrk="0" fontAlgn="base" latinLnBrk="0" hangingPunct="0">
              <a:lnSpc>
                <a:spcPct val="115000"/>
              </a:lnSpc>
              <a:spcBef>
                <a:spcPct val="20000"/>
              </a:spcBef>
              <a:spcAft>
                <a:spcPct val="0"/>
              </a:spcAft>
              <a:buClrTx/>
              <a:buSzTx/>
              <a:buFontTx/>
              <a:buNone/>
              <a:defRPr/>
            </a:pPr>
            <a:r>
              <a:rPr kumimoji="0" lang="en-US" altLang="zh-CN" sz="2000" b="1" i="0" u="none" strike="noStrike" kern="1200" cap="none" spc="0" normalizeH="0" baseline="0" noProof="0" dirty="0" smtClean="0">
                <a:ln>
                  <a:noFill/>
                </a:ln>
                <a:solidFill>
                  <a:schemeClr val="tx2"/>
                </a:solidFill>
                <a:effectLst/>
                <a:uLnTx/>
                <a:uFillTx/>
                <a:latin typeface="+mn-lt"/>
                <a:ea typeface="+mn-ea"/>
                <a:cs typeface="+mn-cs"/>
                <a:sym typeface="+mn-ea"/>
              </a:rPr>
              <a:t>    </a:t>
            </a:r>
            <a:r>
              <a:rPr kumimoji="0" lang="en-US" altLang="zh-CN" sz="2000" b="1" i="0" u="none" strike="noStrike" kern="1200" cap="none" spc="0" normalizeH="0" baseline="0" noProof="0" dirty="0" err="1" smtClean="0">
                <a:ln>
                  <a:noFill/>
                </a:ln>
                <a:solidFill>
                  <a:schemeClr val="tx2"/>
                </a:solidFill>
                <a:effectLst/>
                <a:uLnTx/>
                <a:uFillTx/>
                <a:latin typeface="+mn-lt"/>
                <a:ea typeface="+mn-ea"/>
                <a:cs typeface="+mn-cs"/>
                <a:sym typeface="+mn-ea"/>
              </a:rPr>
              <a:t>ebx</a:t>
            </a:r>
            <a:r>
              <a:rPr kumimoji="0" lang="en-US" altLang="zh-CN" sz="2000" b="1" i="0" u="none" strike="noStrike" kern="1200" cap="none" spc="0" normalizeH="0" baseline="0" noProof="0" dirty="0">
                <a:ln>
                  <a:noFill/>
                </a:ln>
                <a:solidFill>
                  <a:schemeClr val="tx2"/>
                </a:solidFill>
                <a:effectLst/>
                <a:uLnTx/>
                <a:uFillTx/>
                <a:latin typeface="+mn-lt"/>
                <a:ea typeface="+mn-ea"/>
                <a:cs typeface="+mn-cs"/>
                <a:sym typeface="+mn-ea"/>
              </a:rPr>
              <a:t>, </a:t>
            </a:r>
            <a:r>
              <a:rPr kumimoji="0" lang="en-US" altLang="zh-CN" sz="2000" b="1" i="0" u="none" strike="noStrike" kern="1200" cap="none" spc="0" normalizeH="0" baseline="0" noProof="0" dirty="0" err="1">
                <a:ln>
                  <a:noFill/>
                </a:ln>
                <a:solidFill>
                  <a:schemeClr val="tx2"/>
                </a:solidFill>
                <a:effectLst/>
                <a:uLnTx/>
                <a:uFillTx/>
                <a:latin typeface="+mn-lt"/>
                <a:ea typeface="+mn-ea"/>
                <a:cs typeface="+mn-cs"/>
                <a:sym typeface="+mn-ea"/>
              </a:rPr>
              <a:t>ecx</a:t>
            </a:r>
            <a:r>
              <a:rPr kumimoji="0" lang="en-US" altLang="zh-CN" sz="2000" b="1" i="0" u="none" strike="noStrike" kern="1200" cap="none" spc="0" normalizeH="0" baseline="0" noProof="0" dirty="0">
                <a:ln>
                  <a:noFill/>
                </a:ln>
                <a:solidFill>
                  <a:schemeClr val="tx2"/>
                </a:solidFill>
                <a:effectLst/>
                <a:uLnTx/>
                <a:uFillTx/>
                <a:latin typeface="+mn-lt"/>
                <a:ea typeface="+mn-ea"/>
                <a:cs typeface="+mn-cs"/>
                <a:sym typeface="+mn-ea"/>
              </a:rPr>
              <a:t>, </a:t>
            </a:r>
            <a:r>
              <a:rPr kumimoji="0" lang="en-US" altLang="zh-CN" sz="2000" b="1" i="0" u="none" strike="noStrike" kern="1200" cap="none" spc="0" normalizeH="0" baseline="0" noProof="0" dirty="0" err="1">
                <a:ln>
                  <a:noFill/>
                </a:ln>
                <a:solidFill>
                  <a:schemeClr val="tx2"/>
                </a:solidFill>
                <a:effectLst/>
                <a:uLnTx/>
                <a:uFillTx/>
                <a:latin typeface="+mn-lt"/>
                <a:ea typeface="+mn-ea"/>
                <a:cs typeface="+mn-cs"/>
                <a:sym typeface="+mn-ea"/>
              </a:rPr>
              <a:t>edx</a:t>
            </a:r>
            <a:r>
              <a:rPr kumimoji="0" lang="en-US" altLang="zh-CN" sz="2000" b="1" i="0" u="none" strike="noStrike" kern="1200" cap="none" spc="0" normalizeH="0" baseline="0" noProof="0" dirty="0">
                <a:ln>
                  <a:noFill/>
                </a:ln>
                <a:solidFill>
                  <a:schemeClr val="tx2"/>
                </a:solidFill>
                <a:effectLst/>
                <a:uLnTx/>
                <a:uFillTx/>
                <a:latin typeface="+mn-lt"/>
                <a:ea typeface="+mn-ea"/>
                <a:cs typeface="+mn-cs"/>
                <a:sym typeface="+mn-ea"/>
              </a:rPr>
              <a:t>, </a:t>
            </a:r>
            <a:r>
              <a:rPr kumimoji="0" lang="en-US" altLang="zh-CN" sz="2000" b="1" i="0" u="none" strike="noStrike" kern="1200" cap="none" spc="0" normalizeH="0" baseline="0" noProof="0" dirty="0" err="1">
                <a:ln>
                  <a:noFill/>
                </a:ln>
                <a:solidFill>
                  <a:schemeClr val="tx2"/>
                </a:solidFill>
                <a:effectLst/>
                <a:uLnTx/>
                <a:uFillTx/>
                <a:latin typeface="+mn-lt"/>
                <a:ea typeface="+mn-ea"/>
                <a:cs typeface="+mn-cs"/>
                <a:sym typeface="+mn-ea"/>
              </a:rPr>
              <a:t>esi</a:t>
            </a:r>
            <a:r>
              <a:rPr kumimoji="0" lang="zh-CN" altLang="en-US" sz="2000" b="1" i="0" u="none" strike="noStrike" kern="1200" cap="none" spc="0" normalizeH="0" baseline="0" noProof="0" dirty="0">
                <a:ln>
                  <a:noFill/>
                </a:ln>
                <a:solidFill>
                  <a:schemeClr val="tx1"/>
                </a:solidFill>
                <a:effectLst/>
                <a:uLnTx/>
                <a:uFillTx/>
                <a:latin typeface="+mn-lt"/>
                <a:ea typeface="+mn-ea"/>
                <a:cs typeface="+mn-cs"/>
                <a:sym typeface="+mn-ea"/>
              </a:rPr>
              <a:t>和</a:t>
            </a:r>
            <a:r>
              <a:rPr kumimoji="0" lang="en-US" altLang="zh-CN" sz="2000" b="1" i="0" u="none" strike="noStrike" kern="1200" cap="none" spc="0" normalizeH="0" baseline="0" noProof="0" dirty="0" err="1">
                <a:ln>
                  <a:noFill/>
                </a:ln>
                <a:solidFill>
                  <a:schemeClr val="tx2"/>
                </a:solidFill>
                <a:effectLst/>
                <a:uLnTx/>
                <a:uFillTx/>
                <a:latin typeface="+mn-lt"/>
                <a:ea typeface="+mn-ea"/>
                <a:cs typeface="+mn-cs"/>
                <a:sym typeface="+mn-ea"/>
              </a:rPr>
              <a:t>edi</a:t>
            </a:r>
            <a:r>
              <a:rPr kumimoji="0" lang="zh-CN" altLang="en-US" sz="2000" b="1" i="0" u="none" strike="noStrike" kern="1200" cap="none" spc="0" normalizeH="0" baseline="0" noProof="0" dirty="0">
                <a:ln>
                  <a:noFill/>
                </a:ln>
                <a:solidFill>
                  <a:schemeClr val="tx1"/>
                </a:solidFill>
                <a:effectLst/>
                <a:uLnTx/>
                <a:uFillTx/>
                <a:latin typeface="+mn-lt"/>
                <a:ea typeface="+mn-ea"/>
                <a:cs typeface="+mn-cs"/>
                <a:sym typeface="+mn-ea"/>
              </a:rPr>
              <a:t>按照顺序存放前五个</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sym typeface="+mn-ea"/>
              </a:rPr>
              <a:t>参数</a:t>
            </a:r>
            <a:endParaRPr kumimoji="0" lang="en-US" altLang="zh-CN" sz="2000" b="1" i="0" u="none" strike="noStrike" kern="1200" cap="none" spc="0" normalizeH="0" baseline="0" noProof="0" dirty="0" smtClean="0">
              <a:ln>
                <a:noFill/>
              </a:ln>
              <a:solidFill>
                <a:schemeClr val="tx1"/>
              </a:solidFill>
              <a:effectLst/>
              <a:uLnTx/>
              <a:uFillTx/>
              <a:latin typeface="+mn-lt"/>
              <a:ea typeface="+mn-ea"/>
              <a:cs typeface="+mn-cs"/>
              <a:sym typeface="+mn-ea"/>
            </a:endParaRPr>
          </a:p>
          <a:p>
            <a:pPr marL="742950" marR="0" lvl="1" indent="-285750" algn="l" defTabSz="914400" rtl="0" eaLnBrk="0" fontAlgn="base" latinLnBrk="0" hangingPunct="0">
              <a:lnSpc>
                <a:spcPct val="115000"/>
              </a:lnSpc>
              <a:spcBef>
                <a:spcPct val="20000"/>
              </a:spcBef>
              <a:spcAft>
                <a:spcPct val="0"/>
              </a:spcAft>
              <a:buClrTx/>
              <a:buSzTx/>
              <a:buFont typeface="Wingdings" panose="05000000000000000000" pitchFamily="2" charset="2"/>
              <a:buChar char="l"/>
              <a:defRPr/>
            </a:pPr>
            <a:r>
              <a:rPr kumimoji="0" lang="zh-CN" altLang="en-US" sz="2400" b="1" i="0" u="none" strike="noStrike" kern="1200" cap="none" spc="0" normalizeH="0" baseline="0" noProof="0" dirty="0" smtClean="0">
                <a:ln>
                  <a:noFill/>
                </a:ln>
                <a:solidFill>
                  <a:srgbClr val="006600"/>
                </a:solidFill>
                <a:effectLst/>
                <a:uLnTx/>
                <a:uFillTx/>
                <a:latin typeface="+mn-lt"/>
                <a:ea typeface="+mn-ea"/>
                <a:cs typeface="+mn-cs"/>
                <a:sym typeface="+mn-ea"/>
              </a:rPr>
              <a:t>对参数的要求：</a:t>
            </a:r>
            <a:endParaRPr kumimoji="0" lang="en-US" altLang="zh-CN" sz="2400" b="1" i="0" u="none" strike="noStrike" kern="1200" cap="none" spc="0" normalizeH="0" baseline="0" noProof="0" dirty="0" smtClean="0">
              <a:ln>
                <a:noFill/>
              </a:ln>
              <a:solidFill>
                <a:srgbClr val="006600"/>
              </a:solidFill>
              <a:effectLst/>
              <a:uLnTx/>
              <a:uFillTx/>
              <a:latin typeface="+mn-lt"/>
              <a:ea typeface="+mn-ea"/>
              <a:cs typeface="+mn-cs"/>
              <a:sym typeface="+mn-ea"/>
            </a:endParaRPr>
          </a:p>
          <a:p>
            <a:pPr marL="742950" marR="0" lvl="1" indent="-285750" algn="l" defTabSz="914400" rtl="0" eaLnBrk="0" fontAlgn="base" latinLnBrk="0" hangingPunct="0">
              <a:lnSpc>
                <a:spcPct val="115000"/>
              </a:lnSpc>
              <a:spcBef>
                <a:spcPct val="20000"/>
              </a:spcBef>
              <a:spcAft>
                <a:spcPct val="0"/>
              </a:spcAft>
              <a:buClrTx/>
              <a:buSzTx/>
              <a:buFont typeface="Wingdings" panose="05000000000000000000" pitchFamily="2" charset="2"/>
              <a:buChar char="ü"/>
              <a:defRPr/>
            </a:pP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sym typeface="+mn-ea"/>
              </a:rPr>
              <a:t>每个参数长度不能超过寄存器长度，即</a:t>
            </a:r>
            <a:r>
              <a:rPr kumimoji="0" lang="en-US" altLang="zh-CN" sz="2000" b="1" i="0" u="none" strike="noStrike" kern="1200" cap="none" spc="0" normalizeH="0" baseline="0" noProof="0" dirty="0" smtClean="0">
                <a:ln>
                  <a:noFill/>
                </a:ln>
                <a:solidFill>
                  <a:schemeClr val="tx1"/>
                </a:solidFill>
                <a:effectLst/>
                <a:uLnTx/>
                <a:uFillTx/>
                <a:latin typeface="+mn-lt"/>
                <a:ea typeface="+mn-ea"/>
                <a:cs typeface="+mn-cs"/>
                <a:sym typeface="+mn-ea"/>
              </a:rPr>
              <a:t>32</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sym typeface="+mn-ea"/>
              </a:rPr>
              <a:t>位；</a:t>
            </a:r>
            <a:endParaRPr kumimoji="0" lang="en-US" altLang="zh-CN" sz="2000" b="1" i="0" u="none" strike="noStrike" kern="1200" cap="none" spc="0" normalizeH="0" baseline="0" noProof="0" dirty="0" smtClean="0">
              <a:ln>
                <a:noFill/>
              </a:ln>
              <a:solidFill>
                <a:schemeClr val="tx1"/>
              </a:solidFill>
              <a:effectLst/>
              <a:uLnTx/>
              <a:uFillTx/>
              <a:latin typeface="+mn-lt"/>
              <a:ea typeface="+mn-ea"/>
              <a:cs typeface="+mn-cs"/>
              <a:sym typeface="+mn-ea"/>
            </a:endParaRPr>
          </a:p>
          <a:p>
            <a:pPr marL="742950" marR="0" lvl="1" indent="-285750" algn="l" defTabSz="914400" rtl="0" eaLnBrk="0" fontAlgn="base" latinLnBrk="0" hangingPunct="0">
              <a:lnSpc>
                <a:spcPct val="115000"/>
              </a:lnSpc>
              <a:spcBef>
                <a:spcPct val="20000"/>
              </a:spcBef>
              <a:spcAft>
                <a:spcPct val="0"/>
              </a:spcAft>
              <a:buClrTx/>
              <a:buSzTx/>
              <a:buFont typeface="Wingdings" panose="05000000000000000000" pitchFamily="2" charset="2"/>
              <a:buChar char="ü"/>
              <a:defRPr/>
            </a:pP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sym typeface="+mn-ea"/>
              </a:rPr>
              <a:t>参数个数不能超过</a:t>
            </a:r>
            <a:r>
              <a:rPr kumimoji="0" lang="en-US" altLang="zh-CN" sz="2000" b="1" i="0" u="none" strike="noStrike" kern="1200" cap="none" spc="0" normalizeH="0" baseline="0" noProof="0" dirty="0" smtClean="0">
                <a:ln>
                  <a:noFill/>
                </a:ln>
                <a:solidFill>
                  <a:schemeClr val="tx1"/>
                </a:solidFill>
                <a:effectLst/>
                <a:uLnTx/>
                <a:uFillTx/>
                <a:latin typeface="+mn-lt"/>
                <a:ea typeface="+mn-ea"/>
                <a:cs typeface="+mn-cs"/>
                <a:sym typeface="+mn-ea"/>
              </a:rPr>
              <a:t>6</a:t>
            </a: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sym typeface="+mn-ea"/>
              </a:rPr>
              <a:t>个；</a:t>
            </a:r>
            <a:endParaRPr kumimoji="0" lang="en-US" altLang="zh-CN" sz="2000" b="1" i="0" u="none" strike="noStrike" kern="1200" cap="none" spc="0" normalizeH="0" baseline="0" noProof="0" dirty="0" smtClean="0">
              <a:ln>
                <a:noFill/>
              </a:ln>
              <a:solidFill>
                <a:schemeClr val="tx1"/>
              </a:solidFill>
              <a:effectLst/>
              <a:uLnTx/>
              <a:uFillTx/>
              <a:latin typeface="+mn-lt"/>
              <a:ea typeface="+mn-ea"/>
              <a:cs typeface="+mn-cs"/>
              <a:sym typeface="+mn-ea"/>
            </a:endParaRPr>
          </a:p>
          <a:p>
            <a:pPr marL="457200" marR="0" lvl="1" indent="0" algn="l" defTabSz="914400" rtl="0" eaLnBrk="0" fontAlgn="base" latinLnBrk="0" hangingPunct="0">
              <a:lnSpc>
                <a:spcPct val="115000"/>
              </a:lnSpc>
              <a:spcBef>
                <a:spcPct val="20000"/>
              </a:spcBef>
              <a:spcAft>
                <a:spcPct val="0"/>
              </a:spcAft>
              <a:buClrTx/>
              <a:buSzTx/>
              <a:buFontTx/>
              <a:buNone/>
              <a:defRPr/>
            </a:pPr>
            <a:r>
              <a:rPr kumimoji="0" lang="en-US" altLang="zh-CN" sz="2800" b="1" i="0" u="none" strike="noStrike" kern="1200" cap="none" spc="0" normalizeH="0" baseline="0" noProof="0" dirty="0" smtClean="0">
                <a:ln>
                  <a:noFill/>
                </a:ln>
                <a:solidFill>
                  <a:srgbClr val="FF0000"/>
                </a:solidFill>
                <a:effectLst/>
                <a:uLnTx/>
                <a:uFillTx/>
                <a:latin typeface="+mn-lt"/>
                <a:ea typeface="+mn-ea"/>
                <a:cs typeface="+mn-cs"/>
                <a:sym typeface="+mn-ea"/>
              </a:rPr>
              <a:t>7. </a:t>
            </a:r>
            <a:r>
              <a:rPr kumimoji="0" lang="zh-CN" altLang="en-US" sz="2800" b="1" i="0" u="none" strike="noStrike" kern="1200" cap="none" spc="0" normalizeH="0" baseline="0" noProof="0" dirty="0">
                <a:ln>
                  <a:noFill/>
                </a:ln>
                <a:solidFill>
                  <a:srgbClr val="FF0000"/>
                </a:solidFill>
                <a:effectLst/>
                <a:uLnTx/>
                <a:uFillTx/>
                <a:latin typeface="+mn-lt"/>
                <a:ea typeface="+mn-ea"/>
                <a:cs typeface="+mn-cs"/>
                <a:sym typeface="+mn-ea"/>
              </a:rPr>
              <a:t>系统</a:t>
            </a:r>
            <a:r>
              <a:rPr kumimoji="0" lang="zh-CN" altLang="en-US" sz="2800" b="1" i="0" u="none" strike="noStrike" kern="1200" cap="none" spc="0" normalizeH="0" baseline="0" noProof="0" dirty="0" smtClean="0">
                <a:ln>
                  <a:noFill/>
                </a:ln>
                <a:solidFill>
                  <a:srgbClr val="FF0000"/>
                </a:solidFill>
                <a:effectLst/>
                <a:uLnTx/>
                <a:uFillTx/>
                <a:latin typeface="+mn-lt"/>
                <a:ea typeface="+mn-ea"/>
                <a:cs typeface="+mn-cs"/>
                <a:sym typeface="+mn-ea"/>
              </a:rPr>
              <a:t>调用返回值：</a:t>
            </a:r>
            <a:endParaRPr kumimoji="0" lang="en-US" altLang="zh-CN" sz="2800" b="1" i="0" u="none" strike="noStrike" kern="1200" cap="none" spc="0" normalizeH="0" baseline="0" noProof="0" dirty="0" smtClean="0">
              <a:ln>
                <a:noFill/>
              </a:ln>
              <a:solidFill>
                <a:srgbClr val="FF0000"/>
              </a:solidFill>
              <a:effectLst/>
              <a:uLnTx/>
              <a:uFillTx/>
              <a:latin typeface="+mn-lt"/>
              <a:ea typeface="+mn-ea"/>
              <a:cs typeface="+mn-cs"/>
              <a:sym typeface="+mn-ea"/>
            </a:endParaRPr>
          </a:p>
          <a:p>
            <a:pPr marL="457200" marR="0" lvl="1" indent="0" algn="l" defTabSz="914400" rtl="0" eaLnBrk="0" fontAlgn="base" latinLnBrk="0" hangingPunct="0">
              <a:lnSpc>
                <a:spcPct val="115000"/>
              </a:lnSpc>
              <a:spcBef>
                <a:spcPct val="20000"/>
              </a:spcBef>
              <a:spcAft>
                <a:spcPct val="0"/>
              </a:spcAft>
              <a:buClrTx/>
              <a:buSzTx/>
              <a:buFontTx/>
              <a:buNone/>
              <a:defRPr/>
            </a:pPr>
            <a:r>
              <a:rPr kumimoji="0" lang="en-US" altLang="zh-CN" sz="2400" b="1" i="0" u="none" strike="noStrike" kern="0" cap="none" spc="0" normalizeH="0" baseline="0" noProof="0" dirty="0" err="1" smtClean="0">
                <a:ln>
                  <a:noFill/>
                </a:ln>
                <a:solidFill>
                  <a:schemeClr val="tx1"/>
                </a:solidFill>
                <a:effectLst/>
                <a:uLnTx/>
                <a:uFillTx/>
                <a:latin typeface="+mn-lt"/>
                <a:ea typeface="+mn-ea"/>
                <a:cs typeface="+mn-cs"/>
                <a:sym typeface="+mn-ea"/>
              </a:rPr>
              <a:t>所有的系统调用返回一个整数值</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sym typeface="+mn-ea"/>
              </a:rPr>
              <a:t>：</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sym typeface="+mn-ea"/>
            </a:endParaRPr>
          </a:p>
          <a:p>
            <a:pPr marL="742950" marR="0" lvl="1" indent="285750" algn="l" defTabSz="914400" rtl="0" eaLnBrk="0" fontAlgn="base" latinLnBrk="0" hangingPunct="0">
              <a:lnSpc>
                <a:spcPct val="100000"/>
              </a:lnSpc>
              <a:spcBef>
                <a:spcPct val="20000"/>
              </a:spcBef>
              <a:spcAft>
                <a:spcPct val="0"/>
              </a:spcAft>
              <a:buClr>
                <a:srgbClr val="333399"/>
              </a:buClr>
              <a:buSzTx/>
              <a:buFont typeface="Wingdings" panose="05000000000000000000" pitchFamily="2" charset="2"/>
              <a:buChar char=""/>
              <a:defRPr/>
            </a:pPr>
            <a:r>
              <a:rPr kumimoji="0" lang="en-US" altLang="zh-CN" sz="2000" b="1" i="0" u="none" strike="noStrike" kern="0" cap="none" spc="0" normalizeH="0" baseline="0" noProof="0" dirty="0">
                <a:ln>
                  <a:noFill/>
                </a:ln>
                <a:solidFill>
                  <a:schemeClr val="tx1"/>
                </a:solidFill>
                <a:effectLst/>
                <a:uLnTx/>
                <a:uFillTx/>
                <a:latin typeface="+mn-lt"/>
                <a:ea typeface="+mn-ea"/>
                <a:cs typeface="+mn-cs"/>
                <a:sym typeface="+mn-ea"/>
              </a:rPr>
              <a:t>正数或0表示系统调用成功结束</a:t>
            </a:r>
          </a:p>
          <a:p>
            <a:pPr marL="742950" marR="0" lvl="1" indent="285750" algn="l" defTabSz="914400" rtl="0" eaLnBrk="0" fontAlgn="base" latinLnBrk="0" hangingPunct="0">
              <a:lnSpc>
                <a:spcPct val="100000"/>
              </a:lnSpc>
              <a:spcBef>
                <a:spcPct val="20000"/>
              </a:spcBef>
              <a:spcAft>
                <a:spcPct val="0"/>
              </a:spcAft>
              <a:buClr>
                <a:srgbClr val="333399"/>
              </a:buClr>
              <a:buSzTx/>
              <a:buFont typeface="Wingdings" panose="05000000000000000000" pitchFamily="2" charset="2"/>
              <a:buChar char=""/>
              <a:defRPr/>
            </a:pPr>
            <a:r>
              <a:rPr kumimoji="0" lang="en-US" altLang="zh-CN" sz="2000" b="1" i="0" u="none" strike="noStrike" kern="0" cap="none" spc="0" normalizeH="0" baseline="0" noProof="0" dirty="0" err="1" smtClean="0">
                <a:ln>
                  <a:noFill/>
                </a:ln>
                <a:solidFill>
                  <a:schemeClr val="tx1"/>
                </a:solidFill>
                <a:effectLst/>
                <a:uLnTx/>
                <a:uFillTx/>
                <a:latin typeface="+mn-lt"/>
                <a:ea typeface="+mn-ea"/>
                <a:cs typeface="+mn-cs"/>
                <a:sym typeface="+mn-ea"/>
              </a:rPr>
              <a:t>负数表示一个出错条件</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sym typeface="+mn-ea"/>
            </a:endParaRPr>
          </a:p>
          <a:p>
            <a:pPr marL="742950" marR="0" lvl="1" indent="285750" algn="l" defTabSz="914400" rtl="0" eaLnBrk="0" fontAlgn="base" latinLnBrk="0" hangingPunct="0">
              <a:lnSpc>
                <a:spcPct val="100000"/>
              </a:lnSpc>
              <a:spcBef>
                <a:spcPct val="20000"/>
              </a:spcBef>
              <a:spcAft>
                <a:spcPct val="0"/>
              </a:spcAft>
              <a:buClr>
                <a:srgbClr val="333399"/>
              </a:buClr>
              <a:buSzTx/>
              <a:buFont typeface="Wingdings" panose="05000000000000000000" pitchFamily="2" charset="2"/>
              <a:buChar char=""/>
              <a:defRPr/>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sym typeface="+mn-ea"/>
              </a:rPr>
              <a:t>若</a:t>
            </a:r>
            <a:r>
              <a:rPr kumimoji="0" lang="en-US" altLang="zh-CN" sz="2000" b="1" i="0" u="none" strike="noStrike" kern="0" cap="none" spc="0" normalizeH="0" baseline="0" noProof="0" dirty="0" err="1" smtClean="0">
                <a:ln>
                  <a:noFill/>
                </a:ln>
                <a:solidFill>
                  <a:schemeClr val="tx1"/>
                </a:solidFill>
                <a:effectLst/>
                <a:uLnTx/>
                <a:uFillTx/>
                <a:latin typeface="+mn-lt"/>
                <a:ea typeface="+mn-ea"/>
                <a:cs typeface="+mn-cs"/>
                <a:sym typeface="+mn-ea"/>
              </a:rPr>
              <a:t>系统调用出错，返回的负值</a:t>
            </a: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sym typeface="+mn-ea"/>
              </a:rPr>
              <a:t>由封装例程</a:t>
            </a:r>
            <a:r>
              <a:rPr kumimoji="0" lang="en-US" altLang="zh-CN" sz="2000" b="1" i="0" u="none" strike="noStrike" kern="0" cap="none" spc="0" normalizeH="0" baseline="0" noProof="0" dirty="0" err="1" smtClean="0">
                <a:ln>
                  <a:noFill/>
                </a:ln>
                <a:solidFill>
                  <a:schemeClr val="tx1"/>
                </a:solidFill>
                <a:effectLst/>
                <a:uLnTx/>
                <a:uFillTx/>
                <a:latin typeface="+mn-lt"/>
                <a:ea typeface="+mn-ea"/>
                <a:cs typeface="+mn-cs"/>
                <a:sym typeface="+mn-ea"/>
              </a:rPr>
              <a:t>存放在</a:t>
            </a:r>
            <a:r>
              <a:rPr kumimoji="0" lang="en-US" altLang="zh-CN" sz="2000" b="1" i="0" u="none" strike="noStrike" kern="0" cap="none" spc="0" normalizeH="0" baseline="0" noProof="0" dirty="0" err="1">
                <a:ln>
                  <a:noFill/>
                </a:ln>
                <a:solidFill>
                  <a:schemeClr val="tx1"/>
                </a:solidFill>
                <a:effectLst/>
                <a:uLnTx/>
                <a:uFillTx/>
                <a:latin typeface="+mn-lt"/>
                <a:ea typeface="+mn-ea"/>
                <a:cs typeface="+mn-cs"/>
                <a:sym typeface="+mn-ea"/>
              </a:rPr>
              <a:t>errno变量中返回给应用程序</a:t>
            </a:r>
            <a:endParaRPr kumimoji="0" lang="en-US" altLang="zh-CN" sz="2000" b="1" i="0" u="none" strike="noStrike" kern="0" cap="none" spc="0" normalizeH="0" baseline="0" noProof="0" dirty="0">
              <a:ln>
                <a:noFill/>
              </a:ln>
              <a:solidFill>
                <a:schemeClr val="tx1"/>
              </a:solidFill>
              <a:effectLst/>
              <a:uLnTx/>
              <a:uFillTx/>
              <a:latin typeface="+mn-lt"/>
              <a:ea typeface="+mn-ea"/>
              <a:cs typeface="+mn-cs"/>
              <a:sym typeface="+mn-ea"/>
            </a:endParaRPr>
          </a:p>
          <a:p>
            <a:pPr marL="742950" marR="0" lvl="1" indent="285750" algn="l" defTabSz="914400" rtl="0" eaLnBrk="0" fontAlgn="base" latinLnBrk="0" hangingPunct="0">
              <a:lnSpc>
                <a:spcPct val="100000"/>
              </a:lnSpc>
              <a:spcBef>
                <a:spcPct val="20000"/>
              </a:spcBef>
              <a:spcAft>
                <a:spcPct val="0"/>
              </a:spcAft>
              <a:buClr>
                <a:srgbClr val="333399"/>
              </a:buClr>
              <a:buSzTx/>
              <a:buFont typeface="Wingdings" panose="05000000000000000000" pitchFamily="2" charset="2"/>
              <a:buChar char=""/>
              <a:defRPr/>
            </a:pPr>
            <a:endParaRPr kumimoji="0" lang="en-US" altLang="zh-CN" sz="2000" b="1" i="0" u="none" strike="noStrike" kern="0" cap="none" spc="0" normalizeH="0" baseline="0" noProof="0" dirty="0">
              <a:ln>
                <a:noFill/>
              </a:ln>
              <a:solidFill>
                <a:schemeClr val="tx1"/>
              </a:solidFill>
              <a:effectLst/>
              <a:uLnTx/>
              <a:uFillTx/>
              <a:latin typeface="+mn-lt"/>
              <a:ea typeface="+mn-ea"/>
              <a:cs typeface="+mn-cs"/>
              <a:sym typeface="+mn-ea"/>
            </a:endParaRPr>
          </a:p>
          <a:p>
            <a:pPr marL="457200" marR="0" lvl="1" indent="0" algn="l" defTabSz="914400" rtl="0" eaLnBrk="0" fontAlgn="base" latinLnBrk="0" hangingPunct="0">
              <a:lnSpc>
                <a:spcPct val="115000"/>
              </a:lnSpc>
              <a:spcBef>
                <a:spcPct val="20000"/>
              </a:spcBef>
              <a:spcAft>
                <a:spcPct val="0"/>
              </a:spcAft>
              <a:buClrTx/>
              <a:buSzTx/>
              <a:buFontTx/>
              <a:buNone/>
              <a:defRPr/>
            </a:pPr>
            <a:endParaRPr kumimoji="0" lang="en-US" altLang="zh-CN" sz="2400" b="1" i="0" u="none" strike="noStrike" kern="1200" cap="none" spc="0" normalizeH="0" baseline="0" noProof="0" dirty="0">
              <a:ln>
                <a:noFill/>
              </a:ln>
              <a:solidFill>
                <a:srgbClr val="FF0000"/>
              </a:solidFill>
              <a:effectLst/>
              <a:uLnTx/>
              <a:uFillTx/>
              <a:latin typeface="+mn-lt"/>
              <a:ea typeface="+mn-ea"/>
              <a:cs typeface="+mn-cs"/>
              <a:sym typeface="+mn-ea"/>
            </a:endParaRPr>
          </a:p>
          <a:p>
            <a:pPr marL="457200" marR="0" lvl="1" indent="0" algn="l" defTabSz="914400" rtl="0" eaLnBrk="0" fontAlgn="base" latinLnBrk="0" hangingPunct="0">
              <a:lnSpc>
                <a:spcPct val="115000"/>
              </a:lnSpc>
              <a:spcBef>
                <a:spcPct val="20000"/>
              </a:spcBef>
              <a:spcAft>
                <a:spcPct val="0"/>
              </a:spcAft>
              <a:buClrTx/>
              <a:buSzTx/>
              <a:buFontTx/>
              <a:buNone/>
              <a:defRPr/>
            </a:pPr>
            <a:endParaRPr kumimoji="0" lang="zh-CN" altLang="en-US" sz="2400" b="1" i="0" u="none" strike="noStrike" kern="1200" cap="none" spc="0" normalizeH="0" baseline="0" noProof="0" dirty="0">
              <a:ln>
                <a:noFill/>
              </a:ln>
              <a:solidFill>
                <a:schemeClr val="tx1"/>
              </a:solidFill>
              <a:effectLst/>
              <a:uLnTx/>
              <a:uFillTx/>
              <a:latin typeface="+mn-lt"/>
              <a:ea typeface="+mn-ea"/>
              <a:cs typeface="+mn-cs"/>
              <a:sym typeface="+mn-ea"/>
            </a:endParaRPr>
          </a:p>
          <a:p>
            <a:pPr marL="457200" marR="0" lvl="1" indent="0" algn="l" defTabSz="914400" rtl="0" eaLnBrk="0" fontAlgn="base" latinLnBrk="0" hangingPunct="0">
              <a:lnSpc>
                <a:spcPct val="115000"/>
              </a:lnSpc>
              <a:spcBef>
                <a:spcPct val="20000"/>
              </a:spcBef>
              <a:spcAft>
                <a:spcPct val="0"/>
              </a:spcAft>
              <a:buClrTx/>
              <a:buSzTx/>
              <a:buFontTx/>
              <a:buNone/>
              <a:defRPr/>
            </a:pPr>
            <a:endParaRPr kumimoji="0" lang="en-US" altLang="zh-CN" sz="2400" b="1" i="0" u="none" strike="noStrike" kern="1200" cap="none" spc="0" normalizeH="0" baseline="0" noProof="0" dirty="0" smtClean="0">
              <a:ln>
                <a:noFill/>
              </a:ln>
              <a:solidFill>
                <a:srgbClr val="006600"/>
              </a:solidFill>
              <a:effectLst/>
              <a:uLnTx/>
              <a:uFillTx/>
              <a:latin typeface="+mn-lt"/>
              <a:ea typeface="+mn-ea"/>
              <a:cs typeface="+mn-cs"/>
              <a:sym typeface="+mn-ea"/>
            </a:endParaRPr>
          </a:p>
          <a:p>
            <a:pPr marL="457200" marR="0" lvl="1" indent="0" algn="l" defTabSz="914400" rtl="0" eaLnBrk="0" fontAlgn="base" latinLnBrk="0" hangingPunct="0">
              <a:lnSpc>
                <a:spcPct val="115000"/>
              </a:lnSpc>
              <a:spcBef>
                <a:spcPct val="20000"/>
              </a:spcBef>
              <a:spcAft>
                <a:spcPct val="0"/>
              </a:spcAft>
              <a:buClrTx/>
              <a:buSzTx/>
              <a:buFontTx/>
              <a:buNone/>
              <a:defRPr/>
            </a:pPr>
            <a:endParaRPr kumimoji="0" lang="en-US" altLang="zh-CN" sz="2800" b="1" i="0" u="none" strike="noStrike" kern="1200" cap="none" spc="0" normalizeH="0" baseline="0" noProof="0" dirty="0">
              <a:ln>
                <a:noFill/>
              </a:ln>
              <a:solidFill>
                <a:srgbClr val="006600"/>
              </a:solidFill>
              <a:effectLst/>
              <a:uLnTx/>
              <a:uFillTx/>
              <a:latin typeface="+mn-lt"/>
              <a:ea typeface="+mn-ea"/>
              <a:cs typeface="+mn-cs"/>
              <a:sym typeface="+mn-ea"/>
            </a:endParaRPr>
          </a:p>
        </p:txBody>
      </p:sp>
      <p:sp>
        <p:nvSpPr>
          <p:cNvPr id="65539" name="动作按钮: 后退或前一项 3"/>
          <p:cNvSpPr/>
          <p:nvPr/>
        </p:nvSpPr>
        <p:spPr>
          <a:xfrm>
            <a:off x="6300788" y="6308725"/>
            <a:ext cx="647700" cy="358775"/>
          </a:xfrm>
          <a:prstGeom prst="actionButtonBackPrevious">
            <a:avLst/>
          </a:prstGeom>
          <a:solidFill>
            <a:srgbClr val="00B050"/>
          </a:solidFill>
          <a:ln w="9525" cap="flat" cmpd="sng">
            <a:solidFill>
              <a:schemeClr val="tx1"/>
            </a:solidFill>
            <a:prstDash val="solid"/>
            <a:round/>
            <a:headEnd type="none" w="med" len="med"/>
            <a:tailEnd type="none" w="med" len="med"/>
          </a:ln>
        </p:spPr>
        <p:txBody>
          <a:bodyPr anchor="t"/>
          <a:lstStyle/>
          <a:p>
            <a:pPr marL="742950" indent="-285750" algn="ctr" eaLnBrk="0" hangingPunct="0">
              <a:lnSpc>
                <a:spcPct val="115000"/>
              </a:lnSpc>
              <a:spcBef>
                <a:spcPct val="20000"/>
              </a:spcBef>
            </a:pPr>
            <a:endParaRPr lang="zh-CN" altLang="en-US" dirty="0">
              <a:latin typeface="Arial" panose="020B0604020202020204" pitchFamily="34" charset="0"/>
            </a:endParaRPr>
          </a:p>
        </p:txBody>
      </p:sp>
      <p:sp>
        <p:nvSpPr>
          <p:cNvPr id="2" name="圆角矩形标注 1"/>
          <p:cNvSpPr/>
          <p:nvPr/>
        </p:nvSpPr>
        <p:spPr bwMode="auto">
          <a:xfrm>
            <a:off x="5076825" y="549275"/>
            <a:ext cx="3095625" cy="1295400"/>
          </a:xfrm>
          <a:prstGeom prst="wedgeRoundRectCallout">
            <a:avLst>
              <a:gd name="adj1" fmla="val -104240"/>
              <a:gd name="adj2" fmla="val 64134"/>
              <a:gd name="adj3" fmla="val 16667"/>
            </a:avLst>
          </a:prstGeom>
          <a:solidFill>
            <a:schemeClr val="tx2">
              <a:lumMod val="40000"/>
              <a:lumOff val="60000"/>
            </a:schemeClr>
          </a:solidFill>
          <a:ln w="9525" cap="flat" cmpd="sng" algn="ctr">
            <a:solidFill>
              <a:schemeClr val="accent2"/>
            </a:solidFill>
            <a:prstDash val="solid"/>
            <a:round/>
            <a:headEnd type="none" w="med" len="med"/>
            <a:tailEnd type="none" w="med" len="med"/>
          </a:ln>
          <a:effectLst/>
        </p:spPr>
        <p:txBody>
          <a:bodyPr/>
          <a:lstStyle/>
          <a:p>
            <a:pPr marL="742950" marR="0" lvl="0" indent="-285750" algn="l" defTabSz="914400" rtl="0" eaLnBrk="0" fontAlgn="base" latinLnBrk="0" hangingPunct="0">
              <a:lnSpc>
                <a:spcPct val="115000"/>
              </a:lnSpc>
              <a:spcBef>
                <a:spcPct val="20000"/>
              </a:spcBef>
              <a:spcAft>
                <a:spcPct val="0"/>
              </a:spcAft>
              <a:buClrTx/>
              <a:buSzTx/>
              <a:buFontTx/>
              <a:buNone/>
              <a:defRPr/>
            </a:pPr>
            <a:r>
              <a:rPr kumimoji="0" lang="en-US" altLang="zh-CN" sz="2000" b="1" i="0" u="none" strike="noStrike" kern="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sym typeface="+mn-ea"/>
              </a:rPr>
              <a:t>在执行int</a:t>
            </a:r>
            <a:r>
              <a:rPr kumimoji="0"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 $0x80之前libc库中的封装例程</a:t>
            </a:r>
            <a:r>
              <a:rPr kumimoji="0" lang="zh-CN" altLang="en-US" sz="20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rPr>
              <a:t>设置</a:t>
            </a:r>
            <a:endParaRPr kumimoji="0" lang="zh-CN" altLang="en-US" sz="20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500"/>
                                        <p:tgtEl>
                                          <p:spTgt spid="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ox(i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ox(in)">
                                      <p:cBhvr>
                                        <p:cTn id="26" dur="500"/>
                                        <p:tgtEl>
                                          <p:spTgt spid="3">
                                            <p:txEl>
                                              <p:pRg st="5" end="5"/>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ox(in)">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ox(in)">
                                      <p:cBhvr>
                                        <p:cTn id="34" dur="500"/>
                                        <p:tgtEl>
                                          <p:spTgt spid="3">
                                            <p:txEl>
                                              <p:pRg st="7" end="7"/>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ox(in)">
                                      <p:cBhvr>
                                        <p:cTn id="37" dur="500"/>
                                        <p:tgtEl>
                                          <p:spTgt spid="3">
                                            <p:txEl>
                                              <p:pRg st="8" end="8"/>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box(in)">
                                      <p:cBhvr>
                                        <p:cTn id="40" dur="500"/>
                                        <p:tgtEl>
                                          <p:spTgt spid="3">
                                            <p:txEl>
                                              <p:pRg st="9" end="9"/>
                                            </p:txEl>
                                          </p:spTgt>
                                        </p:tgtEl>
                                      </p:cBhvr>
                                    </p:animEffect>
                                  </p:childTnLst>
                                </p:cTn>
                              </p:par>
                              <p:par>
                                <p:cTn id="41" presetID="4" presetClass="entr" presetSubtype="16"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box(in)">
                                      <p:cBhvr>
                                        <p:cTn id="43" dur="500"/>
                                        <p:tgtEl>
                                          <p:spTgt spid="3">
                                            <p:txEl>
                                              <p:pRg st="10" end="10"/>
                                            </p:txEl>
                                          </p:spTgt>
                                        </p:tgtEl>
                                      </p:cBhvr>
                                    </p:animEffect>
                                  </p:childTnLst>
                                </p:cTn>
                              </p:par>
                              <p:par>
                                <p:cTn id="44" presetID="4" presetClass="entr" presetSubtype="16"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box(in)">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ext Box 2"/>
          <p:cNvSpPr txBox="1"/>
          <p:nvPr/>
        </p:nvSpPr>
        <p:spPr>
          <a:xfrm>
            <a:off x="8493125" y="6510338"/>
            <a:ext cx="376238" cy="347662"/>
          </a:xfrm>
          <a:prstGeom prst="rect">
            <a:avLst/>
          </a:prstGeom>
          <a:noFill/>
          <a:ln w="9525">
            <a:noFill/>
          </a:ln>
        </p:spPr>
        <p:txBody>
          <a:bodyPr anchor="t">
            <a:spAutoFit/>
          </a:bodyPr>
          <a:lstStyle/>
          <a:p>
            <a:pPr marL="341630" indent="-341630" algn="ctr" eaLnBrk="0" hangingPunct="0">
              <a:lnSpc>
                <a:spcPct val="115000"/>
              </a:lnSpc>
              <a:spcBef>
                <a:spcPct val="50000"/>
              </a:spcBef>
              <a:buFont typeface="Wingdings" panose="05000000000000000000" pitchFamily="2" charset="2"/>
            </a:pPr>
            <a:r>
              <a:rPr lang="en-US" altLang="zh-CN" sz="1400" dirty="0">
                <a:solidFill>
                  <a:schemeClr val="tx2"/>
                </a:solidFill>
                <a:latin typeface="Times New Roman" panose="02020603050405020304" pitchFamily="18" charset="0"/>
              </a:rPr>
              <a:t>16</a:t>
            </a:r>
          </a:p>
        </p:txBody>
      </p:sp>
      <p:sp>
        <p:nvSpPr>
          <p:cNvPr id="966659" name="Rectangle 3"/>
          <p:cNvSpPr>
            <a:spLocks noChangeArrowheads="1"/>
          </p:cNvSpPr>
          <p:nvPr/>
        </p:nvSpPr>
        <p:spPr bwMode="auto">
          <a:xfrm>
            <a:off x="685800" y="687388"/>
            <a:ext cx="5051425" cy="587375"/>
          </a:xfrm>
          <a:prstGeom prst="rect">
            <a:avLst/>
          </a:prstGeom>
          <a:noFill/>
          <a:ln>
            <a:noFill/>
          </a:ln>
          <a:effectLst/>
        </p:spPr>
        <p:txBody>
          <a:bodyPr>
            <a:spAutoFit/>
          </a:bodyPr>
          <a:lstStyle/>
          <a:p>
            <a:pPr marL="533400" marR="0" lvl="0" indent="-533400" algn="l" defTabSz="914400" rtl="0" eaLnBrk="0" fontAlgn="base" latinLnBrk="0" hangingPunct="0">
              <a:lnSpc>
                <a:spcPct val="115000"/>
              </a:lnSpc>
              <a:spcBef>
                <a:spcPct val="30000"/>
              </a:spcBef>
              <a:spcAft>
                <a:spcPct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rgbClr val="A5002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 </a:t>
            </a:r>
            <a:r>
              <a:rPr kumimoji="0" lang="zh-CN" altLang="en-US" sz="2800" b="1" i="0" u="none" strike="noStrike" kern="1200" cap="none" spc="0" normalizeH="0" baseline="0" noProof="0" dirty="0">
                <a:ln>
                  <a:noFill/>
                </a:ln>
                <a:solidFill>
                  <a:srgbClr val="A5002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例：</a:t>
            </a:r>
            <a:r>
              <a:rPr kumimoji="0" lang="en-US" altLang="zh-CN" sz="2800" b="1" i="0" u="none" strike="noStrike" kern="1200" cap="none" spc="0" normalizeH="0" baseline="0" noProof="0" dirty="0" err="1">
                <a:ln>
                  <a:noFill/>
                </a:ln>
                <a:solidFill>
                  <a:srgbClr val="A5002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getuid</a:t>
            </a:r>
            <a:r>
              <a:rPr kumimoji="0" lang="zh-CN" altLang="en-US" sz="2800" b="1" i="0" u="none" strike="noStrike" kern="1200" cap="none" spc="0" normalizeH="0" baseline="0" noProof="0" dirty="0">
                <a:ln>
                  <a:noFill/>
                </a:ln>
                <a:solidFill>
                  <a:srgbClr val="A5002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sym typeface="+mn-ea"/>
              </a:rPr>
              <a:t>系统调用过程 </a:t>
            </a:r>
          </a:p>
        </p:txBody>
      </p:sp>
      <p:grpSp>
        <p:nvGrpSpPr>
          <p:cNvPr id="2" name="Group 5"/>
          <p:cNvGrpSpPr/>
          <p:nvPr/>
        </p:nvGrpSpPr>
        <p:grpSpPr>
          <a:xfrm>
            <a:off x="539750" y="2205038"/>
            <a:ext cx="8270875" cy="3514725"/>
            <a:chOff x="382" y="941"/>
            <a:chExt cx="5210" cy="2215"/>
          </a:xfrm>
        </p:grpSpPr>
        <p:sp>
          <p:nvSpPr>
            <p:cNvPr id="66564" name="Line 6"/>
            <p:cNvSpPr/>
            <p:nvPr/>
          </p:nvSpPr>
          <p:spPr>
            <a:xfrm flipV="1">
              <a:off x="2242" y="1258"/>
              <a:ext cx="192" cy="948"/>
            </a:xfrm>
            <a:prstGeom prst="line">
              <a:avLst/>
            </a:prstGeom>
            <a:ln w="9525" cap="flat" cmpd="sng">
              <a:solidFill>
                <a:srgbClr val="000000"/>
              </a:solidFill>
              <a:prstDash val="solid"/>
              <a:round/>
              <a:headEnd type="none" w="med" len="med"/>
              <a:tailEnd type="triangle" w="sm" len="med"/>
            </a:ln>
          </p:spPr>
        </p:sp>
        <p:sp>
          <p:nvSpPr>
            <p:cNvPr id="66565" name="Line 7"/>
            <p:cNvSpPr/>
            <p:nvPr/>
          </p:nvSpPr>
          <p:spPr>
            <a:xfrm flipV="1">
              <a:off x="3711" y="1277"/>
              <a:ext cx="506" cy="1169"/>
            </a:xfrm>
            <a:prstGeom prst="line">
              <a:avLst/>
            </a:prstGeom>
            <a:ln w="9525" cap="flat" cmpd="sng">
              <a:solidFill>
                <a:srgbClr val="000000"/>
              </a:solidFill>
              <a:prstDash val="solid"/>
              <a:round/>
              <a:headEnd type="none" w="med" len="med"/>
              <a:tailEnd type="triangle" w="sm" len="med"/>
            </a:ln>
          </p:spPr>
        </p:sp>
        <p:sp>
          <p:nvSpPr>
            <p:cNvPr id="66566" name="Line 8"/>
            <p:cNvSpPr/>
            <p:nvPr/>
          </p:nvSpPr>
          <p:spPr>
            <a:xfrm flipH="1" flipV="1">
              <a:off x="1082" y="2131"/>
              <a:ext cx="201" cy="309"/>
            </a:xfrm>
            <a:prstGeom prst="line">
              <a:avLst/>
            </a:prstGeom>
            <a:ln w="9525" cap="flat" cmpd="sng">
              <a:solidFill>
                <a:srgbClr val="000000"/>
              </a:solidFill>
              <a:prstDash val="solid"/>
              <a:round/>
              <a:headEnd type="none" w="med" len="med"/>
              <a:tailEnd type="triangle" w="sm" len="med"/>
            </a:ln>
          </p:spPr>
        </p:sp>
        <p:sp>
          <p:nvSpPr>
            <p:cNvPr id="966665" name="Text Box 9"/>
            <p:cNvSpPr txBox="1">
              <a:spLocks noChangeArrowheads="1"/>
            </p:cNvSpPr>
            <p:nvPr/>
          </p:nvSpPr>
          <p:spPr bwMode="auto">
            <a:xfrm>
              <a:off x="382" y="1285"/>
              <a:ext cx="703" cy="1291"/>
            </a:xfrm>
            <a:prstGeom prst="rect">
              <a:avLst/>
            </a:prstGeom>
            <a:noFill/>
            <a:ln w="19050">
              <a:solidFill>
                <a:schemeClr val="tx1"/>
              </a:solidFill>
              <a:miter lim="800000"/>
            </a:ln>
            <a:effectLst/>
          </p:spPr>
          <p:txBody>
            <a:bodyPr/>
            <a:lstStyle/>
            <a:p>
              <a:pPr marR="0" defTabSz="914400" eaLnBrk="0" hangingPunct="0">
                <a:spcBef>
                  <a:spcPct val="20000"/>
                </a:spcBef>
                <a:buClrTx/>
                <a:buSzTx/>
                <a:defRPr/>
              </a:pPr>
              <a:r>
                <a:rPr kumimoji="1" lang="en-US" altLang="zh-CN" sz="1600" b="1" kern="1200" cap="none" spc="0" normalizeH="0" baseline="0" noProof="0" dirty="0" err="1">
                  <a:latin typeface="Times New Roman" panose="02020603050405020304" pitchFamily="18" charset="0"/>
                  <a:ea typeface="宋体" panose="02010600030101010101" pitchFamily="2" charset="-122"/>
                  <a:cs typeface="+mn-cs"/>
                  <a:sym typeface="MT Extra" panose="05050102010205020202" pitchFamily="18" charset="2"/>
                </a:rPr>
                <a:t>int</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main()</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n-ea"/>
                </a:rPr>
                <a:t>    </a:t>
              </a:r>
              <a:r>
                <a:rPr kumimoji="1" lang="en-US" altLang="zh-CN" sz="1600" b="1" kern="1200" cap="none" spc="0" normalizeH="0" baseline="0" noProof="0" dirty="0" err="1">
                  <a:latin typeface="Times New Roman" panose="02020603050405020304" pitchFamily="18" charset="0"/>
                  <a:ea typeface="宋体" panose="02010600030101010101" pitchFamily="2" charset="-122"/>
                  <a:cs typeface="+mn-cs"/>
                  <a:sym typeface="+mn-ea"/>
                </a:rPr>
                <a:t>getuid</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n-ea"/>
                </a:rPr>
                <a:t>();</a:t>
              </a:r>
            </a:p>
            <a:p>
              <a:pPr marR="0" defTabSz="914400" eaLnBrk="0" hangingPunct="0">
                <a:spcBef>
                  <a:spcPct val="20000"/>
                </a:spcBef>
                <a:buClrTx/>
                <a:buSzTx/>
                <a:defRPr/>
              </a:pPr>
              <a:r>
                <a:rPr kumimoji="1" lang="en-US" altLang="zh-CN" sz="1600" b="1" kern="1200" cap="none" spc="0" normalizeH="0" baseline="0" noProof="0" dirty="0">
                  <a:effectLst>
                    <a:outerShdw blurRad="38100" dist="38100" dir="2700000" algn="tl">
                      <a:srgbClr val="C0C0C0"/>
                    </a:outerShdw>
                  </a:effectLst>
                  <a:latin typeface="Arial" panose="020B0604020202020204" pitchFamily="34" charset="0"/>
                  <a:ea typeface="宋体" panose="02010600030101010101" pitchFamily="2" charset="-122"/>
                  <a:cs typeface="+mn-cs"/>
                  <a:sym typeface="MT Extra" panose="05050102010205020202" pitchFamily="18" charset="2"/>
                </a:rPr>
                <a:t>       </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a:t>
              </a:r>
            </a:p>
          </p:txBody>
        </p:sp>
        <p:sp>
          <p:nvSpPr>
            <p:cNvPr id="966666" name="Text Box 10"/>
            <p:cNvSpPr txBox="1">
              <a:spLocks noChangeArrowheads="1"/>
            </p:cNvSpPr>
            <p:nvPr/>
          </p:nvSpPr>
          <p:spPr bwMode="auto">
            <a:xfrm>
              <a:off x="1280" y="1285"/>
              <a:ext cx="969" cy="1524"/>
            </a:xfrm>
            <a:prstGeom prst="rect">
              <a:avLst/>
            </a:prstGeom>
            <a:noFill/>
            <a:ln w="19050">
              <a:solidFill>
                <a:schemeClr val="tx1"/>
              </a:solidFill>
              <a:miter lim="800000"/>
            </a:ln>
            <a:effectLst/>
          </p:spPr>
          <p:txBody>
            <a:bodyPr/>
            <a:lstStyle/>
            <a:p>
              <a:pPr marR="0" defTabSz="914400" eaLnBrk="0" hangingPunct="0">
                <a:spcBef>
                  <a:spcPct val="20000"/>
                </a:spcBef>
                <a:buClrTx/>
                <a:buSzTx/>
                <a:defRPr/>
              </a:pPr>
              <a:r>
                <a:rPr kumimoji="1" lang="en-US" altLang="zh-CN" sz="1600" b="1" kern="1200" cap="none" spc="0" normalizeH="0" baseline="0" noProof="0" dirty="0" err="1">
                  <a:latin typeface="Times New Roman" panose="02020603050405020304" pitchFamily="18" charset="0"/>
                  <a:ea typeface="宋体" panose="02010600030101010101" pitchFamily="2" charset="-122"/>
                  <a:cs typeface="+mn-cs"/>
                  <a:sym typeface="+mn-ea"/>
                </a:rPr>
                <a:t>int</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n-ea"/>
                </a:rPr>
                <a:t> </a:t>
              </a:r>
              <a:r>
                <a:rPr kumimoji="1" lang="en-US" altLang="zh-CN" sz="1600" b="1" kern="1200" cap="none" spc="0" normalizeH="0" baseline="0" noProof="0" dirty="0" err="1">
                  <a:latin typeface="Times New Roman" panose="02020603050405020304" pitchFamily="18" charset="0"/>
                  <a:ea typeface="宋体" panose="02010600030101010101" pitchFamily="2" charset="-122"/>
                  <a:cs typeface="+mn-cs"/>
                  <a:sym typeface="+mn-ea"/>
                </a:rPr>
                <a:t>getuid</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n-ea"/>
                </a:rPr>
                <a:t>(void)</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a:t>
              </a:r>
              <a:r>
                <a:rPr kumimoji="1" lang="en-US" altLang="zh-CN" sz="1600" b="1" kern="1200" cap="none" spc="0" normalizeH="0" baseline="0" noProof="0" dirty="0" err="1">
                  <a:latin typeface="Times New Roman" panose="02020603050405020304" pitchFamily="18" charset="0"/>
                  <a:ea typeface="宋体" panose="02010600030101010101" pitchFamily="2" charset="-122"/>
                  <a:cs typeface="+mn-cs"/>
                  <a:sym typeface="MT Extra" panose="05050102010205020202" pitchFamily="18" charset="2"/>
                </a:rPr>
                <a:t>long_res</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n-ea"/>
                </a:rPr>
                <a:t>    </a:t>
              </a:r>
              <a:r>
                <a:rPr kumimoji="1" lang="en-US" altLang="zh-CN" sz="1600" b="1" kern="1200" cap="none" spc="0" normalizeH="0" baseline="0" noProof="0" dirty="0" err="1">
                  <a:latin typeface="Times New Roman" panose="02020603050405020304" pitchFamily="18" charset="0"/>
                  <a:ea typeface="宋体" panose="02010600030101010101" pitchFamily="2" charset="-122"/>
                  <a:cs typeface="+mn-cs"/>
                  <a:sym typeface="+mn-ea"/>
                </a:rPr>
                <a:t>int</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n-ea"/>
                </a:rPr>
                <a:t> $0x80;</a:t>
              </a:r>
            </a:p>
            <a:p>
              <a:pPr marR="0" defTabSz="914400" eaLnBrk="0" hangingPunct="0">
                <a:spcBef>
                  <a:spcPct val="20000"/>
                </a:spcBef>
                <a:buClrTx/>
                <a:buSzTx/>
                <a:defRPr/>
              </a:pPr>
              <a:r>
                <a:rPr kumimoji="1" lang="en-US" altLang="zh-CN" sz="1600" b="1" kern="1200" cap="none" spc="0" normalizeH="0" baseline="0" noProof="0" dirty="0">
                  <a:effectLst>
                    <a:outerShdw blurRad="38100" dist="38100" dir="2700000" algn="tl">
                      <a:srgbClr val="C0C0C0"/>
                    </a:outerShdw>
                  </a:effectLst>
                  <a:latin typeface="Arial" panose="020B0604020202020204" pitchFamily="34" charset="0"/>
                  <a:ea typeface="宋体" panose="02010600030101010101" pitchFamily="2" charset="-122"/>
                  <a:cs typeface="+mn-cs"/>
                  <a:sym typeface="MT Extra" panose="05050102010205020202" pitchFamily="18" charset="2"/>
                </a:rPr>
                <a:t>         </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a:t>
              </a:r>
            </a:p>
          </p:txBody>
        </p:sp>
        <p:sp>
          <p:nvSpPr>
            <p:cNvPr id="966667" name="Text Box 11"/>
            <p:cNvSpPr txBox="1">
              <a:spLocks noChangeArrowheads="1"/>
            </p:cNvSpPr>
            <p:nvPr/>
          </p:nvSpPr>
          <p:spPr bwMode="auto">
            <a:xfrm>
              <a:off x="2434" y="1284"/>
              <a:ext cx="1626" cy="1872"/>
            </a:xfrm>
            <a:prstGeom prst="rect">
              <a:avLst/>
            </a:prstGeom>
            <a:noFill/>
            <a:ln w="19050">
              <a:solidFill>
                <a:schemeClr val="tx1"/>
              </a:solidFill>
              <a:miter lim="800000"/>
            </a:ln>
            <a:effectLst/>
          </p:spPr>
          <p:txBody>
            <a:bodyPr/>
            <a:lstStyle/>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ENTRY(</a:t>
              </a:r>
              <a:r>
                <a:rPr kumimoji="1" lang="en-US" altLang="zh-CN" sz="1600" b="1" kern="1200" cap="none" spc="0" normalizeH="0" baseline="0" noProof="0" dirty="0" err="1">
                  <a:latin typeface="Times New Roman" panose="02020603050405020304" pitchFamily="18" charset="0"/>
                  <a:ea typeface="宋体" panose="02010600030101010101" pitchFamily="2" charset="-122"/>
                  <a:cs typeface="+mn-cs"/>
                  <a:sym typeface="MT Extra" panose="05050102010205020202" pitchFamily="18" charset="2"/>
                </a:rPr>
                <a:t>system_call</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a:t>
              </a:r>
              <a:r>
                <a:rPr kumimoji="1" lang="en-US" altLang="zh-CN" sz="1600" b="1" kern="1200" cap="none" spc="0" normalizeH="0" baseline="0" noProof="0" dirty="0" err="1">
                  <a:latin typeface="Times New Roman" panose="02020603050405020304" pitchFamily="18" charset="0"/>
                  <a:ea typeface="宋体" panose="02010600030101010101" pitchFamily="2" charset="-122"/>
                  <a:cs typeface="+mn-cs"/>
                  <a:sym typeface="MT Extra" panose="05050102010205020202" pitchFamily="18" charset="2"/>
                </a:rPr>
                <a:t>pushl</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 </a:t>
              </a:r>
              <a:r>
                <a:rPr kumimoji="1" lang="en-US" altLang="zh-CN" sz="1600" b="1" kern="1200" cap="none" spc="0" normalizeH="0" baseline="0" noProof="0" dirty="0" err="1">
                  <a:latin typeface="Times New Roman" panose="02020603050405020304" pitchFamily="18" charset="0"/>
                  <a:ea typeface="宋体" panose="02010600030101010101" pitchFamily="2" charset="-122"/>
                  <a:cs typeface="+mn-cs"/>
                  <a:sym typeface="MT Extra" panose="05050102010205020202" pitchFamily="18" charset="2"/>
                </a:rPr>
                <a:t>eax</a:t>
              </a:r>
              <a:endPar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endParaRP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SAVE_ALL                             </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GET_CURRENT(%</a:t>
              </a:r>
              <a:r>
                <a:rPr kumimoji="1" lang="en-US" altLang="zh-CN" sz="1600" b="1" kern="1200" cap="none" spc="0" normalizeH="0" baseline="0" noProof="0" dirty="0" err="1">
                  <a:latin typeface="Times New Roman" panose="02020603050405020304" pitchFamily="18" charset="0"/>
                  <a:ea typeface="宋体" panose="02010600030101010101" pitchFamily="2" charset="-122"/>
                  <a:cs typeface="+mn-cs"/>
                  <a:sym typeface="MT Extra" panose="05050102010205020202" pitchFamily="18" charset="2"/>
                </a:rPr>
                <a:t>ebx</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n-ea"/>
                </a:rPr>
                <a:t>          </a:t>
              </a:r>
              <a:r>
                <a:rPr kumimoji="1" lang="en-US" altLang="zh-CN" sz="1600" b="1" kern="1200" cap="none" spc="0" normalizeH="0" baseline="0" noProof="0" dirty="0">
                  <a:effectLst>
                    <a:outerShdw blurRad="38100" dist="38100" dir="2700000" algn="tl">
                      <a:srgbClr val="C0C0C0"/>
                    </a:outerShdw>
                  </a:effectLst>
                  <a:latin typeface="Arial" panose="020B0604020202020204" pitchFamily="34" charset="0"/>
                  <a:ea typeface="宋体" panose="02010600030101010101" pitchFamily="2" charset="-122"/>
                  <a:cs typeface="+mn-cs"/>
                  <a:sym typeface="MT Extra" panose="05050102010205020202" pitchFamily="18" charset="2"/>
                </a:rPr>
                <a:t>       </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call sys_getuid16</a:t>
              </a:r>
            </a:p>
            <a:p>
              <a:pPr marR="0" defTabSz="914400" eaLnBrk="0" hangingPunct="0">
                <a:spcBef>
                  <a:spcPct val="20000"/>
                </a:spcBef>
                <a:buClrTx/>
                <a:buSzTx/>
                <a:defRPr/>
              </a:pPr>
              <a:r>
                <a:rPr kumimoji="1" lang="en-US" altLang="zh-CN" sz="1600" b="1" kern="1200" cap="none" spc="0" normalizeH="0" baseline="0" noProof="0" dirty="0">
                  <a:effectLst>
                    <a:outerShdw blurRad="38100" dist="38100" dir="2700000" algn="tl">
                      <a:srgbClr val="C0C0C0"/>
                    </a:outerShdw>
                  </a:effectLst>
                  <a:latin typeface="Arial" panose="020B0604020202020204" pitchFamily="34" charset="0"/>
                  <a:ea typeface="宋体" panose="02010600030101010101" pitchFamily="2" charset="-122"/>
                  <a:cs typeface="+mn-cs"/>
                  <a:sym typeface="MT Extra" panose="05050102010205020202" pitchFamily="18" charset="2"/>
                </a:rPr>
                <a:t>                </a:t>
              </a: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a:t>
              </a:r>
            </a:p>
            <a:p>
              <a:pPr marR="0" defTabSz="914400" eaLnBrk="0" hangingPunct="0">
                <a:spcBef>
                  <a:spcPct val="20000"/>
                </a:spcBef>
                <a:buClrTx/>
                <a:buSzTx/>
                <a:defRPr/>
              </a:pPr>
              <a:r>
                <a:rPr kumimoji="1" lang="en-US" altLang="zh-CN" sz="1600" b="1" kern="1200" cap="none" spc="0" normalizeH="0" baseline="0" noProof="0" dirty="0">
                  <a:latin typeface="Times New Roman" panose="02020603050405020304" pitchFamily="18" charset="0"/>
                  <a:ea typeface="宋体" panose="02010600030101010101" pitchFamily="2" charset="-122"/>
                  <a:cs typeface="+mn-cs"/>
                  <a:sym typeface="MT Extra" panose="05050102010205020202" pitchFamily="18" charset="2"/>
                </a:rPr>
                <a:t>     RESTORE_ALL</a:t>
              </a:r>
            </a:p>
          </p:txBody>
        </p:sp>
        <p:sp>
          <p:nvSpPr>
            <p:cNvPr id="66570" name="Text Box 12"/>
            <p:cNvSpPr txBox="1"/>
            <p:nvPr/>
          </p:nvSpPr>
          <p:spPr>
            <a:xfrm>
              <a:off x="4221" y="1285"/>
              <a:ext cx="1371" cy="1535"/>
            </a:xfrm>
            <a:prstGeom prst="rect">
              <a:avLst/>
            </a:prstGeom>
            <a:noFill/>
            <a:ln w="19050" cap="flat" cmpd="sng">
              <a:solidFill>
                <a:schemeClr val="tx1"/>
              </a:solidFill>
              <a:prstDash val="solid"/>
              <a:miter/>
              <a:headEnd type="none" w="med" len="med"/>
              <a:tailEnd type="none" w="med" len="med"/>
            </a:ln>
          </p:spPr>
          <p:txBody>
            <a:bodyPr anchor="t"/>
            <a:lstStyle/>
            <a:p>
              <a:pPr eaLnBrk="0" hangingPunct="0">
                <a:spcBef>
                  <a:spcPct val="20000"/>
                </a:spcBef>
              </a:pPr>
              <a:r>
                <a:rPr lang="en-US" altLang="zh-CN" sz="1600" b="1" dirty="0">
                  <a:latin typeface="Times New Roman" panose="02020603050405020304" pitchFamily="18" charset="0"/>
                  <a:sym typeface="MT Extra" panose="05050102010205020202" pitchFamily="18" charset="2"/>
                </a:rPr>
                <a:t>asmlinkage long</a:t>
              </a:r>
            </a:p>
            <a:p>
              <a:pPr eaLnBrk="0" hangingPunct="0">
                <a:spcBef>
                  <a:spcPct val="20000"/>
                </a:spcBef>
              </a:pPr>
              <a:r>
                <a:rPr lang="en-US" altLang="zh-CN" sz="1600" b="1" dirty="0">
                  <a:latin typeface="Times New Roman" panose="02020603050405020304" pitchFamily="18" charset="0"/>
                  <a:sym typeface="MT Extra" panose="05050102010205020202" pitchFamily="18" charset="2"/>
                </a:rPr>
                <a:t>sys_getuid16(void)</a:t>
              </a:r>
            </a:p>
            <a:p>
              <a:pPr eaLnBrk="0" hangingPunct="0">
                <a:spcBef>
                  <a:spcPct val="20000"/>
                </a:spcBef>
              </a:pPr>
              <a:r>
                <a:rPr lang="en-US" altLang="zh-CN" sz="1600" b="1" dirty="0">
                  <a:latin typeface="Times New Roman" panose="02020603050405020304" pitchFamily="18" charset="0"/>
                  <a:sym typeface="MT Extra" panose="05050102010205020202" pitchFamily="18" charset="2"/>
                </a:rPr>
                <a:t>{</a:t>
              </a:r>
            </a:p>
            <a:p>
              <a:pPr eaLnBrk="0" hangingPunct="0">
                <a:spcBef>
                  <a:spcPct val="20000"/>
                </a:spcBef>
              </a:pPr>
              <a:r>
                <a:rPr lang="en-US" altLang="zh-CN" sz="1600" b="1" dirty="0">
                  <a:latin typeface="Times New Roman" panose="02020603050405020304" pitchFamily="18" charset="0"/>
                  <a:sym typeface="MT Extra" panose="05050102010205020202" pitchFamily="18" charset="2"/>
                </a:rPr>
                <a:t>   return (current_uid);</a:t>
              </a:r>
            </a:p>
            <a:p>
              <a:pPr eaLnBrk="0" hangingPunct="0">
                <a:spcBef>
                  <a:spcPct val="20000"/>
                </a:spcBef>
              </a:pPr>
              <a:endParaRPr lang="en-US" altLang="zh-CN" sz="1600" b="1" dirty="0">
                <a:latin typeface="Times New Roman" panose="02020603050405020304" pitchFamily="18" charset="0"/>
                <a:sym typeface="MT Extra" panose="05050102010205020202" pitchFamily="18" charset="2"/>
              </a:endParaRPr>
            </a:p>
            <a:p>
              <a:pPr eaLnBrk="0" hangingPunct="0">
                <a:spcBef>
                  <a:spcPct val="20000"/>
                </a:spcBef>
              </a:pPr>
              <a:r>
                <a:rPr lang="en-US" altLang="zh-CN" sz="1600" b="1" dirty="0">
                  <a:latin typeface="Times New Roman" panose="02020603050405020304" pitchFamily="18" charset="0"/>
                  <a:sym typeface="MT Extra" panose="05050102010205020202" pitchFamily="18" charset="2"/>
                </a:rPr>
                <a:t>}</a:t>
              </a:r>
            </a:p>
          </p:txBody>
        </p:sp>
        <p:sp>
          <p:nvSpPr>
            <p:cNvPr id="66571" name="Text Box 13"/>
            <p:cNvSpPr txBox="1"/>
            <p:nvPr/>
          </p:nvSpPr>
          <p:spPr>
            <a:xfrm>
              <a:off x="444" y="942"/>
              <a:ext cx="656" cy="212"/>
            </a:xfrm>
            <a:prstGeom prst="rect">
              <a:avLst/>
            </a:prstGeom>
            <a:noFill/>
            <a:ln w="19050">
              <a:noFill/>
            </a:ln>
          </p:spPr>
          <p:txBody>
            <a:bodyPr anchor="t">
              <a:spAutoFit/>
            </a:bodyPr>
            <a:lstStyle/>
            <a:p>
              <a:pPr eaLnBrk="0" hangingPunct="0">
                <a:spcBef>
                  <a:spcPct val="50000"/>
                </a:spcBef>
              </a:pPr>
              <a:r>
                <a:rPr lang="zh-CN" altLang="en-US" sz="1600" b="1" dirty="0">
                  <a:latin typeface="Times New Roman" panose="02020603050405020304" pitchFamily="18" charset="0"/>
                  <a:ea typeface="宋体" panose="02010600030101010101" pitchFamily="2" charset="-122"/>
                </a:rPr>
                <a:t>用户程序</a:t>
              </a:r>
              <a:endParaRPr lang="zh-CN" altLang="en-US" sz="1600" b="1" baseline="-25000" dirty="0">
                <a:latin typeface="Times New Roman" panose="02020603050405020304" pitchFamily="18" charset="0"/>
                <a:ea typeface="宋体" panose="02010600030101010101" pitchFamily="2" charset="-122"/>
              </a:endParaRPr>
            </a:p>
          </p:txBody>
        </p:sp>
        <p:sp>
          <p:nvSpPr>
            <p:cNvPr id="66572" name="Text Box 14"/>
            <p:cNvSpPr txBox="1"/>
            <p:nvPr/>
          </p:nvSpPr>
          <p:spPr>
            <a:xfrm>
              <a:off x="2630" y="941"/>
              <a:ext cx="1205" cy="212"/>
            </a:xfrm>
            <a:prstGeom prst="rect">
              <a:avLst/>
            </a:prstGeom>
            <a:noFill/>
            <a:ln w="19050">
              <a:noFill/>
            </a:ln>
          </p:spPr>
          <p:txBody>
            <a:bodyPr anchor="t">
              <a:spAutoFit/>
            </a:bodyPr>
            <a:lstStyle/>
            <a:p>
              <a:pPr eaLnBrk="0" hangingPunct="0">
                <a:spcBef>
                  <a:spcPct val="20000"/>
                </a:spcBef>
              </a:pPr>
              <a:r>
                <a:rPr lang="zh-CN" altLang="en-US" sz="1600" b="1" dirty="0">
                  <a:latin typeface="Times New Roman" panose="02020603050405020304" pitchFamily="18" charset="0"/>
                  <a:ea typeface="宋体" panose="02010600030101010101" pitchFamily="2" charset="-122"/>
                </a:rPr>
                <a:t>系统调用处理程序</a:t>
              </a:r>
              <a:endParaRPr lang="zh-CN" altLang="en-US" sz="1600" b="1" baseline="-25000" dirty="0">
                <a:latin typeface="Times New Roman" panose="02020603050405020304" pitchFamily="18" charset="0"/>
                <a:ea typeface="宋体" panose="02010600030101010101" pitchFamily="2" charset="-122"/>
              </a:endParaRPr>
            </a:p>
          </p:txBody>
        </p:sp>
        <p:sp>
          <p:nvSpPr>
            <p:cNvPr id="66573" name="Text Box 15"/>
            <p:cNvSpPr txBox="1"/>
            <p:nvPr/>
          </p:nvSpPr>
          <p:spPr>
            <a:xfrm>
              <a:off x="1450" y="942"/>
              <a:ext cx="656" cy="212"/>
            </a:xfrm>
            <a:prstGeom prst="rect">
              <a:avLst/>
            </a:prstGeom>
            <a:noFill/>
            <a:ln w="19050">
              <a:noFill/>
            </a:ln>
          </p:spPr>
          <p:txBody>
            <a:bodyPr anchor="t">
              <a:spAutoFit/>
            </a:bodyPr>
            <a:lstStyle/>
            <a:p>
              <a:pPr eaLnBrk="0" hangingPunct="0">
                <a:spcBef>
                  <a:spcPct val="50000"/>
                </a:spcBef>
              </a:pPr>
              <a:r>
                <a:rPr lang="zh-CN" altLang="en-US" sz="1600" b="1" dirty="0">
                  <a:latin typeface="Times New Roman" panose="02020603050405020304" pitchFamily="18" charset="0"/>
                  <a:ea typeface="宋体" panose="02010600030101010101" pitchFamily="2" charset="-122"/>
                </a:rPr>
                <a:t>标准</a:t>
              </a:r>
              <a:r>
                <a:rPr lang="en-US" altLang="zh-CN" sz="1600" b="1" dirty="0">
                  <a:latin typeface="Times New Roman" panose="02020603050405020304" pitchFamily="18" charset="0"/>
                </a:rPr>
                <a:t>C</a:t>
              </a:r>
              <a:r>
                <a:rPr lang="zh-CN" altLang="en-US" sz="1600" b="1" dirty="0">
                  <a:latin typeface="Times New Roman" panose="02020603050405020304" pitchFamily="18" charset="0"/>
                  <a:ea typeface="宋体" panose="02010600030101010101" pitchFamily="2" charset="-122"/>
                </a:rPr>
                <a:t>库</a:t>
              </a:r>
              <a:endParaRPr lang="zh-CN" altLang="en-US" sz="1600" b="1" baseline="-25000" dirty="0">
                <a:latin typeface="Times New Roman" panose="02020603050405020304" pitchFamily="18" charset="0"/>
                <a:ea typeface="宋体" panose="02010600030101010101" pitchFamily="2" charset="-122"/>
              </a:endParaRPr>
            </a:p>
          </p:txBody>
        </p:sp>
        <p:sp>
          <p:nvSpPr>
            <p:cNvPr id="66574" name="Text Box 16"/>
            <p:cNvSpPr txBox="1"/>
            <p:nvPr/>
          </p:nvSpPr>
          <p:spPr>
            <a:xfrm>
              <a:off x="4385" y="941"/>
              <a:ext cx="1004" cy="213"/>
            </a:xfrm>
            <a:prstGeom prst="rect">
              <a:avLst/>
            </a:prstGeom>
            <a:noFill/>
            <a:ln w="19050">
              <a:noFill/>
            </a:ln>
          </p:spPr>
          <p:txBody>
            <a:bodyPr anchor="t">
              <a:spAutoFit/>
            </a:bodyPr>
            <a:lstStyle/>
            <a:p>
              <a:pPr eaLnBrk="0" hangingPunct="0">
                <a:spcBef>
                  <a:spcPct val="50000"/>
                </a:spcBef>
              </a:pPr>
              <a:r>
                <a:rPr lang="zh-CN" altLang="en-US" sz="1600" b="1" dirty="0">
                  <a:latin typeface="Times New Roman" panose="02020603050405020304" pitchFamily="18" charset="0"/>
                  <a:ea typeface="宋体" panose="02010600030101010101" pitchFamily="2" charset="-122"/>
                </a:rPr>
                <a:t>内核服务例程</a:t>
              </a:r>
              <a:endParaRPr lang="zh-CN" altLang="en-US" sz="1600" b="1" baseline="-25000" dirty="0">
                <a:latin typeface="Times New Roman" panose="02020603050405020304" pitchFamily="18" charset="0"/>
                <a:ea typeface="宋体" panose="02010600030101010101" pitchFamily="2" charset="-122"/>
              </a:endParaRPr>
            </a:p>
          </p:txBody>
        </p:sp>
        <p:sp>
          <p:nvSpPr>
            <p:cNvPr id="66575" name="Line 17"/>
            <p:cNvSpPr/>
            <p:nvPr/>
          </p:nvSpPr>
          <p:spPr>
            <a:xfrm flipH="1" flipV="1">
              <a:off x="2251" y="2264"/>
              <a:ext cx="185" cy="606"/>
            </a:xfrm>
            <a:prstGeom prst="line">
              <a:avLst/>
            </a:prstGeom>
            <a:ln w="9525" cap="flat" cmpd="sng">
              <a:solidFill>
                <a:srgbClr val="000000"/>
              </a:solidFill>
              <a:prstDash val="solid"/>
              <a:round/>
              <a:headEnd type="none" w="med" len="med"/>
              <a:tailEnd type="triangle" w="sm" len="med"/>
            </a:ln>
          </p:spPr>
        </p:sp>
        <p:sp>
          <p:nvSpPr>
            <p:cNvPr id="66576" name="Line 18"/>
            <p:cNvSpPr/>
            <p:nvPr/>
          </p:nvSpPr>
          <p:spPr>
            <a:xfrm flipV="1">
              <a:off x="1081" y="1269"/>
              <a:ext cx="193" cy="763"/>
            </a:xfrm>
            <a:prstGeom prst="line">
              <a:avLst/>
            </a:prstGeom>
            <a:ln w="9525" cap="flat" cmpd="sng">
              <a:solidFill>
                <a:srgbClr val="000000"/>
              </a:solidFill>
              <a:prstDash val="solid"/>
              <a:round/>
              <a:headEnd type="none" w="med" len="med"/>
              <a:tailEnd type="triangle" w="sm" len="med"/>
            </a:ln>
          </p:spPr>
        </p:sp>
        <p:sp>
          <p:nvSpPr>
            <p:cNvPr id="66577" name="Line 19"/>
            <p:cNvSpPr/>
            <p:nvPr/>
          </p:nvSpPr>
          <p:spPr>
            <a:xfrm flipH="1" flipV="1">
              <a:off x="3665" y="2537"/>
              <a:ext cx="543" cy="46"/>
            </a:xfrm>
            <a:prstGeom prst="line">
              <a:avLst/>
            </a:prstGeom>
            <a:ln w="9525" cap="flat" cmpd="sng">
              <a:solidFill>
                <a:srgbClr val="000000"/>
              </a:solidFill>
              <a:prstDash val="solid"/>
              <a:round/>
              <a:headEnd type="none" w="med" len="med"/>
              <a:tailEnd type="triangle" w="sm" len="med"/>
            </a:ln>
          </p:spPr>
        </p:sp>
      </p:grpSp>
      <p:sp>
        <p:nvSpPr>
          <p:cNvPr id="66578" name="Rectangle 2"/>
          <p:cNvSpPr txBox="1"/>
          <p:nvPr/>
        </p:nvSpPr>
        <p:spPr>
          <a:xfrm>
            <a:off x="55880" y="111125"/>
            <a:ext cx="6730365" cy="576580"/>
          </a:xfrm>
          <a:prstGeom prst="rect">
            <a:avLst/>
          </a:prstGeom>
          <a:noFill/>
          <a:ln w="9525">
            <a:noFill/>
          </a:ln>
        </p:spPr>
        <p:txBody>
          <a:bodyPr anchor="t"/>
          <a:lstStyle/>
          <a:p>
            <a:pPr lvl="1" indent="0" algn="l" rtl="0" eaLnBrk="0" fontAlgn="base" hangingPunct="0">
              <a:lnSpc>
                <a:spcPct val="115000"/>
              </a:lnSpc>
              <a:spcBef>
                <a:spcPct val="20000"/>
              </a:spcBef>
              <a:spcAft>
                <a:spcPct val="0"/>
              </a:spcAft>
              <a:buNone/>
            </a:pPr>
            <a:r>
              <a:rPr lang="zh-CN" altLang="en-US" sz="3600" b="1" dirty="0">
                <a:solidFill>
                  <a:srgbClr val="3333FF"/>
                </a:solidFill>
                <a:latin typeface="Arial" panose="020B0604020202020204" pitchFamily="34" charset="0"/>
                <a:ea typeface="宋体" panose="02010600030101010101" pitchFamily="2" charset="-122"/>
              </a:rPr>
              <a:t>二</a:t>
            </a:r>
            <a:r>
              <a:rPr lang="en-US" altLang="zh-CN" sz="3600" b="1" dirty="0">
                <a:solidFill>
                  <a:srgbClr val="3333FF"/>
                </a:solidFill>
                <a:latin typeface="Arial" panose="020B0604020202020204" pitchFamily="34" charset="0"/>
              </a:rPr>
              <a:t>. </a:t>
            </a:r>
            <a:r>
              <a:rPr lang="zh-CN" altLang="en-US" sz="3600" b="1" dirty="0">
                <a:solidFill>
                  <a:srgbClr val="3333FF"/>
                </a:solidFill>
                <a:latin typeface="Arial" panose="020B0604020202020204" pitchFamily="34" charset="0"/>
                <a:ea typeface="宋体" panose="02010600030101010101" pitchFamily="2" charset="-122"/>
              </a:rPr>
              <a:t>程序接口：系统调用</a:t>
            </a:r>
          </a:p>
        </p:txBody>
      </p:sp>
      <p:sp>
        <p:nvSpPr>
          <p:cNvPr id="66579" name="TextBox 1"/>
          <p:cNvSpPr txBox="1"/>
          <p:nvPr/>
        </p:nvSpPr>
        <p:spPr>
          <a:xfrm>
            <a:off x="1085850" y="1296988"/>
            <a:ext cx="6556375" cy="517525"/>
          </a:xfrm>
          <a:prstGeom prst="rect">
            <a:avLst/>
          </a:prstGeom>
          <a:noFill/>
          <a:ln w="9525">
            <a:noFill/>
          </a:ln>
        </p:spPr>
        <p:txBody>
          <a:bodyPr anchor="t">
            <a:spAutoFit/>
          </a:bodyPr>
          <a:lstStyle/>
          <a:p>
            <a:pPr eaLnBrk="0" hangingPunct="0">
              <a:lnSpc>
                <a:spcPct val="115000"/>
              </a:lnSpc>
              <a:spcBef>
                <a:spcPct val="20000"/>
              </a:spcBef>
            </a:pPr>
            <a:r>
              <a:rPr lang="en-US" altLang="zh-CN" dirty="0">
                <a:latin typeface="Arial" panose="020B0604020202020204" pitchFamily="34" charset="0"/>
              </a:rPr>
              <a:t>getuid()</a:t>
            </a:r>
            <a:r>
              <a:rPr lang="zh-CN" altLang="en-US" dirty="0">
                <a:latin typeface="Arial" panose="020B0604020202020204" pitchFamily="34" charset="0"/>
                <a:ea typeface="宋体" panose="02010600030101010101" pitchFamily="2" charset="-122"/>
              </a:rPr>
              <a:t>：返回调用进程的真实用户</a:t>
            </a:r>
            <a:r>
              <a:rPr lang="en-US" altLang="zh-CN" dirty="0">
                <a:latin typeface="Arial" panose="020B0604020202020204" pitchFamily="34" charset="0"/>
              </a:rPr>
              <a:t>ID</a:t>
            </a:r>
            <a:endParaRPr lang="zh-CN" altLang="en-US" dirty="0">
              <a:latin typeface="Arial" panose="020B0604020202020204" pitchFamily="34" charset="0"/>
              <a:ea typeface="宋体" panose="02010600030101010101" pitchFamily="2" charset="-122"/>
            </a:endParaRPr>
          </a:p>
        </p:txBody>
      </p:sp>
      <p:cxnSp>
        <p:nvCxnSpPr>
          <p:cNvPr id="21" name="直接连接符 20"/>
          <p:cNvCxnSpPr/>
          <p:nvPr/>
        </p:nvCxnSpPr>
        <p:spPr>
          <a:xfrm>
            <a:off x="612775" y="4221163"/>
            <a:ext cx="719138" cy="0"/>
          </a:xfrm>
          <a:prstGeom prst="line">
            <a:avLst/>
          </a:prstGeom>
          <a:ln w="38100" cap="flat" cmpd="sng">
            <a:solidFill>
              <a:srgbClr val="FF0000"/>
            </a:solidFill>
            <a:prstDash val="solid"/>
            <a:round/>
            <a:headEnd type="none" w="med" len="med"/>
            <a:tailEnd type="none" w="med" len="med"/>
          </a:ln>
        </p:spPr>
      </p:cxnSp>
      <p:cxnSp>
        <p:nvCxnSpPr>
          <p:cNvPr id="23" name="直接连接符 22"/>
          <p:cNvCxnSpPr/>
          <p:nvPr/>
        </p:nvCxnSpPr>
        <p:spPr>
          <a:xfrm>
            <a:off x="2051050" y="4292600"/>
            <a:ext cx="1225550" cy="0"/>
          </a:xfrm>
          <a:prstGeom prst="line">
            <a:avLst/>
          </a:prstGeom>
          <a:ln w="38100" cap="flat" cmpd="sng">
            <a:solidFill>
              <a:srgbClr val="FF0000"/>
            </a:solidFill>
            <a:prstDash val="solid"/>
            <a:round/>
            <a:headEnd type="none" w="med" len="med"/>
            <a:tailEnd type="none" w="med" len="med"/>
          </a:ln>
        </p:spPr>
      </p:cxnSp>
      <p:cxnSp>
        <p:nvCxnSpPr>
          <p:cNvPr id="24" name="直接连接符 23"/>
          <p:cNvCxnSpPr/>
          <p:nvPr/>
        </p:nvCxnSpPr>
        <p:spPr>
          <a:xfrm>
            <a:off x="3995738" y="4797425"/>
            <a:ext cx="1584325" cy="0"/>
          </a:xfrm>
          <a:prstGeom prst="line">
            <a:avLst/>
          </a:prstGeom>
          <a:ln w="38100" cap="flat" cmpd="sng">
            <a:solidFill>
              <a:srgbClr val="FF0000"/>
            </a:solidFill>
            <a:prstDash val="solid"/>
            <a:round/>
            <a:headEnd type="none" w="med" len="med"/>
            <a:tailEnd type="none" w="med" len="med"/>
          </a:ln>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ox(i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ox(in)">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ox(in)">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txBox="1"/>
          <p:nvPr/>
        </p:nvSpPr>
        <p:spPr>
          <a:xfrm>
            <a:off x="250825" y="188913"/>
            <a:ext cx="8229600" cy="576262"/>
          </a:xfrm>
          <a:prstGeom prst="rect">
            <a:avLst/>
          </a:prstGeom>
          <a:noFill/>
          <a:ln w="9525">
            <a:noFill/>
          </a:ln>
        </p:spPr>
        <p:txBody>
          <a:bodyPr anchor="t"/>
          <a:lstStyle/>
          <a:p>
            <a:pPr marL="342900" indent="-342900" eaLnBrk="0" hangingPunct="0">
              <a:lnSpc>
                <a:spcPct val="115000"/>
              </a:lnSpc>
            </a:pPr>
            <a:r>
              <a:rPr lang="zh-CN" altLang="en-US" sz="3600" b="1" dirty="0">
                <a:solidFill>
                  <a:srgbClr val="3333FF"/>
                </a:solidFill>
                <a:latin typeface="Arial" panose="020B0604020202020204" pitchFamily="34" charset="0"/>
              </a:rPr>
              <a:t>二</a:t>
            </a:r>
            <a:r>
              <a:rPr lang="en-US" altLang="zh-CN" sz="3600" b="1" dirty="0">
                <a:solidFill>
                  <a:srgbClr val="3333FF"/>
                </a:solidFill>
                <a:latin typeface="Arial" panose="020B0604020202020204" pitchFamily="34" charset="0"/>
              </a:rPr>
              <a:t>. </a:t>
            </a:r>
            <a:r>
              <a:rPr lang="zh-CN" altLang="en-US" sz="3600" b="1" dirty="0">
                <a:solidFill>
                  <a:srgbClr val="3333FF"/>
                </a:solidFill>
                <a:latin typeface="Arial" panose="020B0604020202020204" pitchFamily="34" charset="0"/>
              </a:rPr>
              <a:t>程序接口：系统调用</a:t>
            </a:r>
          </a:p>
        </p:txBody>
      </p:sp>
      <p:sp>
        <p:nvSpPr>
          <p:cNvPr id="68610" name="Rectangle 3"/>
          <p:cNvSpPr txBox="1"/>
          <p:nvPr/>
        </p:nvSpPr>
        <p:spPr>
          <a:xfrm>
            <a:off x="0" y="804863"/>
            <a:ext cx="9144000" cy="608012"/>
          </a:xfrm>
          <a:prstGeom prst="rect">
            <a:avLst/>
          </a:prstGeom>
          <a:noFill/>
          <a:ln w="9525">
            <a:noFill/>
          </a:ln>
        </p:spPr>
        <p:txBody>
          <a:bodyPr anchor="t"/>
          <a:lstStyle/>
          <a:p>
            <a:pPr lvl="1" indent="0" algn="l" rtl="0" eaLnBrk="0" fontAlgn="base" hangingPunct="0">
              <a:lnSpc>
                <a:spcPct val="115000"/>
              </a:lnSpc>
              <a:spcBef>
                <a:spcPct val="20000"/>
              </a:spcBef>
              <a:spcAft>
                <a:spcPct val="0"/>
              </a:spcAft>
              <a:buNone/>
            </a:pPr>
            <a:r>
              <a:rPr lang="en-US" altLang="zh-CN" sz="2800" b="1" dirty="0">
                <a:solidFill>
                  <a:srgbClr val="FF0000"/>
                </a:solidFill>
                <a:latin typeface="Arial" panose="020B0604020202020204" pitchFamily="34" charset="0"/>
              </a:rPr>
              <a:t>7. </a:t>
            </a:r>
            <a:r>
              <a:rPr lang="zh-CN" altLang="en-US" sz="2800" b="1" dirty="0">
                <a:solidFill>
                  <a:srgbClr val="FF0000"/>
                </a:solidFill>
                <a:latin typeface="Arial" panose="020B0604020202020204" pitchFamily="34" charset="0"/>
              </a:rPr>
              <a:t>系统调用执行流程：</a:t>
            </a:r>
            <a:endParaRPr lang="en-US" altLang="zh-CN" sz="2800" b="1" dirty="0">
              <a:solidFill>
                <a:srgbClr val="FF0000"/>
              </a:solidFill>
              <a:latin typeface="Arial" panose="020B0604020202020204" pitchFamily="34" charset="0"/>
            </a:endParaRPr>
          </a:p>
          <a:p>
            <a:pPr lvl="1" indent="0" algn="l" rtl="0" eaLnBrk="0" fontAlgn="base" hangingPunct="0">
              <a:lnSpc>
                <a:spcPct val="115000"/>
              </a:lnSpc>
              <a:spcBef>
                <a:spcPct val="20000"/>
              </a:spcBef>
              <a:spcAft>
                <a:spcPct val="0"/>
              </a:spcAft>
              <a:buNone/>
            </a:pPr>
            <a:endParaRPr lang="en-US" altLang="zh-CN" sz="2400" b="1" dirty="0">
              <a:solidFill>
                <a:srgbClr val="006600"/>
              </a:solidFill>
              <a:latin typeface="Arial" panose="020B0604020202020204" pitchFamily="34" charset="0"/>
            </a:endParaRPr>
          </a:p>
          <a:p>
            <a:pPr lvl="1" indent="0" algn="l" rtl="0" eaLnBrk="0" fontAlgn="base" hangingPunct="0">
              <a:lnSpc>
                <a:spcPct val="115000"/>
              </a:lnSpc>
              <a:spcBef>
                <a:spcPct val="20000"/>
              </a:spcBef>
              <a:spcAft>
                <a:spcPct val="0"/>
              </a:spcAft>
              <a:buNone/>
            </a:pPr>
            <a:endParaRPr lang="en-US" altLang="zh-CN" sz="2800" b="1" dirty="0">
              <a:solidFill>
                <a:srgbClr val="006600"/>
              </a:solidFill>
              <a:latin typeface="Arial" panose="020B0604020202020204" pitchFamily="34" charset="0"/>
            </a:endParaRPr>
          </a:p>
        </p:txBody>
      </p:sp>
      <p:grpSp>
        <p:nvGrpSpPr>
          <p:cNvPr id="68611" name="Group 22"/>
          <p:cNvGrpSpPr/>
          <p:nvPr/>
        </p:nvGrpSpPr>
        <p:grpSpPr>
          <a:xfrm>
            <a:off x="493713" y="1412875"/>
            <a:ext cx="7705725" cy="5235575"/>
            <a:chOff x="1135" y="944"/>
            <a:chExt cx="3446" cy="3064"/>
          </a:xfrm>
        </p:grpSpPr>
        <p:sp>
          <p:nvSpPr>
            <p:cNvPr id="68612" name="Rectangle 4"/>
            <p:cNvSpPr/>
            <p:nvPr/>
          </p:nvSpPr>
          <p:spPr>
            <a:xfrm>
              <a:off x="1135" y="2058"/>
              <a:ext cx="3446" cy="279"/>
            </a:xfrm>
            <a:prstGeom prst="rect">
              <a:avLst/>
            </a:prstGeom>
            <a:solidFill>
              <a:srgbClr val="FFFFFF"/>
            </a:solidFill>
            <a:ln w="38100" cap="flat" cmpd="sng">
              <a:solidFill>
                <a:srgbClr val="000000"/>
              </a:solidFill>
              <a:prstDash val="solid"/>
              <a:miter/>
              <a:headEnd type="none" w="med" len="med"/>
              <a:tailEnd type="none" w="med" len="med"/>
            </a:ln>
          </p:spPr>
          <p:txBody>
            <a:bodyPr anchor="t"/>
            <a:lstStyle/>
            <a:p>
              <a:pPr algn="ctr" eaLnBrk="0" hangingPunct="0">
                <a:lnSpc>
                  <a:spcPct val="115000"/>
                </a:lnSpc>
                <a:spcBef>
                  <a:spcPct val="20000"/>
                </a:spcBef>
              </a:pPr>
              <a:r>
                <a:rPr lang="zh-CN" altLang="en-US" dirty="0">
                  <a:latin typeface="Arial" panose="020B0604020202020204" pitchFamily="34" charset="0"/>
                </a:rPr>
                <a:t>      在封装例程中含有</a:t>
              </a:r>
              <a:r>
                <a:rPr lang="en-US" altLang="zh-CN" dirty="0">
                  <a:latin typeface="Arial" panose="020B0604020202020204" pitchFamily="34" charset="0"/>
                </a:rPr>
                <a:t>int  $0x80</a:t>
              </a:r>
              <a:r>
                <a:rPr lang="zh-CN" altLang="en-US" dirty="0">
                  <a:latin typeface="Arial" panose="020B0604020202020204" pitchFamily="34" charset="0"/>
                </a:rPr>
                <a:t>汇编指令代码</a:t>
              </a:r>
            </a:p>
          </p:txBody>
        </p:sp>
        <p:sp>
          <p:nvSpPr>
            <p:cNvPr id="68613" name="Rectangle 5"/>
            <p:cNvSpPr/>
            <p:nvPr/>
          </p:nvSpPr>
          <p:spPr>
            <a:xfrm>
              <a:off x="1135" y="2615"/>
              <a:ext cx="3446" cy="279"/>
            </a:xfrm>
            <a:prstGeom prst="rect">
              <a:avLst/>
            </a:prstGeom>
            <a:solidFill>
              <a:srgbClr val="FFFFFF"/>
            </a:solidFill>
            <a:ln w="38100" cap="flat" cmpd="sng">
              <a:solidFill>
                <a:srgbClr val="000000"/>
              </a:solidFill>
              <a:prstDash val="solid"/>
              <a:miter/>
              <a:headEnd type="none" w="med" len="med"/>
              <a:tailEnd type="none" w="med" len="med"/>
            </a:ln>
          </p:spPr>
          <p:txBody>
            <a:bodyPr anchor="t"/>
            <a:lstStyle/>
            <a:p>
              <a:pPr algn="ctr" eaLnBrk="0" hangingPunct="0">
                <a:lnSpc>
                  <a:spcPct val="115000"/>
                </a:lnSpc>
                <a:spcBef>
                  <a:spcPct val="20000"/>
                </a:spcBef>
              </a:pPr>
              <a:r>
                <a:rPr lang="en-US" altLang="zh-CN" dirty="0">
                  <a:latin typeface="Arial" panose="020B0604020202020204" pitchFamily="34" charset="0"/>
                </a:rPr>
                <a:t>   int $0x80</a:t>
              </a:r>
              <a:r>
                <a:rPr lang="zh-CN" altLang="en-US" dirty="0">
                  <a:latin typeface="Arial" panose="020B0604020202020204" pitchFamily="34" charset="0"/>
                </a:rPr>
                <a:t>使该调用进入内核：</a:t>
              </a:r>
              <a:r>
                <a:rPr lang="en-US" altLang="zh-CN" dirty="0">
                  <a:latin typeface="Arial" panose="020B0604020202020204" pitchFamily="34" charset="0"/>
                </a:rPr>
                <a:t>system_call()    </a:t>
              </a:r>
            </a:p>
          </p:txBody>
        </p:sp>
        <p:sp>
          <p:nvSpPr>
            <p:cNvPr id="68614" name="Rectangle 6"/>
            <p:cNvSpPr/>
            <p:nvPr/>
          </p:nvSpPr>
          <p:spPr>
            <a:xfrm>
              <a:off x="1135" y="3729"/>
              <a:ext cx="3446" cy="279"/>
            </a:xfrm>
            <a:prstGeom prst="rect">
              <a:avLst/>
            </a:prstGeom>
            <a:solidFill>
              <a:srgbClr val="FFFFFF"/>
            </a:solidFill>
            <a:ln w="38100" cap="flat" cmpd="sng">
              <a:solidFill>
                <a:srgbClr val="000000"/>
              </a:solidFill>
              <a:prstDash val="solid"/>
              <a:miter/>
              <a:headEnd type="none" w="med" len="med"/>
              <a:tailEnd type="none" w="med" len="med"/>
            </a:ln>
          </p:spPr>
          <p:txBody>
            <a:bodyPr anchor="t"/>
            <a:lstStyle/>
            <a:p>
              <a:pPr algn="ctr" eaLnBrk="0" hangingPunct="0">
                <a:lnSpc>
                  <a:spcPct val="115000"/>
                </a:lnSpc>
                <a:spcBef>
                  <a:spcPct val="20000"/>
                </a:spcBef>
              </a:pPr>
              <a:r>
                <a:rPr lang="zh-CN" altLang="en-US" dirty="0">
                  <a:latin typeface="Arial" panose="020B0604020202020204" pitchFamily="34" charset="0"/>
                </a:rPr>
                <a:t>         该系统调用被执行，并返回执行结果</a:t>
              </a:r>
            </a:p>
          </p:txBody>
        </p:sp>
        <p:sp>
          <p:nvSpPr>
            <p:cNvPr id="68615" name="Rectangle 7"/>
            <p:cNvSpPr/>
            <p:nvPr/>
          </p:nvSpPr>
          <p:spPr>
            <a:xfrm>
              <a:off x="1135" y="1501"/>
              <a:ext cx="3446" cy="279"/>
            </a:xfrm>
            <a:prstGeom prst="rect">
              <a:avLst/>
            </a:prstGeom>
            <a:solidFill>
              <a:srgbClr val="FFFFFF"/>
            </a:solidFill>
            <a:ln w="38100" cap="flat" cmpd="sng">
              <a:solidFill>
                <a:srgbClr val="000000"/>
              </a:solidFill>
              <a:prstDash val="solid"/>
              <a:miter/>
              <a:headEnd type="none" w="med" len="med"/>
              <a:tailEnd type="none" w="med" len="med"/>
            </a:ln>
          </p:spPr>
          <p:txBody>
            <a:bodyPr anchor="t"/>
            <a:lstStyle/>
            <a:p>
              <a:pPr algn="ctr" eaLnBrk="0" hangingPunct="0">
                <a:lnSpc>
                  <a:spcPct val="115000"/>
                </a:lnSpc>
                <a:spcBef>
                  <a:spcPct val="20000"/>
                </a:spcBef>
              </a:pPr>
              <a:r>
                <a:rPr lang="zh-CN" altLang="en-US" dirty="0">
                  <a:latin typeface="Arial" panose="020B0604020202020204" pitchFamily="34" charset="0"/>
                </a:rPr>
                <a:t>    该系统调用由标准</a:t>
              </a:r>
              <a:r>
                <a:rPr lang="en-US" altLang="zh-CN" dirty="0">
                  <a:latin typeface="Arial" panose="020B0604020202020204" pitchFamily="34" charset="0"/>
                </a:rPr>
                <a:t>C</a:t>
              </a:r>
              <a:r>
                <a:rPr lang="zh-CN" altLang="en-US" dirty="0">
                  <a:latin typeface="Arial" panose="020B0604020202020204" pitchFamily="34" charset="0"/>
                </a:rPr>
                <a:t>库的封装例程（宏）来引导</a:t>
              </a:r>
            </a:p>
          </p:txBody>
        </p:sp>
        <p:sp>
          <p:nvSpPr>
            <p:cNvPr id="68616" name="Rectangle 8"/>
            <p:cNvSpPr/>
            <p:nvPr/>
          </p:nvSpPr>
          <p:spPr>
            <a:xfrm>
              <a:off x="1135" y="944"/>
              <a:ext cx="3446" cy="279"/>
            </a:xfrm>
            <a:prstGeom prst="rect">
              <a:avLst/>
            </a:prstGeom>
            <a:solidFill>
              <a:srgbClr val="FFFFFF"/>
            </a:solidFill>
            <a:ln w="38100" cap="flat" cmpd="sng">
              <a:solidFill>
                <a:srgbClr val="000000"/>
              </a:solidFill>
              <a:prstDash val="solid"/>
              <a:miter/>
              <a:headEnd type="none" w="med" len="med"/>
              <a:tailEnd type="none" w="med" len="med"/>
            </a:ln>
          </p:spPr>
          <p:txBody>
            <a:bodyPr anchor="t"/>
            <a:lstStyle/>
            <a:p>
              <a:pPr algn="ctr" eaLnBrk="0" hangingPunct="0">
                <a:lnSpc>
                  <a:spcPct val="115000"/>
                </a:lnSpc>
                <a:spcBef>
                  <a:spcPct val="20000"/>
                </a:spcBef>
              </a:pPr>
              <a:r>
                <a:rPr lang="zh-CN" altLang="en-US" dirty="0">
                  <a:latin typeface="Arial" panose="020B0604020202020204" pitchFamily="34" charset="0"/>
                </a:rPr>
                <a:t>    </a:t>
              </a:r>
              <a:r>
                <a:rPr lang="zh-CN" altLang="en-US" dirty="0">
                  <a:latin typeface="宋体" panose="02010600030101010101" pitchFamily="2" charset="-122"/>
                </a:rPr>
                <a:t>用户发出一个系统调用的请求</a:t>
              </a:r>
              <a:endParaRPr lang="zh-CN" altLang="en-US" dirty="0">
                <a:latin typeface="Arial" panose="020B0604020202020204" pitchFamily="34" charset="0"/>
              </a:endParaRPr>
            </a:p>
          </p:txBody>
        </p:sp>
        <p:sp>
          <p:nvSpPr>
            <p:cNvPr id="68617" name="Rectangle 9"/>
            <p:cNvSpPr/>
            <p:nvPr/>
          </p:nvSpPr>
          <p:spPr>
            <a:xfrm>
              <a:off x="1135" y="3172"/>
              <a:ext cx="3446" cy="279"/>
            </a:xfrm>
            <a:prstGeom prst="rect">
              <a:avLst/>
            </a:prstGeom>
            <a:solidFill>
              <a:srgbClr val="FFFFFF"/>
            </a:solidFill>
            <a:ln w="38100" cap="flat" cmpd="sng">
              <a:solidFill>
                <a:srgbClr val="000000"/>
              </a:solidFill>
              <a:prstDash val="solid"/>
              <a:miter/>
              <a:headEnd type="none" w="med" len="med"/>
              <a:tailEnd type="none" w="med" len="med"/>
            </a:ln>
          </p:spPr>
          <p:txBody>
            <a:bodyPr anchor="t"/>
            <a:lstStyle/>
            <a:p>
              <a:pPr algn="ctr" eaLnBrk="0" hangingPunct="0">
                <a:lnSpc>
                  <a:spcPct val="115000"/>
                </a:lnSpc>
                <a:spcBef>
                  <a:spcPct val="20000"/>
                </a:spcBef>
              </a:pPr>
              <a:r>
                <a:rPr lang="zh-CN" altLang="en-US" dirty="0">
                  <a:latin typeface="Arial" panose="020B0604020202020204" pitchFamily="34" charset="0"/>
                </a:rPr>
                <a:t>        由</a:t>
              </a:r>
              <a:r>
                <a:rPr lang="en-US" altLang="zh-CN" dirty="0">
                  <a:latin typeface="Arial" panose="020B0604020202020204" pitchFamily="34" charset="0"/>
                </a:rPr>
                <a:t>system_call</a:t>
              </a:r>
              <a:r>
                <a:rPr lang="zh-CN" altLang="en-US" dirty="0">
                  <a:latin typeface="Arial" panose="020B0604020202020204" pitchFamily="34" charset="0"/>
                </a:rPr>
                <a:t>找到指定的系统调用服务例程</a:t>
              </a:r>
            </a:p>
          </p:txBody>
        </p:sp>
        <p:sp>
          <p:nvSpPr>
            <p:cNvPr id="68618" name="Line 10"/>
            <p:cNvSpPr/>
            <p:nvPr/>
          </p:nvSpPr>
          <p:spPr>
            <a:xfrm>
              <a:off x="2334" y="1223"/>
              <a:ext cx="0" cy="278"/>
            </a:xfrm>
            <a:prstGeom prst="line">
              <a:avLst/>
            </a:prstGeom>
            <a:ln w="38100" cap="flat" cmpd="sng">
              <a:solidFill>
                <a:srgbClr val="000000"/>
              </a:solidFill>
              <a:prstDash val="solid"/>
              <a:round/>
              <a:headEnd type="none" w="med" len="med"/>
              <a:tailEnd type="stealth" w="med" len="med"/>
            </a:ln>
          </p:spPr>
        </p:sp>
        <p:sp>
          <p:nvSpPr>
            <p:cNvPr id="68619" name="Line 11"/>
            <p:cNvSpPr/>
            <p:nvPr/>
          </p:nvSpPr>
          <p:spPr>
            <a:xfrm>
              <a:off x="2334" y="1780"/>
              <a:ext cx="0" cy="278"/>
            </a:xfrm>
            <a:prstGeom prst="line">
              <a:avLst/>
            </a:prstGeom>
            <a:ln w="38100" cap="flat" cmpd="sng">
              <a:solidFill>
                <a:srgbClr val="000000"/>
              </a:solidFill>
              <a:prstDash val="solid"/>
              <a:round/>
              <a:headEnd type="none" w="med" len="med"/>
              <a:tailEnd type="stealth" w="med" len="med"/>
            </a:ln>
          </p:spPr>
        </p:sp>
        <p:sp>
          <p:nvSpPr>
            <p:cNvPr id="68620" name="Line 12"/>
            <p:cNvSpPr/>
            <p:nvPr/>
          </p:nvSpPr>
          <p:spPr>
            <a:xfrm>
              <a:off x="2334" y="2337"/>
              <a:ext cx="0" cy="278"/>
            </a:xfrm>
            <a:prstGeom prst="line">
              <a:avLst/>
            </a:prstGeom>
            <a:ln w="38100" cap="flat" cmpd="sng">
              <a:solidFill>
                <a:srgbClr val="000000"/>
              </a:solidFill>
              <a:prstDash val="solid"/>
              <a:round/>
              <a:headEnd type="none" w="med" len="med"/>
              <a:tailEnd type="stealth" w="med" len="med"/>
            </a:ln>
          </p:spPr>
        </p:sp>
        <p:sp>
          <p:nvSpPr>
            <p:cNvPr id="68621" name="Line 13"/>
            <p:cNvSpPr/>
            <p:nvPr/>
          </p:nvSpPr>
          <p:spPr>
            <a:xfrm>
              <a:off x="2334" y="2894"/>
              <a:ext cx="0" cy="278"/>
            </a:xfrm>
            <a:prstGeom prst="line">
              <a:avLst/>
            </a:prstGeom>
            <a:ln w="38100" cap="flat" cmpd="sng">
              <a:solidFill>
                <a:srgbClr val="000000"/>
              </a:solidFill>
              <a:prstDash val="solid"/>
              <a:round/>
              <a:headEnd type="none" w="med" len="med"/>
              <a:tailEnd type="stealth" w="med" len="med"/>
            </a:ln>
          </p:spPr>
        </p:sp>
        <p:sp>
          <p:nvSpPr>
            <p:cNvPr id="68622" name="Line 14"/>
            <p:cNvSpPr/>
            <p:nvPr/>
          </p:nvSpPr>
          <p:spPr>
            <a:xfrm>
              <a:off x="2334" y="3451"/>
              <a:ext cx="0" cy="278"/>
            </a:xfrm>
            <a:prstGeom prst="line">
              <a:avLst/>
            </a:prstGeom>
            <a:ln w="38100" cap="flat" cmpd="sng">
              <a:solidFill>
                <a:srgbClr val="000000"/>
              </a:solidFill>
              <a:prstDash val="solid"/>
              <a:round/>
              <a:headEnd type="none" w="med" len="med"/>
              <a:tailEnd type="stealth" w="med" len="med"/>
            </a:ln>
          </p:spPr>
        </p:sp>
        <p:sp>
          <p:nvSpPr>
            <p:cNvPr id="68623" name="Line 15"/>
            <p:cNvSpPr/>
            <p:nvPr/>
          </p:nvSpPr>
          <p:spPr>
            <a:xfrm flipV="1">
              <a:off x="2933" y="1223"/>
              <a:ext cx="0" cy="278"/>
            </a:xfrm>
            <a:prstGeom prst="line">
              <a:avLst/>
            </a:prstGeom>
            <a:ln w="38100" cap="flat" cmpd="sng">
              <a:solidFill>
                <a:srgbClr val="000000"/>
              </a:solidFill>
              <a:prstDash val="solid"/>
              <a:round/>
              <a:headEnd type="none" w="med" len="med"/>
              <a:tailEnd type="stealth" w="med" len="med"/>
            </a:ln>
          </p:spPr>
        </p:sp>
        <p:sp>
          <p:nvSpPr>
            <p:cNvPr id="68624" name="Line 16"/>
            <p:cNvSpPr/>
            <p:nvPr/>
          </p:nvSpPr>
          <p:spPr>
            <a:xfrm flipV="1">
              <a:off x="2933" y="1780"/>
              <a:ext cx="0" cy="278"/>
            </a:xfrm>
            <a:prstGeom prst="line">
              <a:avLst/>
            </a:prstGeom>
            <a:ln w="38100" cap="flat" cmpd="sng">
              <a:solidFill>
                <a:srgbClr val="000000"/>
              </a:solidFill>
              <a:prstDash val="solid"/>
              <a:round/>
              <a:headEnd type="none" w="med" len="med"/>
              <a:tailEnd type="stealth" w="med" len="med"/>
            </a:ln>
          </p:spPr>
        </p:sp>
        <p:sp>
          <p:nvSpPr>
            <p:cNvPr id="68625" name="Line 17"/>
            <p:cNvSpPr/>
            <p:nvPr/>
          </p:nvSpPr>
          <p:spPr>
            <a:xfrm flipV="1">
              <a:off x="2933" y="2337"/>
              <a:ext cx="0" cy="278"/>
            </a:xfrm>
            <a:prstGeom prst="line">
              <a:avLst/>
            </a:prstGeom>
            <a:ln w="38100" cap="flat" cmpd="sng">
              <a:solidFill>
                <a:srgbClr val="000000"/>
              </a:solidFill>
              <a:prstDash val="solid"/>
              <a:round/>
              <a:headEnd type="none" w="med" len="med"/>
              <a:tailEnd type="stealth" w="med" len="med"/>
            </a:ln>
          </p:spPr>
        </p:sp>
        <p:sp>
          <p:nvSpPr>
            <p:cNvPr id="68626" name="Line 18"/>
            <p:cNvSpPr/>
            <p:nvPr/>
          </p:nvSpPr>
          <p:spPr>
            <a:xfrm flipV="1">
              <a:off x="2933" y="2894"/>
              <a:ext cx="0" cy="278"/>
            </a:xfrm>
            <a:prstGeom prst="line">
              <a:avLst/>
            </a:prstGeom>
            <a:ln w="38100" cap="flat" cmpd="sng">
              <a:solidFill>
                <a:srgbClr val="000000"/>
              </a:solidFill>
              <a:prstDash val="solid"/>
              <a:round/>
              <a:headEnd type="none" w="med" len="med"/>
              <a:tailEnd type="stealth" w="med" len="med"/>
            </a:ln>
          </p:spPr>
        </p:sp>
        <p:sp>
          <p:nvSpPr>
            <p:cNvPr id="68627" name="Line 19"/>
            <p:cNvSpPr/>
            <p:nvPr/>
          </p:nvSpPr>
          <p:spPr>
            <a:xfrm flipV="1">
              <a:off x="2933" y="3451"/>
              <a:ext cx="0" cy="278"/>
            </a:xfrm>
            <a:prstGeom prst="line">
              <a:avLst/>
            </a:prstGeom>
            <a:ln w="38100" cap="flat" cmpd="sng">
              <a:solidFill>
                <a:srgbClr val="000000"/>
              </a:solidFill>
              <a:prstDash val="solid"/>
              <a:round/>
              <a:headEnd type="none" w="med" len="med"/>
              <a:tailEnd type="stealth" w="med" len="med"/>
            </a:ln>
          </p:spPr>
        </p:sp>
      </p:gr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3"/>
          <p:cNvSpPr>
            <a:spLocks noGrp="1" noChangeArrowheads="1"/>
          </p:cNvSpPr>
          <p:nvPr>
            <p:ph type="body" sz="half" idx="1"/>
          </p:nvPr>
        </p:nvSpPr>
        <p:spPr>
          <a:xfrm>
            <a:off x="179388" y="908050"/>
            <a:ext cx="8569325" cy="5473700"/>
          </a:xfrm>
        </p:spPr>
        <p:txBody>
          <a:bodyPr/>
          <a:lstStyle/>
          <a:p>
            <a:pPr lvl="1">
              <a:lnSpc>
                <a:spcPct val="115000"/>
              </a:lnSpc>
              <a:buFontTx/>
              <a:buNone/>
            </a:pPr>
            <a:r>
              <a:rPr lang="en-US" altLang="zh-CN" b="1" smtClean="0"/>
              <a:t>h</a:t>
            </a:r>
            <a:r>
              <a:rPr lang="zh-CN" altLang="en-US" b="1" smtClean="0"/>
              <a:t>）系统调用和普通函数调用</a:t>
            </a:r>
          </a:p>
          <a:p>
            <a:pPr eaLnBrk="1" hangingPunct="1"/>
            <a:r>
              <a:rPr lang="en-US" altLang="zh-CN" sz="2400" smtClean="0">
                <a:latin typeface="宋体" panose="02010600030101010101" pitchFamily="2" charset="-122"/>
              </a:rPr>
              <a:t>API</a:t>
            </a:r>
            <a:r>
              <a:rPr lang="zh-CN" altLang="en-US" sz="2400" smtClean="0">
                <a:latin typeface="宋体" panose="02010600030101010101" pitchFamily="2" charset="-122"/>
              </a:rPr>
              <a:t>是用于某种特定目的的函数，供应用程序调用，而系统调用供应用程序直接进入系统内核。</a:t>
            </a:r>
          </a:p>
          <a:p>
            <a:pPr eaLnBrk="1" hangingPunct="1"/>
            <a:r>
              <a:rPr lang="en-US" altLang="zh-CN" sz="2400" smtClean="0">
                <a:latin typeface="宋体" panose="02010600030101010101" pitchFamily="2" charset="-122"/>
              </a:rPr>
              <a:t>Linux</a:t>
            </a:r>
            <a:r>
              <a:rPr lang="zh-CN" altLang="en-US" sz="2400" smtClean="0">
                <a:latin typeface="宋体" panose="02010600030101010101" pitchFamily="2" charset="-122"/>
              </a:rPr>
              <a:t>内核提供了一些</a:t>
            </a:r>
            <a:r>
              <a:rPr lang="en-US" altLang="zh-CN" sz="2400" smtClean="0">
                <a:latin typeface="宋体" panose="02010600030101010101" pitchFamily="2" charset="-122"/>
              </a:rPr>
              <a:t>C</a:t>
            </a:r>
            <a:r>
              <a:rPr lang="zh-CN" altLang="en-US" sz="2400" smtClean="0">
                <a:latin typeface="宋体" panose="02010600030101010101" pitchFamily="2" charset="-122"/>
              </a:rPr>
              <a:t>语言函数库，这些库对系统调用进行了一些包装和扩展，因为这些库函数与系统调用的关系非常紧密，所以习惯上把这些函数也称为系统调用。</a:t>
            </a:r>
          </a:p>
          <a:p>
            <a:pPr eaLnBrk="1" hangingPunct="1"/>
            <a:r>
              <a:rPr lang="zh-CN" altLang="en-US" sz="2400" smtClean="0">
                <a:latin typeface="宋体" panose="02010600030101010101" pitchFamily="2" charset="-122"/>
              </a:rPr>
              <a:t>有的</a:t>
            </a:r>
            <a:r>
              <a:rPr lang="en-US" altLang="zh-CN" sz="2400" smtClean="0">
                <a:latin typeface="宋体" panose="02010600030101010101" pitchFamily="2" charset="-122"/>
              </a:rPr>
              <a:t>API</a:t>
            </a:r>
            <a:r>
              <a:rPr lang="zh-CN" altLang="en-US" sz="2400" smtClean="0">
                <a:latin typeface="宋体" panose="02010600030101010101" pitchFamily="2" charset="-122"/>
              </a:rPr>
              <a:t>函数在用户空间就可以完成工作，如一些用于数学计算的函数，因此不需要使用系统调用。</a:t>
            </a:r>
          </a:p>
          <a:p>
            <a:pPr eaLnBrk="1" hangingPunct="1"/>
            <a:r>
              <a:rPr lang="zh-CN" altLang="en-US" sz="2400" smtClean="0">
                <a:latin typeface="宋体" panose="02010600030101010101" pitchFamily="2" charset="-122"/>
              </a:rPr>
              <a:t>有的</a:t>
            </a:r>
            <a:r>
              <a:rPr lang="en-US" altLang="zh-CN" sz="2400" smtClean="0">
                <a:latin typeface="宋体" panose="02010600030101010101" pitchFamily="2" charset="-122"/>
              </a:rPr>
              <a:t>API</a:t>
            </a:r>
            <a:r>
              <a:rPr lang="zh-CN" altLang="en-US" sz="2400" smtClean="0">
                <a:latin typeface="宋体" panose="02010600030101010101" pitchFamily="2" charset="-122"/>
              </a:rPr>
              <a:t>函数可能会进行多次系统调用。</a:t>
            </a:r>
          </a:p>
          <a:p>
            <a:pPr eaLnBrk="1" hangingPunct="1"/>
            <a:r>
              <a:rPr lang="zh-CN" altLang="en-US" sz="2400" smtClean="0">
                <a:latin typeface="宋体" panose="02010600030101010101" pitchFamily="2" charset="-122"/>
              </a:rPr>
              <a:t>不同的</a:t>
            </a:r>
            <a:r>
              <a:rPr lang="en-US" altLang="zh-CN" sz="2400" smtClean="0">
                <a:latin typeface="宋体" panose="02010600030101010101" pitchFamily="2" charset="-122"/>
              </a:rPr>
              <a:t>API </a:t>
            </a:r>
            <a:r>
              <a:rPr lang="zh-CN" altLang="en-US" sz="2400" smtClean="0">
                <a:latin typeface="宋体" panose="02010600030101010101" pitchFamily="2" charset="-122"/>
              </a:rPr>
              <a:t>函数也可能会有相同的系统调用。比如</a:t>
            </a:r>
            <a:r>
              <a:rPr lang="en-US" altLang="zh-CN" sz="2400" smtClean="0">
                <a:latin typeface="宋体" panose="02010600030101010101" pitchFamily="2" charset="-122"/>
              </a:rPr>
              <a:t>malloc()</a:t>
            </a:r>
            <a:r>
              <a:rPr lang="zh-CN" altLang="en-US" sz="2400" smtClean="0">
                <a:latin typeface="宋体" panose="02010600030101010101" pitchFamily="2" charset="-122"/>
              </a:rPr>
              <a:t>，</a:t>
            </a:r>
            <a:r>
              <a:rPr lang="en-US" altLang="zh-CN" sz="2400" smtClean="0">
                <a:latin typeface="宋体" panose="02010600030101010101" pitchFamily="2" charset="-122"/>
              </a:rPr>
              <a:t>calloc()</a:t>
            </a:r>
            <a:r>
              <a:rPr lang="zh-CN" altLang="en-US" sz="2400" smtClean="0">
                <a:latin typeface="宋体" panose="02010600030101010101" pitchFamily="2" charset="-122"/>
              </a:rPr>
              <a:t>，</a:t>
            </a:r>
            <a:r>
              <a:rPr lang="en-US" altLang="zh-CN" sz="2400" smtClean="0">
                <a:latin typeface="宋体" panose="02010600030101010101" pitchFamily="2" charset="-122"/>
              </a:rPr>
              <a:t>free()</a:t>
            </a:r>
            <a:r>
              <a:rPr lang="zh-CN" altLang="en-US" sz="2400" smtClean="0">
                <a:latin typeface="宋体" panose="02010600030101010101" pitchFamily="2" charset="-122"/>
              </a:rPr>
              <a:t>等函数都使用相同的方法分配和释放内存。</a:t>
            </a:r>
            <a:endParaRPr lang="zh-CN" altLang="en-US" b="1" smtClean="0">
              <a:solidFill>
                <a:schemeClr val="tx2"/>
              </a:solidFill>
              <a:latin typeface="宋体" panose="02010600030101010101" pitchFamily="2" charset="-122"/>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txBox="1">
            <a:spLocks noChangeArrowheads="1"/>
          </p:cNvSpPr>
          <p:nvPr/>
        </p:nvSpPr>
        <p:spPr bwMode="auto">
          <a:xfrm>
            <a:off x="250825" y="1889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600" b="1">
                <a:solidFill>
                  <a:srgbClr val="3333FF"/>
                </a:solidFill>
              </a:rPr>
              <a:t>三</a:t>
            </a:r>
            <a:r>
              <a:rPr lang="en-US" altLang="zh-CN" sz="3600" b="1">
                <a:solidFill>
                  <a:srgbClr val="3333FF"/>
                </a:solidFill>
              </a:rPr>
              <a:t>.Linux</a:t>
            </a:r>
            <a:r>
              <a:rPr lang="zh-CN" altLang="en-US" sz="3600" b="1">
                <a:solidFill>
                  <a:srgbClr val="3333FF"/>
                </a:solidFill>
              </a:rPr>
              <a:t>添加一个</a:t>
            </a:r>
            <a:r>
              <a:rPr lang="en-US" altLang="zh-CN" sz="3600" b="1">
                <a:solidFill>
                  <a:srgbClr val="3333FF"/>
                </a:solidFill>
              </a:rPr>
              <a:t> </a:t>
            </a:r>
            <a:r>
              <a:rPr lang="zh-CN" altLang="en-US" sz="3600" b="1">
                <a:solidFill>
                  <a:srgbClr val="3333FF"/>
                </a:solidFill>
              </a:rPr>
              <a:t>系统调用</a:t>
            </a:r>
          </a:p>
        </p:txBody>
      </p:sp>
      <p:sp>
        <p:nvSpPr>
          <p:cNvPr id="3" name="Rectangle 3"/>
          <p:cNvSpPr txBox="1">
            <a:spLocks noChangeArrowheads="1"/>
          </p:cNvSpPr>
          <p:nvPr/>
        </p:nvSpPr>
        <p:spPr bwMode="auto">
          <a:xfrm>
            <a:off x="250825" y="804863"/>
            <a:ext cx="8642350" cy="6065837"/>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971550" lvl="1" indent="-514350">
              <a:lnSpc>
                <a:spcPct val="115000"/>
              </a:lnSpc>
              <a:buFontTx/>
              <a:buAutoNum type="arabicPeriod"/>
              <a:defRPr/>
            </a:pPr>
            <a:r>
              <a:rPr lang="zh-CN" altLang="en-US" b="1" dirty="0" smtClean="0">
                <a:solidFill>
                  <a:srgbClr val="FF0000"/>
                </a:solidFill>
                <a:sym typeface="+mn-ea"/>
              </a:rPr>
              <a:t>以</a:t>
            </a:r>
            <a:r>
              <a:rPr lang="en-US" altLang="zh-CN" b="1" dirty="0" smtClean="0">
                <a:solidFill>
                  <a:srgbClr val="FF0000"/>
                </a:solidFill>
                <a:sym typeface="+mn-ea"/>
              </a:rPr>
              <a:t>Root</a:t>
            </a:r>
            <a:r>
              <a:rPr lang="zh-CN" altLang="en-US" b="1" dirty="0" smtClean="0">
                <a:solidFill>
                  <a:srgbClr val="FF0000"/>
                </a:solidFill>
                <a:sym typeface="+mn-ea"/>
              </a:rPr>
              <a:t>身份登录系统</a:t>
            </a:r>
            <a:endParaRPr lang="en-US" altLang="zh-CN" b="1" dirty="0" smtClean="0">
              <a:solidFill>
                <a:srgbClr val="FF0000"/>
              </a:solidFill>
              <a:sym typeface="+mn-ea"/>
            </a:endParaRPr>
          </a:p>
          <a:p>
            <a:pPr marL="971550" lvl="1" indent="-514350">
              <a:lnSpc>
                <a:spcPct val="115000"/>
              </a:lnSpc>
              <a:buFontTx/>
              <a:buAutoNum type="arabicPeriod"/>
              <a:defRPr/>
            </a:pPr>
            <a:r>
              <a:rPr lang="zh-CN" altLang="zh-CN" b="1" dirty="0" smtClean="0">
                <a:solidFill>
                  <a:srgbClr val="FF0000"/>
                </a:solidFill>
                <a:sym typeface="+mn-ea"/>
              </a:rPr>
              <a:t>分配系统调用号，修改系统调用表</a:t>
            </a:r>
            <a:endParaRPr lang="en-US" altLang="zh-CN" b="1" dirty="0" smtClean="0">
              <a:solidFill>
                <a:srgbClr val="FF0000"/>
              </a:solidFill>
              <a:sym typeface="+mn-ea"/>
            </a:endParaRPr>
          </a:p>
          <a:p>
            <a:pPr marL="971550" lvl="1" indent="-514350">
              <a:lnSpc>
                <a:spcPct val="115000"/>
              </a:lnSpc>
              <a:buFontTx/>
              <a:buNone/>
              <a:defRPr/>
            </a:pPr>
            <a:r>
              <a:rPr lang="en-US" altLang="zh-CN" sz="2400" smtClean="0">
                <a:sym typeface="+mn-ea"/>
              </a:rPr>
              <a:t>./</a:t>
            </a:r>
            <a:r>
              <a:rPr lang="en-US" altLang="zh-CN" sz="2400">
                <a:sym typeface="+mn-ea"/>
              </a:rPr>
              <a:t>arch/x86/entry/</a:t>
            </a:r>
            <a:r>
              <a:rPr lang="en-US" altLang="zh-CN" sz="2400" dirty="0" err="1">
                <a:sym typeface="+mn-ea"/>
              </a:rPr>
              <a:t>syscalls</a:t>
            </a:r>
            <a:r>
              <a:rPr lang="en-US" altLang="zh-CN" sz="2400" dirty="0">
                <a:sym typeface="+mn-ea"/>
              </a:rPr>
              <a:t>/syscall_64.tbl</a:t>
            </a:r>
            <a:endParaRPr lang="en-US" altLang="zh-CN" sz="2400" b="1" dirty="0" smtClean="0">
              <a:solidFill>
                <a:srgbClr val="FF0000"/>
              </a:solidFill>
              <a:sym typeface="+mn-ea"/>
            </a:endParaRPr>
          </a:p>
          <a:p>
            <a:pPr marL="971550" lvl="1" indent="-514350">
              <a:lnSpc>
                <a:spcPct val="115000"/>
              </a:lnSpc>
              <a:buFontTx/>
              <a:buNone/>
              <a:defRPr/>
            </a:pPr>
            <a:endParaRPr lang="en-US" altLang="zh-CN" sz="2000" b="1" kern="0" dirty="0">
              <a:sym typeface="+mn-ea"/>
            </a:endParaRPr>
          </a:p>
          <a:p>
            <a:pPr marL="457200" lvl="1" indent="0">
              <a:lnSpc>
                <a:spcPct val="115000"/>
              </a:lnSpc>
              <a:buFontTx/>
              <a:buNone/>
              <a:defRPr/>
            </a:pPr>
            <a:endParaRPr lang="en-US" altLang="zh-CN" sz="2400" b="1" dirty="0">
              <a:solidFill>
                <a:srgbClr val="FF0000"/>
              </a:solidFill>
              <a:sym typeface="+mn-ea"/>
            </a:endParaRPr>
          </a:p>
          <a:p>
            <a:pPr marL="457200" lvl="1" indent="0">
              <a:lnSpc>
                <a:spcPct val="115000"/>
              </a:lnSpc>
              <a:buFontTx/>
              <a:buNone/>
              <a:defRPr/>
            </a:pPr>
            <a:endParaRPr lang="zh-CN" altLang="en-US" sz="2400" b="1" dirty="0">
              <a:sym typeface="+mn-ea"/>
            </a:endParaRPr>
          </a:p>
          <a:p>
            <a:pPr marL="457200" lvl="1" indent="0">
              <a:lnSpc>
                <a:spcPct val="115000"/>
              </a:lnSpc>
              <a:buFontTx/>
              <a:buNone/>
              <a:defRPr/>
            </a:pPr>
            <a:endParaRPr lang="en-US" altLang="zh-CN" sz="2400" b="1" dirty="0" smtClean="0">
              <a:solidFill>
                <a:srgbClr val="006600"/>
              </a:solidFill>
              <a:sym typeface="+mn-ea"/>
            </a:endParaRPr>
          </a:p>
          <a:p>
            <a:pPr marL="457200" lvl="1" indent="0">
              <a:lnSpc>
                <a:spcPct val="115000"/>
              </a:lnSpc>
              <a:buFontTx/>
              <a:buNone/>
              <a:defRPr/>
            </a:pPr>
            <a:endParaRPr lang="en-US" altLang="zh-CN" b="1" dirty="0">
              <a:solidFill>
                <a:srgbClr val="006600"/>
              </a:solidFill>
              <a:sym typeface="+mn-ea"/>
            </a:endParaRPr>
          </a:p>
        </p:txBody>
      </p:sp>
      <p:pic>
        <p:nvPicPr>
          <p:cNvPr id="132099"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365625"/>
            <a:ext cx="82804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420938"/>
            <a:ext cx="7848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txBox="1">
            <a:spLocks noChangeArrowheads="1"/>
          </p:cNvSpPr>
          <p:nvPr/>
        </p:nvSpPr>
        <p:spPr bwMode="auto">
          <a:xfrm>
            <a:off x="250825" y="1889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600" b="1">
                <a:solidFill>
                  <a:srgbClr val="3333FF"/>
                </a:solidFill>
              </a:rPr>
              <a:t>三</a:t>
            </a:r>
            <a:r>
              <a:rPr lang="en-US" altLang="zh-CN" sz="3600" b="1">
                <a:solidFill>
                  <a:srgbClr val="3333FF"/>
                </a:solidFill>
              </a:rPr>
              <a:t>.Linux</a:t>
            </a:r>
            <a:r>
              <a:rPr lang="zh-CN" altLang="en-US" sz="3600" b="1">
                <a:solidFill>
                  <a:srgbClr val="3333FF"/>
                </a:solidFill>
              </a:rPr>
              <a:t>添加一个</a:t>
            </a:r>
            <a:r>
              <a:rPr lang="en-US" altLang="zh-CN" sz="3600" b="1">
                <a:solidFill>
                  <a:srgbClr val="3333FF"/>
                </a:solidFill>
              </a:rPr>
              <a:t> </a:t>
            </a:r>
            <a:r>
              <a:rPr lang="zh-CN" altLang="en-US" sz="3600" b="1">
                <a:solidFill>
                  <a:srgbClr val="3333FF"/>
                </a:solidFill>
              </a:rPr>
              <a:t>系统调用</a:t>
            </a:r>
          </a:p>
        </p:txBody>
      </p:sp>
      <p:sp>
        <p:nvSpPr>
          <p:cNvPr id="3" name="Rectangle 3"/>
          <p:cNvSpPr txBox="1">
            <a:spLocks noChangeArrowheads="1"/>
          </p:cNvSpPr>
          <p:nvPr/>
        </p:nvSpPr>
        <p:spPr bwMode="auto">
          <a:xfrm>
            <a:off x="250825" y="804863"/>
            <a:ext cx="8642350" cy="6065837"/>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971550" lvl="1" indent="-514350">
              <a:lnSpc>
                <a:spcPct val="115000"/>
              </a:lnSpc>
              <a:buFontTx/>
              <a:buAutoNum type="arabicPeriod" startAt="3"/>
              <a:defRPr/>
            </a:pPr>
            <a:r>
              <a:rPr lang="zh-CN" altLang="zh-CN" b="1" dirty="0" smtClean="0">
                <a:solidFill>
                  <a:srgbClr val="FF0000"/>
                </a:solidFill>
                <a:sym typeface="+mn-ea"/>
              </a:rPr>
              <a:t>申明系统调用服务例程原型</a:t>
            </a:r>
            <a:endParaRPr lang="en-US" altLang="zh-CN" b="1" dirty="0" smtClean="0">
              <a:solidFill>
                <a:srgbClr val="FF0000"/>
              </a:solidFill>
              <a:sym typeface="+mn-ea"/>
            </a:endParaRPr>
          </a:p>
          <a:p>
            <a:pPr marL="971550" lvl="1" indent="-514350">
              <a:lnSpc>
                <a:spcPct val="115000"/>
              </a:lnSpc>
              <a:buFontTx/>
              <a:buNone/>
              <a:defRPr/>
            </a:pPr>
            <a:r>
              <a:rPr lang="en-US" altLang="zh-CN" sz="2400" b="1" dirty="0" smtClean="0">
                <a:sym typeface="+mn-ea"/>
              </a:rPr>
              <a:t>   linux-4.12/include/</a:t>
            </a:r>
            <a:r>
              <a:rPr lang="en-US" altLang="zh-CN" sz="2400" b="1" dirty="0" err="1" smtClean="0">
                <a:sym typeface="+mn-ea"/>
              </a:rPr>
              <a:t>linux</a:t>
            </a:r>
            <a:r>
              <a:rPr lang="en-US" altLang="zh-CN" sz="2400" b="1" dirty="0" smtClean="0">
                <a:sym typeface="+mn-ea"/>
              </a:rPr>
              <a:t>/</a:t>
            </a:r>
            <a:r>
              <a:rPr lang="en-US" altLang="zh-CN" sz="2400" b="1" dirty="0" err="1" smtClean="0">
                <a:sym typeface="+mn-ea"/>
              </a:rPr>
              <a:t>syscalls.h</a:t>
            </a:r>
            <a:endParaRPr lang="en-US" altLang="zh-CN" sz="2000" b="1" kern="0" dirty="0">
              <a:sym typeface="+mn-ea"/>
            </a:endParaRPr>
          </a:p>
          <a:p>
            <a:pPr marL="457200" lvl="1" indent="0">
              <a:lnSpc>
                <a:spcPct val="115000"/>
              </a:lnSpc>
              <a:buFontTx/>
              <a:buNone/>
              <a:defRPr/>
            </a:pPr>
            <a:endParaRPr lang="en-US" altLang="zh-CN" sz="2400" b="1" dirty="0">
              <a:solidFill>
                <a:srgbClr val="FF0000"/>
              </a:solidFill>
              <a:sym typeface="+mn-ea"/>
            </a:endParaRPr>
          </a:p>
          <a:p>
            <a:pPr marL="457200" lvl="1" indent="0">
              <a:lnSpc>
                <a:spcPct val="115000"/>
              </a:lnSpc>
              <a:buFontTx/>
              <a:buNone/>
              <a:defRPr/>
            </a:pPr>
            <a:endParaRPr lang="zh-CN" altLang="en-US" sz="2400" b="1" dirty="0">
              <a:sym typeface="+mn-ea"/>
            </a:endParaRPr>
          </a:p>
          <a:p>
            <a:pPr marL="457200" lvl="1" indent="0">
              <a:lnSpc>
                <a:spcPct val="115000"/>
              </a:lnSpc>
              <a:buFontTx/>
              <a:buNone/>
              <a:defRPr/>
            </a:pPr>
            <a:endParaRPr lang="en-US" altLang="zh-CN" sz="2400" b="1" dirty="0" smtClean="0">
              <a:solidFill>
                <a:srgbClr val="006600"/>
              </a:solidFill>
              <a:sym typeface="+mn-ea"/>
            </a:endParaRPr>
          </a:p>
          <a:p>
            <a:pPr marL="457200" lvl="1" indent="0">
              <a:lnSpc>
                <a:spcPct val="115000"/>
              </a:lnSpc>
              <a:buFontTx/>
              <a:buNone/>
              <a:defRPr/>
            </a:pPr>
            <a:endParaRPr lang="en-US" altLang="zh-CN" b="1" dirty="0">
              <a:solidFill>
                <a:srgbClr val="006600"/>
              </a:solidFill>
              <a:sym typeface="+mn-ea"/>
            </a:endParaRPr>
          </a:p>
        </p:txBody>
      </p:sp>
      <p:pic>
        <p:nvPicPr>
          <p:cNvPr id="133123"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89138"/>
            <a:ext cx="66960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圆角矩形标注 8"/>
          <p:cNvSpPr>
            <a:spLocks noChangeArrowheads="1"/>
          </p:cNvSpPr>
          <p:nvPr/>
        </p:nvSpPr>
        <p:spPr bwMode="auto">
          <a:xfrm>
            <a:off x="3203575" y="3500438"/>
            <a:ext cx="5256213" cy="1223962"/>
          </a:xfrm>
          <a:prstGeom prst="wedgeRoundRectCallout">
            <a:avLst>
              <a:gd name="adj1" fmla="val -67954"/>
              <a:gd name="adj2" fmla="val -107028"/>
              <a:gd name="adj3" fmla="val 16667"/>
            </a:avLst>
          </a:prstGeom>
          <a:solidFill>
            <a:schemeClr val="accent1"/>
          </a:solidFill>
          <a:ln w="9525">
            <a:solidFill>
              <a:schemeClr val="tx1"/>
            </a:solidFill>
            <a:round/>
          </a:ln>
        </p:spPr>
        <p:txBody>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en-US" altLang="zh-CN" b="1"/>
              <a:t>asmlinkage ,</a:t>
            </a:r>
            <a:r>
              <a:rPr lang="zh-CN" altLang="en-US" b="1"/>
              <a:t>表示函数通过堆栈而不是寄存器传递参数。</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txBox="1">
            <a:spLocks noChangeArrowheads="1"/>
          </p:cNvSpPr>
          <p:nvPr/>
        </p:nvSpPr>
        <p:spPr bwMode="auto">
          <a:xfrm>
            <a:off x="250825" y="1889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600" b="1">
                <a:solidFill>
                  <a:srgbClr val="3333FF"/>
                </a:solidFill>
              </a:rPr>
              <a:t>三</a:t>
            </a:r>
            <a:r>
              <a:rPr lang="en-US" altLang="zh-CN" sz="3600" b="1">
                <a:solidFill>
                  <a:srgbClr val="3333FF"/>
                </a:solidFill>
              </a:rPr>
              <a:t>.Linux</a:t>
            </a:r>
            <a:r>
              <a:rPr lang="zh-CN" altLang="en-US" sz="3600" b="1">
                <a:solidFill>
                  <a:srgbClr val="3333FF"/>
                </a:solidFill>
              </a:rPr>
              <a:t>添加一个</a:t>
            </a:r>
            <a:r>
              <a:rPr lang="en-US" altLang="zh-CN" sz="3600" b="1">
                <a:solidFill>
                  <a:srgbClr val="3333FF"/>
                </a:solidFill>
              </a:rPr>
              <a:t> </a:t>
            </a:r>
            <a:r>
              <a:rPr lang="zh-CN" altLang="en-US" sz="3600" b="1">
                <a:solidFill>
                  <a:srgbClr val="3333FF"/>
                </a:solidFill>
              </a:rPr>
              <a:t>系统调用</a:t>
            </a:r>
          </a:p>
        </p:txBody>
      </p:sp>
      <p:sp>
        <p:nvSpPr>
          <p:cNvPr id="3" name="Rectangle 3"/>
          <p:cNvSpPr txBox="1">
            <a:spLocks noChangeArrowheads="1"/>
          </p:cNvSpPr>
          <p:nvPr/>
        </p:nvSpPr>
        <p:spPr bwMode="auto">
          <a:xfrm>
            <a:off x="250825" y="804863"/>
            <a:ext cx="8642350" cy="52165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971550" lvl="1" indent="-514350">
              <a:lnSpc>
                <a:spcPct val="115000"/>
              </a:lnSpc>
              <a:buFontTx/>
              <a:buNone/>
              <a:defRPr/>
            </a:pPr>
            <a:r>
              <a:rPr lang="en-US" altLang="zh-CN" b="1" dirty="0" smtClean="0">
                <a:solidFill>
                  <a:srgbClr val="FF0000"/>
                </a:solidFill>
                <a:sym typeface="+mn-ea"/>
              </a:rPr>
              <a:t>4. </a:t>
            </a:r>
            <a:r>
              <a:rPr lang="zh-CN" altLang="en-US" b="1" dirty="0" smtClean="0">
                <a:solidFill>
                  <a:srgbClr val="FF0000"/>
                </a:solidFill>
                <a:sym typeface="+mn-ea"/>
              </a:rPr>
              <a:t>实现系统调用服务例程</a:t>
            </a:r>
            <a:endParaRPr lang="en-US" altLang="zh-CN" b="1" dirty="0" smtClean="0">
              <a:solidFill>
                <a:srgbClr val="FF0000"/>
              </a:solidFill>
              <a:sym typeface="+mn-ea"/>
            </a:endParaRPr>
          </a:p>
          <a:p>
            <a:pPr marL="971550" lvl="1" indent="-514350">
              <a:lnSpc>
                <a:spcPct val="115000"/>
              </a:lnSpc>
              <a:buFontTx/>
              <a:buNone/>
              <a:defRPr/>
            </a:pPr>
            <a:r>
              <a:rPr lang="en-US" altLang="zh-CN" sz="2400" b="1" dirty="0" smtClean="0">
                <a:sym typeface="+mn-ea"/>
              </a:rPr>
              <a:t>       linux-4.12/kernel/</a:t>
            </a:r>
            <a:r>
              <a:rPr lang="en-US" altLang="zh-CN" sz="2400" b="1" dirty="0" err="1" smtClean="0">
                <a:sym typeface="+mn-ea"/>
              </a:rPr>
              <a:t>sys.c</a:t>
            </a:r>
            <a:endParaRPr lang="en-US" altLang="zh-CN" sz="2400" b="1" dirty="0" smtClean="0">
              <a:sym typeface="+mn-ea"/>
            </a:endParaRPr>
          </a:p>
          <a:p>
            <a:pPr marL="971550" lvl="1" indent="-514350">
              <a:lnSpc>
                <a:spcPct val="115000"/>
              </a:lnSpc>
              <a:buFontTx/>
              <a:buNone/>
              <a:defRPr/>
            </a:pPr>
            <a:endParaRPr lang="en-US" altLang="zh-CN" sz="2400" b="1" kern="0" dirty="0" smtClean="0">
              <a:sym typeface="+mn-ea"/>
            </a:endParaRPr>
          </a:p>
          <a:p>
            <a:pPr marL="971550" lvl="1" indent="-514350">
              <a:lnSpc>
                <a:spcPct val="115000"/>
              </a:lnSpc>
              <a:buFontTx/>
              <a:buNone/>
              <a:defRPr/>
            </a:pPr>
            <a:endParaRPr lang="en-US" altLang="zh-CN" sz="2400" b="1" kern="0" dirty="0" smtClean="0">
              <a:sym typeface="+mn-ea"/>
            </a:endParaRPr>
          </a:p>
          <a:p>
            <a:pPr marL="971550" lvl="1" indent="-514350">
              <a:lnSpc>
                <a:spcPct val="115000"/>
              </a:lnSpc>
              <a:buFontTx/>
              <a:buNone/>
              <a:defRPr/>
            </a:pPr>
            <a:endParaRPr lang="en-US" altLang="zh-CN" sz="2400" b="1" kern="0" dirty="0" smtClean="0">
              <a:sym typeface="+mn-ea"/>
            </a:endParaRPr>
          </a:p>
          <a:p>
            <a:pPr marL="971550" lvl="1" indent="-514350">
              <a:lnSpc>
                <a:spcPct val="115000"/>
              </a:lnSpc>
              <a:buFontTx/>
              <a:buNone/>
              <a:defRPr/>
            </a:pPr>
            <a:endParaRPr lang="en-US" altLang="zh-CN" sz="2400" b="1" kern="0" dirty="0" smtClean="0">
              <a:sym typeface="+mn-ea"/>
            </a:endParaRPr>
          </a:p>
          <a:p>
            <a:pPr marL="971550" lvl="1" indent="-514350">
              <a:lnSpc>
                <a:spcPct val="115000"/>
              </a:lnSpc>
              <a:buFontTx/>
              <a:buNone/>
              <a:defRPr/>
            </a:pPr>
            <a:endParaRPr lang="en-US" altLang="zh-CN" sz="2400" b="1" kern="0" dirty="0" smtClean="0">
              <a:sym typeface="+mn-ea"/>
            </a:endParaRPr>
          </a:p>
          <a:p>
            <a:pPr marL="971550" lvl="1" indent="-514350">
              <a:lnSpc>
                <a:spcPct val="115000"/>
              </a:lnSpc>
              <a:buFontTx/>
              <a:buNone/>
              <a:defRPr/>
            </a:pPr>
            <a:r>
              <a:rPr lang="en-US" altLang="zh-CN" b="1" dirty="0" smtClean="0">
                <a:solidFill>
                  <a:srgbClr val="FF0000"/>
                </a:solidFill>
                <a:sym typeface="+mn-ea"/>
              </a:rPr>
              <a:t>5. </a:t>
            </a:r>
            <a:r>
              <a:rPr lang="zh-CN" altLang="en-US" b="1" dirty="0" smtClean="0">
                <a:solidFill>
                  <a:srgbClr val="FF0000"/>
                </a:solidFill>
                <a:sym typeface="+mn-ea"/>
              </a:rPr>
              <a:t>重新编译内核</a:t>
            </a:r>
            <a:endParaRPr lang="en-US" altLang="zh-CN" b="1" dirty="0" smtClean="0">
              <a:solidFill>
                <a:srgbClr val="FF0000"/>
              </a:solidFill>
              <a:sym typeface="+mn-ea"/>
            </a:endParaRPr>
          </a:p>
          <a:p>
            <a:pPr marL="457200" lvl="1" indent="0">
              <a:lnSpc>
                <a:spcPct val="115000"/>
              </a:lnSpc>
              <a:buFontTx/>
              <a:buNone/>
              <a:defRPr/>
            </a:pPr>
            <a:endParaRPr lang="en-US" altLang="zh-CN" sz="2400" b="1" dirty="0">
              <a:solidFill>
                <a:srgbClr val="FF0000"/>
              </a:solidFill>
              <a:sym typeface="+mn-ea"/>
            </a:endParaRPr>
          </a:p>
          <a:p>
            <a:pPr marL="457200" lvl="1" indent="0">
              <a:lnSpc>
                <a:spcPct val="115000"/>
              </a:lnSpc>
              <a:buFontTx/>
              <a:buNone/>
              <a:defRPr/>
            </a:pPr>
            <a:endParaRPr lang="zh-CN" altLang="en-US" sz="2400" b="1" dirty="0">
              <a:sym typeface="+mn-ea"/>
            </a:endParaRPr>
          </a:p>
          <a:p>
            <a:pPr marL="457200" lvl="1" indent="0">
              <a:lnSpc>
                <a:spcPct val="115000"/>
              </a:lnSpc>
              <a:buFontTx/>
              <a:buNone/>
              <a:defRPr/>
            </a:pPr>
            <a:endParaRPr lang="en-US" altLang="zh-CN" sz="2400" b="1" dirty="0" smtClean="0">
              <a:solidFill>
                <a:srgbClr val="006600"/>
              </a:solidFill>
              <a:sym typeface="+mn-ea"/>
            </a:endParaRPr>
          </a:p>
          <a:p>
            <a:pPr marL="457200" lvl="1" indent="0">
              <a:lnSpc>
                <a:spcPct val="115000"/>
              </a:lnSpc>
              <a:buFontTx/>
              <a:buNone/>
              <a:defRPr/>
            </a:pPr>
            <a:endParaRPr lang="en-US" altLang="zh-CN" b="1" dirty="0">
              <a:solidFill>
                <a:srgbClr val="006600"/>
              </a:solidFill>
              <a:sym typeface="+mn-ea"/>
            </a:endParaRPr>
          </a:p>
        </p:txBody>
      </p:sp>
      <p:pic>
        <p:nvPicPr>
          <p:cNvPr id="134147"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89138"/>
            <a:ext cx="72009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a:cxnSpLocks noChangeShapeType="1"/>
          </p:cNvCxnSpPr>
          <p:nvPr/>
        </p:nvCxnSpPr>
        <p:spPr bwMode="auto">
          <a:xfrm>
            <a:off x="2843213" y="2492375"/>
            <a:ext cx="215900" cy="0"/>
          </a:xfrm>
          <a:prstGeom prst="line">
            <a:avLst/>
          </a:prstGeom>
          <a:noFill/>
          <a:ln w="38100">
            <a:solidFill>
              <a:srgbClr val="FF0000"/>
            </a:solidFill>
            <a:round/>
          </a:ln>
          <a:extLst>
            <a:ext uri="{909E8E84-426E-40DD-AFC4-6F175D3DCCD1}">
              <a14:hiddenFill xmlns:a14="http://schemas.microsoft.com/office/drawing/2010/main">
                <a:noFill/>
              </a14:hiddenFill>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txBox="1">
            <a:spLocks noChangeArrowheads="1"/>
          </p:cNvSpPr>
          <p:nvPr/>
        </p:nvSpPr>
        <p:spPr bwMode="auto">
          <a:xfrm>
            <a:off x="250825" y="1889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600" b="1">
                <a:solidFill>
                  <a:srgbClr val="3333FF"/>
                </a:solidFill>
              </a:rPr>
              <a:t>三</a:t>
            </a:r>
            <a:r>
              <a:rPr lang="en-US" altLang="zh-CN" sz="3600" b="1">
                <a:solidFill>
                  <a:srgbClr val="3333FF"/>
                </a:solidFill>
              </a:rPr>
              <a:t>.Linux</a:t>
            </a:r>
            <a:r>
              <a:rPr lang="zh-CN" altLang="en-US" sz="3600" b="1">
                <a:solidFill>
                  <a:srgbClr val="3333FF"/>
                </a:solidFill>
              </a:rPr>
              <a:t>添加一个</a:t>
            </a:r>
            <a:r>
              <a:rPr lang="en-US" altLang="zh-CN" sz="3600" b="1">
                <a:solidFill>
                  <a:srgbClr val="3333FF"/>
                </a:solidFill>
              </a:rPr>
              <a:t> </a:t>
            </a:r>
            <a:r>
              <a:rPr lang="zh-CN" altLang="en-US" sz="3600" b="1">
                <a:solidFill>
                  <a:srgbClr val="3333FF"/>
                </a:solidFill>
              </a:rPr>
              <a:t>系统调用</a:t>
            </a:r>
          </a:p>
        </p:txBody>
      </p:sp>
      <p:sp>
        <p:nvSpPr>
          <p:cNvPr id="3" name="Rectangle 3"/>
          <p:cNvSpPr txBox="1">
            <a:spLocks noChangeArrowheads="1"/>
          </p:cNvSpPr>
          <p:nvPr/>
        </p:nvSpPr>
        <p:spPr bwMode="auto">
          <a:xfrm>
            <a:off x="107950" y="1092200"/>
            <a:ext cx="8640763" cy="514508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971550" lvl="1" indent="-514350">
              <a:lnSpc>
                <a:spcPct val="115000"/>
              </a:lnSpc>
              <a:buFontTx/>
              <a:buNone/>
              <a:defRPr/>
            </a:pPr>
            <a:r>
              <a:rPr lang="en-US" altLang="zh-CN" b="1" dirty="0" smtClean="0">
                <a:solidFill>
                  <a:srgbClr val="FF0000"/>
                </a:solidFill>
                <a:sym typeface="+mn-ea"/>
              </a:rPr>
              <a:t>6.</a:t>
            </a:r>
            <a:r>
              <a:rPr lang="zh-CN" altLang="zh-CN" b="1" dirty="0" smtClean="0">
                <a:solidFill>
                  <a:srgbClr val="FF0000"/>
                </a:solidFill>
                <a:sym typeface="+mn-ea"/>
              </a:rPr>
              <a:t>编写用户态程序测试新系统调用</a:t>
            </a:r>
            <a:endParaRPr lang="en-US" altLang="zh-CN" b="1" dirty="0" smtClean="0">
              <a:solidFill>
                <a:srgbClr val="FF0000"/>
              </a:solidFill>
              <a:sym typeface="+mn-ea"/>
            </a:endParaRPr>
          </a:p>
          <a:p>
            <a:pPr>
              <a:buFontTx/>
              <a:buNone/>
              <a:defRPr/>
            </a:pPr>
            <a:r>
              <a:rPr lang="en-US" altLang="zh-CN" sz="2400" b="1" dirty="0" smtClean="0">
                <a:sym typeface="+mn-ea"/>
              </a:rPr>
              <a:t>	#define _GNU_SOURCE</a:t>
            </a:r>
            <a:endParaRPr lang="zh-CN" altLang="zh-CN" sz="2400" b="1" dirty="0" smtClean="0">
              <a:sym typeface="+mn-ea"/>
            </a:endParaRPr>
          </a:p>
          <a:p>
            <a:pPr>
              <a:buFontTx/>
              <a:buNone/>
              <a:defRPr/>
            </a:pPr>
            <a:r>
              <a:rPr lang="en-US" altLang="zh-CN" sz="2400" b="1" dirty="0" smtClean="0">
                <a:sym typeface="+mn-ea"/>
              </a:rPr>
              <a:t>    #include &lt;</a:t>
            </a:r>
            <a:r>
              <a:rPr lang="en-US" altLang="zh-CN" sz="2400" b="1" dirty="0" err="1" smtClean="0">
                <a:sym typeface="+mn-ea"/>
              </a:rPr>
              <a:t>linux</a:t>
            </a:r>
            <a:r>
              <a:rPr lang="en-US" altLang="zh-CN" sz="2400" b="1" dirty="0" smtClean="0">
                <a:sym typeface="+mn-ea"/>
              </a:rPr>
              <a:t>/</a:t>
            </a:r>
            <a:r>
              <a:rPr lang="en-US" altLang="zh-CN" sz="2400" b="1" dirty="0" err="1" smtClean="0">
                <a:sym typeface="+mn-ea"/>
              </a:rPr>
              <a:t>unistd.h</a:t>
            </a:r>
            <a:r>
              <a:rPr lang="en-US" altLang="zh-CN" sz="2400" b="1" dirty="0" smtClean="0">
                <a:sym typeface="+mn-ea"/>
              </a:rPr>
              <a:t>&gt;  </a:t>
            </a:r>
            <a:endParaRPr lang="zh-CN" altLang="zh-CN" sz="2400" b="1" dirty="0" smtClean="0">
              <a:sym typeface="+mn-ea"/>
            </a:endParaRPr>
          </a:p>
          <a:p>
            <a:pPr>
              <a:buFontTx/>
              <a:buNone/>
              <a:defRPr/>
            </a:pPr>
            <a:r>
              <a:rPr lang="en-US" altLang="zh-CN" sz="2400" b="1" dirty="0" smtClean="0">
                <a:sym typeface="+mn-ea"/>
              </a:rPr>
              <a:t>    #include &lt;sys/</a:t>
            </a:r>
            <a:r>
              <a:rPr lang="en-US" altLang="zh-CN" sz="2400" b="1" dirty="0" err="1" smtClean="0">
                <a:sym typeface="+mn-ea"/>
              </a:rPr>
              <a:t>syscall.h</a:t>
            </a:r>
            <a:r>
              <a:rPr lang="en-US" altLang="zh-CN" sz="2400" b="1" dirty="0" smtClean="0">
                <a:sym typeface="+mn-ea"/>
              </a:rPr>
              <a:t>&gt;  </a:t>
            </a:r>
            <a:endParaRPr lang="zh-CN" altLang="zh-CN" sz="2400" b="1" dirty="0" smtClean="0">
              <a:sym typeface="+mn-ea"/>
            </a:endParaRPr>
          </a:p>
          <a:p>
            <a:pPr>
              <a:buFontTx/>
              <a:buNone/>
              <a:defRPr/>
            </a:pPr>
            <a:r>
              <a:rPr lang="en-US" altLang="zh-CN" sz="2400" b="1" dirty="0" smtClean="0">
                <a:sym typeface="+mn-ea"/>
              </a:rPr>
              <a:t>    #define __</a:t>
            </a:r>
            <a:r>
              <a:rPr lang="en-US" altLang="zh-CN" sz="2400" b="1" dirty="0" err="1" smtClean="0">
                <a:sym typeface="+mn-ea"/>
              </a:rPr>
              <a:t>NR_mysyscall</a:t>
            </a:r>
            <a:r>
              <a:rPr lang="en-US" altLang="zh-CN" sz="2400" b="1" dirty="0" smtClean="0">
                <a:sym typeface="+mn-ea"/>
              </a:rPr>
              <a:t> 333    /*</a:t>
            </a:r>
            <a:r>
              <a:rPr lang="zh-CN" altLang="zh-CN" sz="2400" b="1" dirty="0" smtClean="0">
                <a:sym typeface="+mn-ea"/>
              </a:rPr>
              <a:t>系统调用号根据实验具体数字而定</a:t>
            </a:r>
            <a:r>
              <a:rPr lang="en-US" altLang="zh-CN" sz="2400" b="1" dirty="0" smtClean="0">
                <a:sym typeface="+mn-ea"/>
              </a:rPr>
              <a:t>*/   </a:t>
            </a:r>
            <a:endParaRPr lang="zh-CN" altLang="zh-CN" sz="2400" b="1" dirty="0" smtClean="0">
              <a:sym typeface="+mn-ea"/>
            </a:endParaRPr>
          </a:p>
          <a:p>
            <a:pPr>
              <a:buFontTx/>
              <a:buNone/>
              <a:defRPr/>
            </a:pPr>
            <a:r>
              <a:rPr lang="en-US" altLang="zh-CN" sz="2400" b="1" dirty="0" smtClean="0">
                <a:sym typeface="+mn-ea"/>
              </a:rPr>
              <a:t>    </a:t>
            </a:r>
            <a:r>
              <a:rPr lang="en-US" altLang="zh-CN" sz="2400" b="1" dirty="0" err="1" smtClean="0">
                <a:sym typeface="+mn-ea"/>
              </a:rPr>
              <a:t>int</a:t>
            </a:r>
            <a:r>
              <a:rPr lang="en-US" altLang="zh-CN" sz="2400" b="1" dirty="0" smtClean="0">
                <a:sym typeface="+mn-ea"/>
              </a:rPr>
              <a:t> main()  {  </a:t>
            </a:r>
            <a:endParaRPr lang="zh-CN" altLang="zh-CN" sz="2400" b="1" dirty="0" smtClean="0">
              <a:sym typeface="+mn-ea"/>
            </a:endParaRPr>
          </a:p>
          <a:p>
            <a:pPr>
              <a:buFontTx/>
              <a:buNone/>
              <a:defRPr/>
            </a:pPr>
            <a:r>
              <a:rPr lang="en-US" altLang="zh-CN" sz="2400" b="1" dirty="0" smtClean="0">
                <a:sym typeface="+mn-ea"/>
              </a:rPr>
              <a:t>         </a:t>
            </a:r>
            <a:r>
              <a:rPr lang="en-US" altLang="zh-CN" sz="2400" b="1" dirty="0" err="1" smtClean="0">
                <a:sym typeface="+mn-ea"/>
              </a:rPr>
              <a:t>syscall</a:t>
            </a:r>
            <a:r>
              <a:rPr lang="en-US" altLang="zh-CN" sz="2400" b="1" dirty="0" smtClean="0">
                <a:sym typeface="+mn-ea"/>
              </a:rPr>
              <a:t>(__</a:t>
            </a:r>
            <a:r>
              <a:rPr lang="en-US" altLang="zh-CN" sz="2400" b="1" dirty="0" err="1" smtClean="0">
                <a:sym typeface="+mn-ea"/>
              </a:rPr>
              <a:t>NR_mysyscall</a:t>
            </a:r>
            <a:r>
              <a:rPr lang="en-US" altLang="zh-CN" sz="2400" b="1" dirty="0" smtClean="0">
                <a:sym typeface="+mn-ea"/>
              </a:rPr>
              <a:t>);    /*</a:t>
            </a:r>
            <a:r>
              <a:rPr lang="zh-CN" altLang="zh-CN" sz="2400" b="1" dirty="0" smtClean="0">
                <a:sym typeface="+mn-ea"/>
              </a:rPr>
              <a:t>或</a:t>
            </a:r>
            <a:r>
              <a:rPr lang="en-US" altLang="zh-CN" sz="2400" b="1" dirty="0" smtClean="0">
                <a:sym typeface="+mn-ea"/>
              </a:rPr>
              <a:t> </a:t>
            </a:r>
            <a:r>
              <a:rPr lang="en-US" altLang="zh-CN" sz="2400" b="1" dirty="0" err="1" smtClean="0">
                <a:sym typeface="+mn-ea"/>
              </a:rPr>
              <a:t>syscall</a:t>
            </a:r>
            <a:r>
              <a:rPr lang="en-US" altLang="zh-CN" sz="2400" b="1" dirty="0" smtClean="0">
                <a:sym typeface="+mn-ea"/>
              </a:rPr>
              <a:t>(333) */  </a:t>
            </a:r>
            <a:endParaRPr lang="zh-CN" altLang="zh-CN" sz="2400" b="1" dirty="0" smtClean="0">
              <a:sym typeface="+mn-ea"/>
            </a:endParaRPr>
          </a:p>
          <a:p>
            <a:pPr>
              <a:buFontTx/>
              <a:buNone/>
              <a:defRPr/>
            </a:pPr>
            <a:r>
              <a:rPr lang="en-US" altLang="zh-CN" sz="2400" b="1" dirty="0" smtClean="0">
                <a:sym typeface="+mn-ea"/>
              </a:rPr>
              <a:t>	}  </a:t>
            </a:r>
            <a:endParaRPr lang="zh-CN" altLang="zh-CN" sz="2400" b="1" dirty="0" smtClean="0">
              <a:sym typeface="+mn-ea"/>
            </a:endParaRPr>
          </a:p>
          <a:p>
            <a:pPr marL="971550" lvl="1" indent="-514350">
              <a:lnSpc>
                <a:spcPct val="115000"/>
              </a:lnSpc>
              <a:buFontTx/>
              <a:buNone/>
              <a:defRPr/>
            </a:pPr>
            <a:endParaRPr lang="en-US" altLang="zh-CN" b="1" dirty="0" smtClean="0">
              <a:solidFill>
                <a:srgbClr val="FF0000"/>
              </a:solidFill>
              <a:sym typeface="+mn-ea"/>
            </a:endParaRPr>
          </a:p>
          <a:p>
            <a:pPr marL="457200" lvl="1" indent="0">
              <a:lnSpc>
                <a:spcPct val="115000"/>
              </a:lnSpc>
              <a:buFontTx/>
              <a:buNone/>
              <a:defRPr/>
            </a:pPr>
            <a:endParaRPr lang="en-US" altLang="zh-CN" sz="2400" b="1" dirty="0">
              <a:solidFill>
                <a:srgbClr val="FF0000"/>
              </a:solidFill>
              <a:sym typeface="+mn-ea"/>
            </a:endParaRPr>
          </a:p>
          <a:p>
            <a:pPr marL="457200" lvl="1" indent="0">
              <a:lnSpc>
                <a:spcPct val="115000"/>
              </a:lnSpc>
              <a:buFontTx/>
              <a:buNone/>
              <a:defRPr/>
            </a:pPr>
            <a:endParaRPr lang="zh-CN" altLang="en-US" sz="2400" b="1" dirty="0">
              <a:sym typeface="+mn-ea"/>
            </a:endParaRPr>
          </a:p>
          <a:p>
            <a:pPr marL="457200" lvl="1" indent="0">
              <a:lnSpc>
                <a:spcPct val="115000"/>
              </a:lnSpc>
              <a:buFontTx/>
              <a:buNone/>
              <a:defRPr/>
            </a:pPr>
            <a:endParaRPr lang="en-US" altLang="zh-CN" sz="2400" b="1" dirty="0" smtClean="0">
              <a:solidFill>
                <a:srgbClr val="006600"/>
              </a:solidFill>
              <a:sym typeface="+mn-ea"/>
            </a:endParaRPr>
          </a:p>
          <a:p>
            <a:pPr marL="457200" lvl="1" indent="0">
              <a:lnSpc>
                <a:spcPct val="115000"/>
              </a:lnSpc>
              <a:buFontTx/>
              <a:buNone/>
              <a:defRPr/>
            </a:pPr>
            <a:endParaRPr lang="en-US" altLang="zh-CN" b="1" dirty="0">
              <a:solidFill>
                <a:srgbClr val="006600"/>
              </a:solidFill>
              <a:sym typeface="+mn-ea"/>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xfrm>
            <a:off x="457200" y="-26988"/>
            <a:ext cx="6202363" cy="927101"/>
          </a:xfrm>
        </p:spPr>
        <p:txBody>
          <a:bodyPr/>
          <a:lstStyle/>
          <a:p>
            <a:r>
              <a:rPr lang="zh-CN" altLang="en-US" smtClean="0"/>
              <a:t>课外自学内容：</a:t>
            </a:r>
          </a:p>
        </p:txBody>
      </p:sp>
      <p:sp>
        <p:nvSpPr>
          <p:cNvPr id="13314" name="Rectangle 3"/>
          <p:cNvSpPr>
            <a:spLocks noGrp="1" noChangeArrowheads="1"/>
          </p:cNvSpPr>
          <p:nvPr>
            <p:ph idx="1"/>
          </p:nvPr>
        </p:nvSpPr>
        <p:spPr>
          <a:xfrm>
            <a:off x="457200" y="908050"/>
            <a:ext cx="8229600" cy="4929188"/>
          </a:xfrm>
        </p:spPr>
        <p:txBody>
          <a:bodyPr/>
          <a:lstStyle/>
          <a:p>
            <a:r>
              <a:rPr lang="zh-CN" altLang="en-US" sz="3600" b="1" smtClean="0">
                <a:solidFill>
                  <a:srgbClr val="0000FF"/>
                </a:solidFill>
              </a:rPr>
              <a:t>安装</a:t>
            </a:r>
            <a:r>
              <a:rPr lang="en-US" altLang="zh-CN" sz="3600" b="1" smtClean="0">
                <a:solidFill>
                  <a:srgbClr val="0000FF"/>
                </a:solidFill>
              </a:rPr>
              <a:t>Linux</a:t>
            </a:r>
            <a:r>
              <a:rPr lang="zh-CN" altLang="en-US" sz="3600" b="1" smtClean="0">
                <a:solidFill>
                  <a:srgbClr val="0000FF"/>
                </a:solidFill>
              </a:rPr>
              <a:t>操作系统；</a:t>
            </a:r>
            <a:endParaRPr lang="en-US" altLang="zh-CN" sz="3600" b="1" smtClean="0">
              <a:solidFill>
                <a:srgbClr val="0000FF"/>
              </a:solidFill>
            </a:endParaRPr>
          </a:p>
          <a:p>
            <a:pPr>
              <a:buFontTx/>
              <a:buNone/>
            </a:pPr>
            <a:endParaRPr lang="en-US" altLang="zh-CN" sz="3600" b="1" smtClean="0">
              <a:solidFill>
                <a:srgbClr val="0000FF"/>
              </a:solidFill>
            </a:endParaRPr>
          </a:p>
          <a:p>
            <a:r>
              <a:rPr lang="zh-CN" altLang="en-US" sz="3600" b="1" smtClean="0">
                <a:solidFill>
                  <a:srgbClr val="0000FF"/>
                </a:solidFill>
              </a:rPr>
              <a:t>教材第</a:t>
            </a:r>
            <a:r>
              <a:rPr lang="en-US" altLang="zh-CN" sz="3600" b="1" smtClean="0">
                <a:solidFill>
                  <a:srgbClr val="0000FF"/>
                </a:solidFill>
              </a:rPr>
              <a:t>7</a:t>
            </a:r>
            <a:r>
              <a:rPr lang="zh-CN" altLang="en-US" sz="3600" b="1" smtClean="0">
                <a:solidFill>
                  <a:srgbClr val="0000FF"/>
                </a:solidFill>
              </a:rPr>
              <a:t>章</a:t>
            </a:r>
            <a:r>
              <a:rPr lang="en-US" altLang="zh-CN" sz="3600" b="1" smtClean="0">
                <a:solidFill>
                  <a:srgbClr val="0000FF"/>
                </a:solidFill>
              </a:rPr>
              <a:t>7.1</a:t>
            </a:r>
            <a:r>
              <a:rPr lang="zh-CN" altLang="en-US" sz="3600" b="1" smtClean="0">
                <a:solidFill>
                  <a:srgbClr val="0000FF"/>
                </a:solidFill>
              </a:rPr>
              <a:t>节：</a:t>
            </a:r>
            <a:r>
              <a:rPr lang="en-US" altLang="zh-CN" b="1" smtClean="0">
                <a:solidFill>
                  <a:srgbClr val="FF0000"/>
                </a:solidFill>
              </a:rPr>
              <a:t>Linux</a:t>
            </a:r>
            <a:r>
              <a:rPr lang="zh-CN" altLang="en-US" b="1" smtClean="0">
                <a:solidFill>
                  <a:srgbClr val="FF0000"/>
                </a:solidFill>
              </a:rPr>
              <a:t>常用工具介绍</a:t>
            </a:r>
            <a:endParaRPr lang="en-US" altLang="zh-CN" b="1" smtClean="0">
              <a:solidFill>
                <a:srgbClr val="FF0000"/>
              </a:solidFill>
            </a:endParaRPr>
          </a:p>
          <a:p>
            <a:pPr>
              <a:buFont typeface="Wingdings" panose="05000000000000000000" pitchFamily="2" charset="2"/>
              <a:buChar char="ü"/>
            </a:pPr>
            <a:r>
              <a:rPr lang="en-US" altLang="zh-CN" sz="2800" b="1" smtClean="0"/>
              <a:t>Linux</a:t>
            </a:r>
            <a:r>
              <a:rPr lang="zh-CN" altLang="en-US" sz="2800" b="1" smtClean="0"/>
              <a:t>基本命令的使用：</a:t>
            </a:r>
            <a:endParaRPr lang="en-US" altLang="zh-CN" sz="2800" b="1" smtClean="0"/>
          </a:p>
          <a:p>
            <a:pPr>
              <a:buFontTx/>
              <a:buNone/>
            </a:pPr>
            <a:r>
              <a:rPr lang="en-US" altLang="zh-CN" sz="2400" smtClean="0"/>
              <a:t>     pwd, useradd,passwd,  who, ps, pstree, kill, top, ls, cd, mkdir, rmdir, cp, rm, mv, cat, more, grep</a:t>
            </a:r>
            <a:r>
              <a:rPr lang="zh-CN" altLang="zh-CN" sz="2400" smtClean="0"/>
              <a:t>等</a:t>
            </a:r>
            <a:endParaRPr lang="en-US" altLang="zh-CN" sz="2400" b="1" smtClean="0"/>
          </a:p>
          <a:p>
            <a:pPr>
              <a:buFont typeface="Wingdings" panose="05000000000000000000" pitchFamily="2" charset="2"/>
              <a:buChar char="ü"/>
            </a:pPr>
            <a:r>
              <a:rPr lang="en-US" altLang="zh-CN" sz="2800" b="1" smtClean="0"/>
              <a:t>gcc</a:t>
            </a:r>
            <a:r>
              <a:rPr lang="zh-CN" altLang="en-US" sz="2800" b="1" smtClean="0"/>
              <a:t>编译器的使用，会编译一个简单的</a:t>
            </a:r>
            <a:r>
              <a:rPr lang="en-US" altLang="zh-CN" sz="2800" b="1" smtClean="0"/>
              <a:t>C</a:t>
            </a:r>
            <a:r>
              <a:rPr lang="zh-CN" altLang="en-US" sz="2800" b="1" smtClean="0"/>
              <a:t>程序；</a:t>
            </a:r>
            <a:endParaRPr lang="en-US" altLang="zh-CN" sz="2800" b="1" smtClean="0"/>
          </a:p>
          <a:p>
            <a:pPr>
              <a:buFont typeface="Wingdings" panose="05000000000000000000" pitchFamily="2" charset="2"/>
              <a:buChar char="ü"/>
            </a:pPr>
            <a:r>
              <a:rPr lang="en-US" altLang="zh-CN" sz="2800" b="1" smtClean="0"/>
              <a:t>gdb</a:t>
            </a:r>
            <a:r>
              <a:rPr lang="zh-CN" altLang="en-US" sz="2800" b="1" smtClean="0"/>
              <a:t>调试器的使用，会调试</a:t>
            </a:r>
            <a:r>
              <a:rPr lang="en-US" altLang="zh-CN" sz="2800" b="1" smtClean="0"/>
              <a:t>C</a:t>
            </a:r>
            <a:r>
              <a:rPr lang="zh-CN" altLang="en-US" sz="2800" b="1" smtClean="0"/>
              <a:t>程序；</a:t>
            </a:r>
            <a:endParaRPr lang="en-US" altLang="zh-CN" sz="2800" b="1" smtClean="0"/>
          </a:p>
          <a:p>
            <a:pPr>
              <a:buFont typeface="Wingdings" panose="05000000000000000000" pitchFamily="2" charset="2"/>
              <a:buChar char="ü"/>
            </a:pPr>
            <a:r>
              <a:rPr lang="en-US" altLang="zh-CN" sz="2800" b="1" smtClean="0"/>
              <a:t>vi</a:t>
            </a:r>
            <a:r>
              <a:rPr lang="zh-CN" altLang="en-US" sz="2800" b="1" smtClean="0"/>
              <a:t>、</a:t>
            </a:r>
            <a:r>
              <a:rPr lang="en-US" altLang="zh-CN" sz="2800" b="1" smtClean="0"/>
              <a:t>vim</a:t>
            </a:r>
            <a:r>
              <a:rPr lang="zh-CN" altLang="en-US" sz="2800" b="1" smtClean="0"/>
              <a:t>或</a:t>
            </a:r>
            <a:r>
              <a:rPr lang="en-US" altLang="zh-CN" sz="2800" b="1" smtClean="0"/>
              <a:t>gedit</a:t>
            </a:r>
            <a:r>
              <a:rPr lang="zh-CN" altLang="en-US" sz="2800" b="1" smtClean="0"/>
              <a:t>编辑器的使用。</a:t>
            </a:r>
            <a:endParaRPr lang="en-US" altLang="zh-CN" sz="2800" b="1" smtClean="0"/>
          </a:p>
          <a:p>
            <a:pPr>
              <a:buFontTx/>
              <a:buNone/>
            </a:pPr>
            <a:endParaRPr lang="en-US" altLang="zh-CN" sz="3600" b="1" smtClean="0">
              <a:solidFill>
                <a:schemeClr val="accent1"/>
              </a:solidFill>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3" name="Rectangle 2"/>
          <p:cNvSpPr txBox="1">
            <a:spLocks noChangeArrowheads="1"/>
          </p:cNvSpPr>
          <p:nvPr/>
        </p:nvSpPr>
        <p:spPr bwMode="auto">
          <a:xfrm>
            <a:off x="250825" y="1889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pPr>
            <a:r>
              <a:rPr lang="zh-CN" altLang="en-US" sz="3600" b="1">
                <a:solidFill>
                  <a:srgbClr val="3333FF"/>
                </a:solidFill>
              </a:rPr>
              <a:t>四</a:t>
            </a:r>
            <a:r>
              <a:rPr lang="en-US" altLang="zh-CN" sz="3600" b="1">
                <a:solidFill>
                  <a:srgbClr val="3333FF"/>
                </a:solidFill>
              </a:rPr>
              <a:t>.</a:t>
            </a:r>
            <a:r>
              <a:rPr lang="zh-CN" altLang="en-US" sz="3600" b="1">
                <a:solidFill>
                  <a:srgbClr val="3333FF"/>
                </a:solidFill>
              </a:rPr>
              <a:t>课程设计实验一</a:t>
            </a:r>
          </a:p>
        </p:txBody>
      </p:sp>
      <p:sp>
        <p:nvSpPr>
          <p:cNvPr id="3" name="Rectangle 3"/>
          <p:cNvSpPr txBox="1">
            <a:spLocks noChangeArrowheads="1"/>
          </p:cNvSpPr>
          <p:nvPr/>
        </p:nvSpPr>
        <p:spPr bwMode="auto">
          <a:xfrm>
            <a:off x="250825" y="1092200"/>
            <a:ext cx="8642350" cy="514508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971550" lvl="1" indent="-514350">
              <a:lnSpc>
                <a:spcPct val="115000"/>
              </a:lnSpc>
              <a:buFontTx/>
              <a:buNone/>
              <a:defRPr/>
            </a:pPr>
            <a:r>
              <a:rPr lang="en-US" altLang="zh-CN" b="1" dirty="0" smtClean="0">
                <a:solidFill>
                  <a:srgbClr val="FF0000"/>
                </a:solidFill>
                <a:sym typeface="+mn-ea"/>
              </a:rPr>
              <a:t>6.</a:t>
            </a:r>
            <a:r>
              <a:rPr lang="zh-CN" altLang="en-US" b="1" dirty="0" smtClean="0">
                <a:solidFill>
                  <a:srgbClr val="FF0000"/>
                </a:solidFill>
                <a:sym typeface="+mn-ea"/>
              </a:rPr>
              <a:t>内容要求：</a:t>
            </a:r>
            <a:r>
              <a:rPr lang="en-US" altLang="zh-CN" b="1" dirty="0" smtClean="0">
                <a:solidFill>
                  <a:srgbClr val="FF0000"/>
                </a:solidFill>
                <a:sym typeface="+mn-ea"/>
              </a:rPr>
              <a:t>P328</a:t>
            </a:r>
          </a:p>
          <a:p>
            <a:pPr>
              <a:buFontTx/>
              <a:buNone/>
              <a:defRPr/>
            </a:pPr>
            <a:r>
              <a:rPr lang="zh-CN" altLang="zh-CN" sz="2000" b="1" dirty="0" smtClean="0">
                <a:sym typeface="+mn-ea"/>
              </a:rPr>
              <a:t>（</a:t>
            </a:r>
            <a:r>
              <a:rPr lang="en-US" altLang="zh-CN" sz="2000" b="1" dirty="0" smtClean="0">
                <a:sym typeface="+mn-ea"/>
              </a:rPr>
              <a:t>1</a:t>
            </a:r>
            <a:r>
              <a:rPr lang="zh-CN" altLang="zh-CN" sz="2000" b="1" dirty="0" smtClean="0">
                <a:sym typeface="+mn-ea"/>
              </a:rPr>
              <a:t>）添加一个系统调用，实现对指定进程的</a:t>
            </a:r>
            <a:r>
              <a:rPr lang="en-US" altLang="zh-CN" sz="2000" b="1" dirty="0" smtClean="0">
                <a:sym typeface="+mn-ea"/>
              </a:rPr>
              <a:t>nice</a:t>
            </a:r>
            <a:r>
              <a:rPr lang="zh-CN" altLang="zh-CN" sz="2000" b="1" dirty="0" smtClean="0">
                <a:sym typeface="+mn-ea"/>
              </a:rPr>
              <a:t>值的修改或读取功能，并返回进程最新的</a:t>
            </a:r>
            <a:r>
              <a:rPr lang="en-US" altLang="zh-CN" sz="2000" b="1" dirty="0" smtClean="0">
                <a:sym typeface="+mn-ea"/>
              </a:rPr>
              <a:t>nice</a:t>
            </a:r>
            <a:r>
              <a:rPr lang="zh-CN" altLang="zh-CN" sz="2000" b="1" dirty="0" smtClean="0">
                <a:sym typeface="+mn-ea"/>
              </a:rPr>
              <a:t>值及优先级</a:t>
            </a:r>
            <a:r>
              <a:rPr lang="en-US" altLang="zh-CN" sz="2000" b="1" dirty="0" err="1" smtClean="0">
                <a:sym typeface="+mn-ea"/>
              </a:rPr>
              <a:t>prio</a:t>
            </a:r>
            <a:r>
              <a:rPr lang="zh-CN" altLang="zh-CN" sz="2000" b="1" dirty="0" smtClean="0">
                <a:sym typeface="+mn-ea"/>
              </a:rPr>
              <a:t>。建议调用原型为：</a:t>
            </a:r>
          </a:p>
          <a:p>
            <a:pPr>
              <a:buFontTx/>
              <a:buNone/>
              <a:defRPr/>
            </a:pPr>
            <a:r>
              <a:rPr lang="en-US" altLang="zh-CN" sz="2000" b="1" dirty="0" err="1" smtClean="0">
                <a:sym typeface="+mn-ea"/>
              </a:rPr>
              <a:t>int</a:t>
            </a:r>
            <a:r>
              <a:rPr lang="en-US" altLang="zh-CN" sz="2000" b="1" dirty="0" smtClean="0">
                <a:sym typeface="+mn-ea"/>
              </a:rPr>
              <a:t> </a:t>
            </a:r>
            <a:r>
              <a:rPr lang="en-US" altLang="zh-CN" sz="2000" b="1" dirty="0" err="1" smtClean="0">
                <a:sym typeface="+mn-ea"/>
              </a:rPr>
              <a:t>mysetnice</a:t>
            </a:r>
            <a:r>
              <a:rPr lang="en-US" altLang="zh-CN" sz="2000" b="1" dirty="0" smtClean="0">
                <a:sym typeface="+mn-ea"/>
              </a:rPr>
              <a:t>(</a:t>
            </a:r>
            <a:r>
              <a:rPr lang="en-US" altLang="zh-CN" sz="2000" b="1" dirty="0" err="1" smtClean="0">
                <a:sym typeface="+mn-ea"/>
              </a:rPr>
              <a:t>pid_t</a:t>
            </a:r>
            <a:r>
              <a:rPr lang="en-US" altLang="zh-CN" sz="2000" b="1" dirty="0" smtClean="0">
                <a:sym typeface="+mn-ea"/>
              </a:rPr>
              <a:t> </a:t>
            </a:r>
            <a:r>
              <a:rPr lang="en-US" altLang="zh-CN" sz="2000" b="1" dirty="0" err="1" smtClean="0">
                <a:sym typeface="+mn-ea"/>
              </a:rPr>
              <a:t>pid</a:t>
            </a:r>
            <a:r>
              <a:rPr lang="en-US" altLang="zh-CN" sz="2000" b="1" dirty="0" smtClean="0">
                <a:sym typeface="+mn-ea"/>
              </a:rPr>
              <a:t>, </a:t>
            </a:r>
            <a:r>
              <a:rPr lang="en-US" altLang="zh-CN" sz="2000" b="1" dirty="0" err="1" smtClean="0">
                <a:sym typeface="+mn-ea"/>
              </a:rPr>
              <a:t>int</a:t>
            </a:r>
            <a:r>
              <a:rPr lang="en-US" altLang="zh-CN" sz="2000" b="1" dirty="0" smtClean="0">
                <a:sym typeface="+mn-ea"/>
              </a:rPr>
              <a:t> flag, </a:t>
            </a:r>
            <a:r>
              <a:rPr lang="en-US" altLang="zh-CN" sz="2000" b="1" dirty="0" err="1" smtClean="0">
                <a:sym typeface="+mn-ea"/>
              </a:rPr>
              <a:t>int</a:t>
            </a:r>
            <a:r>
              <a:rPr lang="en-US" altLang="zh-CN" sz="2000" b="1" dirty="0" smtClean="0">
                <a:sym typeface="+mn-ea"/>
              </a:rPr>
              <a:t> </a:t>
            </a:r>
            <a:r>
              <a:rPr lang="en-US" altLang="zh-CN" sz="2000" b="1" dirty="0" err="1" smtClean="0">
                <a:sym typeface="+mn-ea"/>
              </a:rPr>
              <a:t>nicevalue</a:t>
            </a:r>
            <a:r>
              <a:rPr lang="en-US" altLang="zh-CN" sz="2000" b="1" dirty="0" smtClean="0">
                <a:sym typeface="+mn-ea"/>
              </a:rPr>
              <a:t>, void __user * </a:t>
            </a:r>
            <a:r>
              <a:rPr lang="en-US" altLang="zh-CN" sz="2000" b="1" dirty="0" err="1" smtClean="0">
                <a:sym typeface="+mn-ea"/>
              </a:rPr>
              <a:t>prio</a:t>
            </a:r>
            <a:r>
              <a:rPr lang="en-US" altLang="zh-CN" sz="2000" b="1" dirty="0" smtClean="0">
                <a:sym typeface="+mn-ea"/>
              </a:rPr>
              <a:t>, void __user * nice);</a:t>
            </a:r>
            <a:endParaRPr lang="zh-CN" altLang="zh-CN" sz="2000" b="1" dirty="0" smtClean="0">
              <a:sym typeface="+mn-ea"/>
            </a:endParaRPr>
          </a:p>
          <a:p>
            <a:pPr>
              <a:buFontTx/>
              <a:buNone/>
              <a:defRPr/>
            </a:pPr>
            <a:r>
              <a:rPr lang="zh-CN" altLang="zh-CN" sz="2000" b="1" dirty="0" smtClean="0">
                <a:sym typeface="+mn-ea"/>
              </a:rPr>
              <a:t>参数含义：</a:t>
            </a:r>
          </a:p>
          <a:p>
            <a:pPr>
              <a:buFontTx/>
              <a:buNone/>
              <a:defRPr/>
            </a:pPr>
            <a:r>
              <a:rPr lang="en-US" altLang="zh-CN" sz="2000" b="1" dirty="0" smtClean="0">
                <a:sym typeface="+mn-ea"/>
              </a:rPr>
              <a:t>	</a:t>
            </a:r>
            <a:r>
              <a:rPr lang="en-US" altLang="zh-CN" sz="2000" b="1" dirty="0" err="1" smtClean="0">
                <a:sym typeface="+mn-ea"/>
              </a:rPr>
              <a:t>pid</a:t>
            </a:r>
            <a:r>
              <a:rPr lang="zh-CN" altLang="zh-CN" sz="2000" b="1" dirty="0" smtClean="0">
                <a:sym typeface="+mn-ea"/>
              </a:rPr>
              <a:t>：进程</a:t>
            </a:r>
            <a:r>
              <a:rPr lang="en-US" altLang="zh-CN" sz="2000" b="1" dirty="0" smtClean="0">
                <a:sym typeface="+mn-ea"/>
              </a:rPr>
              <a:t>ID</a:t>
            </a:r>
            <a:r>
              <a:rPr lang="zh-CN" altLang="zh-CN" sz="2000" b="1" dirty="0" smtClean="0">
                <a:sym typeface="+mn-ea"/>
              </a:rPr>
              <a:t>。</a:t>
            </a:r>
          </a:p>
          <a:p>
            <a:pPr>
              <a:buFontTx/>
              <a:buNone/>
              <a:defRPr/>
            </a:pPr>
            <a:r>
              <a:rPr lang="en-US" altLang="zh-CN" sz="2000" b="1" dirty="0" smtClean="0">
                <a:sym typeface="+mn-ea"/>
              </a:rPr>
              <a:t>	flag</a:t>
            </a:r>
            <a:r>
              <a:rPr lang="zh-CN" altLang="zh-CN" sz="2000" b="1" dirty="0" smtClean="0">
                <a:sym typeface="+mn-ea"/>
              </a:rPr>
              <a:t>：若值为</a:t>
            </a:r>
            <a:r>
              <a:rPr lang="en-US" altLang="zh-CN" sz="2000" b="1" dirty="0" smtClean="0">
                <a:sym typeface="+mn-ea"/>
              </a:rPr>
              <a:t>0</a:t>
            </a:r>
            <a:r>
              <a:rPr lang="zh-CN" altLang="zh-CN" sz="2000" b="1" dirty="0" smtClean="0">
                <a:sym typeface="+mn-ea"/>
              </a:rPr>
              <a:t>，表示读取</a:t>
            </a:r>
            <a:r>
              <a:rPr lang="en-US" altLang="zh-CN" sz="2000" b="1" dirty="0" smtClean="0">
                <a:sym typeface="+mn-ea"/>
              </a:rPr>
              <a:t>nice</a:t>
            </a:r>
            <a:r>
              <a:rPr lang="zh-CN" altLang="zh-CN" sz="2000" b="1" dirty="0" smtClean="0">
                <a:sym typeface="+mn-ea"/>
              </a:rPr>
              <a:t>值；若值为</a:t>
            </a:r>
            <a:r>
              <a:rPr lang="en-US" altLang="zh-CN" sz="2000" b="1" dirty="0" smtClean="0">
                <a:sym typeface="+mn-ea"/>
              </a:rPr>
              <a:t>1</a:t>
            </a:r>
            <a:r>
              <a:rPr lang="zh-CN" altLang="zh-CN" sz="2000" b="1" dirty="0" smtClean="0">
                <a:sym typeface="+mn-ea"/>
              </a:rPr>
              <a:t>，表示修改</a:t>
            </a:r>
            <a:r>
              <a:rPr lang="en-US" altLang="zh-CN" sz="2000" b="1" dirty="0" smtClean="0">
                <a:sym typeface="+mn-ea"/>
              </a:rPr>
              <a:t>nice</a:t>
            </a:r>
            <a:r>
              <a:rPr lang="zh-CN" altLang="zh-CN" sz="2000" b="1" dirty="0" smtClean="0">
                <a:sym typeface="+mn-ea"/>
              </a:rPr>
              <a:t>值。</a:t>
            </a:r>
          </a:p>
          <a:p>
            <a:pPr>
              <a:buFontTx/>
              <a:buNone/>
              <a:defRPr/>
            </a:pPr>
            <a:r>
              <a:rPr lang="en-US" altLang="zh-CN" sz="2000" b="1" dirty="0" smtClean="0">
                <a:sym typeface="+mn-ea"/>
              </a:rPr>
              <a:t>	</a:t>
            </a:r>
            <a:r>
              <a:rPr lang="en-US" altLang="zh-CN" sz="2000" b="1" dirty="0" err="1">
                <a:sym typeface="+mn-ea"/>
              </a:rPr>
              <a:t>p</a:t>
            </a:r>
            <a:r>
              <a:rPr lang="en-US" altLang="zh-CN" sz="2000" b="1" dirty="0" err="1" smtClean="0">
                <a:sym typeface="+mn-ea"/>
              </a:rPr>
              <a:t>rio</a:t>
            </a:r>
            <a:r>
              <a:rPr lang="zh-CN" altLang="zh-CN" sz="2000" b="1" dirty="0" smtClean="0">
                <a:sym typeface="+mn-ea"/>
              </a:rPr>
              <a:t>、</a:t>
            </a:r>
            <a:r>
              <a:rPr lang="en-US" altLang="zh-CN" sz="2000" b="1" dirty="0" smtClean="0">
                <a:sym typeface="+mn-ea"/>
              </a:rPr>
              <a:t>nice</a:t>
            </a:r>
            <a:r>
              <a:rPr lang="zh-CN" altLang="zh-CN" sz="2000" b="1" dirty="0" smtClean="0">
                <a:sym typeface="+mn-ea"/>
              </a:rPr>
              <a:t>：进程当前优先级及</a:t>
            </a:r>
            <a:r>
              <a:rPr lang="en-US" altLang="zh-CN" sz="2000" b="1" dirty="0" smtClean="0">
                <a:sym typeface="+mn-ea"/>
              </a:rPr>
              <a:t>nice</a:t>
            </a:r>
            <a:r>
              <a:rPr lang="zh-CN" altLang="zh-CN" sz="2000" b="1" dirty="0" smtClean="0">
                <a:sym typeface="+mn-ea"/>
              </a:rPr>
              <a:t>值。</a:t>
            </a:r>
          </a:p>
          <a:p>
            <a:pPr>
              <a:buFontTx/>
              <a:buNone/>
              <a:defRPr/>
            </a:pPr>
            <a:r>
              <a:rPr lang="en-US" altLang="zh-CN" sz="2000" b="1" dirty="0" smtClean="0">
                <a:sym typeface="+mn-ea"/>
              </a:rPr>
              <a:t>  </a:t>
            </a:r>
            <a:r>
              <a:rPr lang="zh-CN" altLang="zh-CN" sz="2000" b="1" dirty="0" smtClean="0">
                <a:sym typeface="+mn-ea"/>
              </a:rPr>
              <a:t>返回值：系统调用成功时返回</a:t>
            </a:r>
            <a:r>
              <a:rPr lang="en-US" altLang="zh-CN" sz="2000" b="1" dirty="0" smtClean="0">
                <a:sym typeface="+mn-ea"/>
              </a:rPr>
              <a:t>0</a:t>
            </a:r>
            <a:r>
              <a:rPr lang="zh-CN" altLang="zh-CN" sz="2000" b="1" dirty="0" smtClean="0">
                <a:sym typeface="+mn-ea"/>
              </a:rPr>
              <a:t>，失败时返回错误码</a:t>
            </a:r>
            <a:r>
              <a:rPr lang="en-US" altLang="zh-CN" sz="2000" b="1" dirty="0" smtClean="0">
                <a:sym typeface="+mn-ea"/>
              </a:rPr>
              <a:t>EFAULT</a:t>
            </a:r>
            <a:r>
              <a:rPr lang="zh-CN" altLang="zh-CN" sz="2000" b="1" dirty="0" smtClean="0">
                <a:sym typeface="+mn-ea"/>
              </a:rPr>
              <a:t>。</a:t>
            </a:r>
          </a:p>
          <a:p>
            <a:pPr>
              <a:buFontTx/>
              <a:buNone/>
              <a:defRPr/>
            </a:pPr>
            <a:r>
              <a:rPr lang="zh-CN" altLang="zh-CN" sz="2000" b="1" dirty="0" smtClean="0">
                <a:sym typeface="+mn-ea"/>
              </a:rPr>
              <a:t>（</a:t>
            </a:r>
            <a:r>
              <a:rPr lang="en-US" altLang="zh-CN" sz="2000" b="1" dirty="0" smtClean="0">
                <a:sym typeface="+mn-ea"/>
              </a:rPr>
              <a:t>2</a:t>
            </a:r>
            <a:r>
              <a:rPr lang="zh-CN" altLang="zh-CN" sz="2000" b="1" dirty="0" smtClean="0">
                <a:sym typeface="+mn-ea"/>
              </a:rPr>
              <a:t>）写一个简单的应用程序测试（</a:t>
            </a:r>
            <a:r>
              <a:rPr lang="en-US" altLang="zh-CN" sz="2000" b="1" dirty="0" smtClean="0">
                <a:sym typeface="+mn-ea"/>
              </a:rPr>
              <a:t>1</a:t>
            </a:r>
            <a:r>
              <a:rPr lang="zh-CN" altLang="zh-CN" sz="2000" b="1" dirty="0" smtClean="0">
                <a:sym typeface="+mn-ea"/>
              </a:rPr>
              <a:t>）中添加的系统调用。</a:t>
            </a:r>
          </a:p>
          <a:p>
            <a:pPr>
              <a:buFontTx/>
              <a:buNone/>
              <a:defRPr/>
            </a:pPr>
            <a:r>
              <a:rPr lang="zh-CN" altLang="zh-CN" sz="2000" b="1" dirty="0" smtClean="0">
                <a:sym typeface="+mn-ea"/>
              </a:rPr>
              <a:t>（</a:t>
            </a:r>
            <a:r>
              <a:rPr lang="en-US" altLang="zh-CN" sz="2000" b="1" dirty="0" smtClean="0">
                <a:sym typeface="+mn-ea"/>
              </a:rPr>
              <a:t>3</a:t>
            </a:r>
            <a:r>
              <a:rPr lang="zh-CN" altLang="zh-CN" sz="2000" b="1" dirty="0" smtClean="0">
                <a:sym typeface="+mn-ea"/>
              </a:rPr>
              <a:t>）若程序中调用了</a:t>
            </a:r>
            <a:r>
              <a:rPr lang="en-US" altLang="zh-CN" sz="2000" b="1" dirty="0" err="1" smtClean="0">
                <a:sym typeface="+mn-ea"/>
              </a:rPr>
              <a:t>linux</a:t>
            </a:r>
            <a:r>
              <a:rPr lang="zh-CN" altLang="zh-CN" sz="2000" b="1" dirty="0" smtClean="0">
                <a:sym typeface="+mn-ea"/>
              </a:rPr>
              <a:t>的内核函数，要求深入阅读相关函数源码。</a:t>
            </a:r>
            <a:endParaRPr lang="en-US" altLang="zh-CN" sz="2000" b="1" dirty="0" smtClean="0">
              <a:sym typeface="+mn-ea"/>
            </a:endParaRPr>
          </a:p>
          <a:p>
            <a:pPr>
              <a:buFontTx/>
              <a:buNone/>
              <a:defRPr/>
            </a:pPr>
            <a:r>
              <a:rPr lang="en-US" altLang="zh-CN" sz="2000" b="1" dirty="0" smtClean="0">
                <a:sym typeface="+mn-ea"/>
              </a:rPr>
              <a:t>        </a:t>
            </a:r>
            <a:r>
              <a:rPr lang="zh-CN" altLang="en-US" sz="2000" b="1" dirty="0" smtClean="0">
                <a:sym typeface="+mn-ea"/>
              </a:rPr>
              <a:t>如：</a:t>
            </a:r>
            <a:r>
              <a:rPr lang="en-US" altLang="zh-CN" sz="2000" b="1" dirty="0" err="1" smtClean="0">
                <a:sym typeface="+mn-ea"/>
              </a:rPr>
              <a:t>set_uesr_nice</a:t>
            </a:r>
            <a:r>
              <a:rPr lang="en-US" altLang="zh-CN" sz="2000" b="1" dirty="0" smtClean="0">
                <a:sym typeface="+mn-ea"/>
              </a:rPr>
              <a:t>()</a:t>
            </a:r>
            <a:r>
              <a:rPr lang="zh-CN" altLang="en-US" sz="2000" b="1" dirty="0" smtClean="0">
                <a:sym typeface="+mn-ea"/>
              </a:rPr>
              <a:t>等</a:t>
            </a:r>
            <a:endParaRPr lang="zh-CN" altLang="zh-CN" sz="2000" b="1" dirty="0" smtClean="0">
              <a:sym typeface="+mn-ea"/>
            </a:endParaRPr>
          </a:p>
          <a:p>
            <a:pPr marL="971550" lvl="1" indent="-514350">
              <a:lnSpc>
                <a:spcPct val="115000"/>
              </a:lnSpc>
              <a:buFontTx/>
              <a:buNone/>
              <a:defRPr/>
            </a:pPr>
            <a:endParaRPr lang="en-US" altLang="zh-CN" b="1" dirty="0" smtClean="0">
              <a:solidFill>
                <a:srgbClr val="FF0000"/>
              </a:solidFill>
              <a:sym typeface="+mn-ea"/>
            </a:endParaRPr>
          </a:p>
          <a:p>
            <a:pPr>
              <a:buFontTx/>
              <a:buNone/>
              <a:defRPr/>
            </a:pPr>
            <a:r>
              <a:rPr lang="en-US" altLang="zh-CN" sz="2400" b="1" dirty="0" smtClean="0">
                <a:sym typeface="+mn-ea"/>
              </a:rPr>
              <a:t>	</a:t>
            </a:r>
            <a:endParaRPr lang="en-US" altLang="zh-CN" b="1" dirty="0" smtClean="0">
              <a:solidFill>
                <a:srgbClr val="FF0000"/>
              </a:solidFill>
              <a:sym typeface="+mn-ea"/>
            </a:endParaRPr>
          </a:p>
          <a:p>
            <a:pPr marL="457200" lvl="1" indent="0">
              <a:lnSpc>
                <a:spcPct val="115000"/>
              </a:lnSpc>
              <a:buFontTx/>
              <a:buNone/>
              <a:defRPr/>
            </a:pPr>
            <a:endParaRPr lang="en-US" altLang="zh-CN" sz="2400" b="1" dirty="0">
              <a:solidFill>
                <a:srgbClr val="FF0000"/>
              </a:solidFill>
              <a:sym typeface="+mn-ea"/>
            </a:endParaRPr>
          </a:p>
          <a:p>
            <a:pPr marL="457200" lvl="1" indent="0">
              <a:lnSpc>
                <a:spcPct val="115000"/>
              </a:lnSpc>
              <a:buFontTx/>
              <a:buNone/>
              <a:defRPr/>
            </a:pPr>
            <a:endParaRPr lang="zh-CN" altLang="en-US" sz="2400" b="1" dirty="0">
              <a:sym typeface="+mn-ea"/>
            </a:endParaRPr>
          </a:p>
          <a:p>
            <a:pPr marL="457200" lvl="1" indent="0">
              <a:lnSpc>
                <a:spcPct val="115000"/>
              </a:lnSpc>
              <a:buFontTx/>
              <a:buNone/>
              <a:defRPr/>
            </a:pPr>
            <a:endParaRPr lang="en-US" altLang="zh-CN" sz="2400" b="1" dirty="0" smtClean="0">
              <a:solidFill>
                <a:srgbClr val="006600"/>
              </a:solidFill>
              <a:sym typeface="+mn-ea"/>
            </a:endParaRPr>
          </a:p>
          <a:p>
            <a:pPr marL="457200" lvl="1" indent="0">
              <a:lnSpc>
                <a:spcPct val="115000"/>
              </a:lnSpc>
              <a:buFontTx/>
              <a:buNone/>
              <a:defRPr/>
            </a:pPr>
            <a:endParaRPr lang="en-US" altLang="zh-CN" b="1" dirty="0">
              <a:solidFill>
                <a:srgbClr val="006600"/>
              </a:solidFill>
              <a:sym typeface="+mn-ea"/>
            </a:endParaRP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5" name="Rectangle 3"/>
          <p:cNvSpPr>
            <a:spLocks noGrp="1" noChangeArrowheads="1"/>
          </p:cNvSpPr>
          <p:nvPr>
            <p:ph type="body" idx="4294967295"/>
          </p:nvPr>
        </p:nvSpPr>
        <p:spPr>
          <a:xfrm>
            <a:off x="457200" y="1600200"/>
            <a:ext cx="8229600" cy="3484563"/>
          </a:xfrm>
        </p:spPr>
        <p:txBody>
          <a:bodyPr/>
          <a:lstStyle/>
          <a:p>
            <a:pPr marL="0" indent="0">
              <a:lnSpc>
                <a:spcPct val="90000"/>
              </a:lnSpc>
              <a:buFontTx/>
              <a:buNone/>
              <a:defRPr/>
            </a:pPr>
            <a:r>
              <a:rPr lang="zh-CN" altLang="en-US" dirty="0" smtClean="0"/>
              <a:t>用户</a:t>
            </a:r>
            <a:r>
              <a:rPr lang="zh-CN" altLang="en-US" dirty="0"/>
              <a:t>程序在目态下使用特权指令引起的中断为（）</a:t>
            </a:r>
          </a:p>
          <a:p>
            <a:pPr marL="609600" indent="-609600">
              <a:lnSpc>
                <a:spcPct val="90000"/>
              </a:lnSpc>
              <a:buFontTx/>
              <a:buAutoNum type="alphaUcPeriod"/>
              <a:defRPr/>
            </a:pPr>
            <a:r>
              <a:rPr lang="zh-CN" altLang="en-US" dirty="0"/>
              <a:t>硬件故障中断</a:t>
            </a:r>
          </a:p>
          <a:p>
            <a:pPr marL="609600" indent="-609600">
              <a:lnSpc>
                <a:spcPct val="90000"/>
              </a:lnSpc>
              <a:buFontTx/>
              <a:buAutoNum type="alphaUcPeriod"/>
              <a:defRPr/>
            </a:pPr>
            <a:r>
              <a:rPr lang="zh-CN" altLang="en-US" dirty="0"/>
              <a:t>程序中断</a:t>
            </a:r>
          </a:p>
          <a:p>
            <a:pPr marL="609600" indent="-609600">
              <a:lnSpc>
                <a:spcPct val="90000"/>
              </a:lnSpc>
              <a:buFontTx/>
              <a:buAutoNum type="alphaUcPeriod"/>
              <a:defRPr/>
            </a:pPr>
            <a:r>
              <a:rPr lang="zh-CN" altLang="en-US" dirty="0"/>
              <a:t>外部中断</a:t>
            </a:r>
          </a:p>
          <a:p>
            <a:pPr marL="609600" indent="-609600">
              <a:lnSpc>
                <a:spcPct val="90000"/>
              </a:lnSpc>
              <a:buFontTx/>
              <a:buAutoNum type="alphaUcPeriod"/>
              <a:defRPr/>
            </a:pPr>
            <a:r>
              <a:rPr lang="zh-CN" altLang="en-US" dirty="0"/>
              <a:t>访管中断</a:t>
            </a:r>
          </a:p>
          <a:p>
            <a:pPr marL="609600" indent="-609600">
              <a:lnSpc>
                <a:spcPct val="90000"/>
              </a:lnSpc>
              <a:buFont typeface="Wingdings" panose="05000000000000000000" pitchFamily="2" charset="2"/>
              <a:buNone/>
              <a:defRPr/>
            </a:pPr>
            <a:endParaRPr lang="zh-CN" altLang="en-US" dirty="0"/>
          </a:p>
        </p:txBody>
      </p:sp>
      <p:sp>
        <p:nvSpPr>
          <p:cNvPr id="2" name="矩形 1"/>
          <p:cNvSpPr>
            <a:spLocks noChangeArrowheads="1"/>
          </p:cNvSpPr>
          <p:nvPr/>
        </p:nvSpPr>
        <p:spPr bwMode="auto">
          <a:xfrm>
            <a:off x="755650" y="5661025"/>
            <a:ext cx="13350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90000"/>
              </a:lnSpc>
              <a:spcBef>
                <a:spcPct val="50000"/>
              </a:spcBef>
              <a:buClr>
                <a:schemeClr val="tx1"/>
              </a:buClr>
            </a:pPr>
            <a:r>
              <a:rPr lang="zh-CN" altLang="en-US" b="1"/>
              <a:t>答案：</a:t>
            </a:r>
            <a:r>
              <a:rPr lang="en-US" altLang="zh-CN" b="1"/>
              <a:t>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3" name="Rectangle 3"/>
          <p:cNvSpPr>
            <a:spLocks noGrp="1" noChangeArrowheads="1"/>
          </p:cNvSpPr>
          <p:nvPr>
            <p:ph type="body" idx="4294967295"/>
          </p:nvPr>
        </p:nvSpPr>
        <p:spPr>
          <a:xfrm>
            <a:off x="457200" y="1600200"/>
            <a:ext cx="8229600" cy="3700463"/>
          </a:xfrm>
        </p:spPr>
        <p:txBody>
          <a:bodyPr/>
          <a:lstStyle/>
          <a:p>
            <a:pPr marL="0" indent="0">
              <a:buFontTx/>
              <a:buNone/>
            </a:pPr>
            <a:r>
              <a:rPr lang="zh-CN" altLang="en-US" smtClean="0"/>
              <a:t>在用户程序中要将一个字符送到显示器上显示，应使用操作系统提供的 </a:t>
            </a:r>
            <a:r>
              <a:rPr lang="en-US" altLang="zh-CN" smtClean="0"/>
              <a:t>_ _ </a:t>
            </a:r>
            <a:r>
              <a:rPr lang="zh-CN" altLang="en-US" smtClean="0"/>
              <a:t>接口。 </a:t>
            </a:r>
          </a:p>
          <a:p>
            <a:pPr marL="0" indent="0"/>
            <a:r>
              <a:rPr lang="en-US" altLang="zh-CN" smtClean="0"/>
              <a:t>A </a:t>
            </a:r>
            <a:r>
              <a:rPr lang="zh-CN" altLang="en-US" smtClean="0"/>
              <a:t>系统调用 </a:t>
            </a:r>
            <a:r>
              <a:rPr lang="zh-CN" altLang="en-US" smtClean="0">
                <a:latin typeface="Times New Roman" panose="02020603050405020304" pitchFamily="18" charset="0"/>
              </a:rPr>
              <a:t>           </a:t>
            </a:r>
            <a:endParaRPr lang="zh-CN" altLang="en-US" smtClean="0"/>
          </a:p>
          <a:p>
            <a:pPr marL="0" indent="0"/>
            <a:r>
              <a:rPr lang="en-US" altLang="zh-CN" smtClean="0"/>
              <a:t>B </a:t>
            </a:r>
            <a:r>
              <a:rPr lang="zh-CN" altLang="en-US" smtClean="0"/>
              <a:t>键盘命令 </a:t>
            </a:r>
          </a:p>
          <a:p>
            <a:pPr marL="0" indent="0"/>
            <a:r>
              <a:rPr lang="en-US" altLang="zh-CN" smtClean="0"/>
              <a:t>C </a:t>
            </a:r>
            <a:r>
              <a:rPr lang="zh-CN" altLang="en-US" smtClean="0"/>
              <a:t>原语 </a:t>
            </a:r>
          </a:p>
          <a:p>
            <a:pPr marL="0" indent="0"/>
            <a:r>
              <a:rPr lang="en-US" altLang="zh-CN" smtClean="0"/>
              <a:t>D </a:t>
            </a:r>
            <a:r>
              <a:rPr lang="zh-CN" altLang="en-US" smtClean="0"/>
              <a:t>子程序调用 </a:t>
            </a:r>
          </a:p>
        </p:txBody>
      </p:sp>
      <p:sp>
        <p:nvSpPr>
          <p:cNvPr id="2" name="矩形 1"/>
          <p:cNvSpPr>
            <a:spLocks noChangeArrowheads="1"/>
          </p:cNvSpPr>
          <p:nvPr/>
        </p:nvSpPr>
        <p:spPr bwMode="auto">
          <a:xfrm>
            <a:off x="755650" y="5553075"/>
            <a:ext cx="13350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spcBef>
                <a:spcPct val="50000"/>
              </a:spcBef>
              <a:buClr>
                <a:schemeClr val="tx1"/>
              </a:buClr>
            </a:pPr>
            <a:r>
              <a:rPr lang="zh-CN" altLang="en-US" b="1"/>
              <a:t>答案：</a:t>
            </a:r>
            <a:r>
              <a:rPr lang="en-US" altLang="zh-CN" b="1"/>
              <a:t>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txBox="1">
            <a:spLocks noChangeArrowheads="1"/>
          </p:cNvSpPr>
          <p:nvPr/>
        </p:nvSpPr>
        <p:spPr bwMode="auto">
          <a:xfrm>
            <a:off x="107950" y="2603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115000"/>
              </a:lnSpc>
              <a:spcBef>
                <a:spcPct val="20000"/>
              </a:spcBef>
            </a:pPr>
            <a:r>
              <a:rPr lang="zh-CN" altLang="en-US" sz="4000" b="1">
                <a:solidFill>
                  <a:schemeClr val="accent1"/>
                </a:solidFill>
              </a:rPr>
              <a:t>第四节：操作系统的用户接口</a:t>
            </a:r>
          </a:p>
        </p:txBody>
      </p:sp>
      <p:sp>
        <p:nvSpPr>
          <p:cNvPr id="4" name="Rectangle 3"/>
          <p:cNvSpPr>
            <a:spLocks noChangeArrowheads="1"/>
          </p:cNvSpPr>
          <p:nvPr/>
        </p:nvSpPr>
        <p:spPr bwMode="auto">
          <a:xfrm>
            <a:off x="395288" y="1019175"/>
            <a:ext cx="8497887" cy="4258945"/>
          </a:xfrm>
          <a:prstGeom prst="rect">
            <a:avLst/>
          </a:prstGeom>
          <a:noFill/>
          <a:ln>
            <a:noFill/>
          </a:ln>
          <a:effectLst/>
        </p:spPr>
        <p:txBody>
          <a:bodyPr>
            <a:spAutoFit/>
          </a:bodyPr>
          <a:lstStyle>
            <a:lvl1pPr marL="533400" indent="-53340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30000"/>
              </a:lnSpc>
              <a:spcBef>
                <a:spcPct val="30000"/>
              </a:spcBef>
            </a:pPr>
            <a:r>
              <a:rPr lang="zh-CN" altLang="en-US" sz="2800" b="1">
                <a:solidFill>
                  <a:srgbClr val="0000FF"/>
                </a:solidFill>
                <a:effectLst>
                  <a:outerShdw blurRad="38100" dist="38100" dir="2700000" algn="tl">
                    <a:srgbClr val="C0C0C0"/>
                  </a:outerShdw>
                </a:effectLst>
                <a:sym typeface="宋体" panose="02010600030101010101" pitchFamily="2" charset="-122"/>
              </a:rPr>
              <a:t>思考题 ：实例操作系统提供的用户界面</a:t>
            </a:r>
            <a:endParaRPr lang="en-US" altLang="zh-CN" sz="2800" b="1">
              <a:solidFill>
                <a:srgbClr val="0000FF"/>
              </a:solidFill>
              <a:effectLst>
                <a:outerShdw blurRad="38100" dist="38100" dir="2700000" algn="tl">
                  <a:srgbClr val="C0C0C0"/>
                </a:outerShdw>
              </a:effectLst>
              <a:sym typeface="宋体" panose="02010600030101010101" pitchFamily="2" charset="-122"/>
            </a:endParaRPr>
          </a:p>
          <a:p>
            <a:pPr>
              <a:spcBef>
                <a:spcPct val="30000"/>
              </a:spcBef>
            </a:pPr>
            <a:r>
              <a:rPr lang="en-US" altLang="zh-CN" sz="2800" b="1">
                <a:solidFill>
                  <a:srgbClr val="0000FF"/>
                </a:solidFill>
                <a:effectLst>
                  <a:outerShdw blurRad="38100" dist="38100" dir="2700000" algn="tl">
                    <a:srgbClr val="C0C0C0"/>
                  </a:outerShdw>
                </a:effectLst>
                <a:sym typeface="宋体" panose="02010600030101010101" pitchFamily="2" charset="-122"/>
              </a:rPr>
              <a:t> </a:t>
            </a:r>
            <a:r>
              <a:rPr lang="en-US" altLang="zh-CN" b="1">
                <a:solidFill>
                  <a:srgbClr val="A50021"/>
                </a:solidFill>
                <a:latin typeface="Times New Roman" panose="02020603050405020304" pitchFamily="18" charset="0"/>
                <a:sym typeface="宋体" panose="02010600030101010101" pitchFamily="2" charset="-122"/>
              </a:rPr>
              <a:t>MS-DOS</a:t>
            </a:r>
            <a:r>
              <a:rPr lang="zh-CN" altLang="en-US" b="1">
                <a:solidFill>
                  <a:srgbClr val="A50021"/>
                </a:solidFill>
                <a:latin typeface="Times New Roman" panose="02020603050405020304" pitchFamily="18" charset="0"/>
                <a:sym typeface="宋体" panose="02010600030101010101" pitchFamily="2" charset="-122"/>
              </a:rPr>
              <a:t>、</a:t>
            </a:r>
            <a:r>
              <a:rPr lang="en-US" altLang="zh-CN" b="1">
                <a:solidFill>
                  <a:srgbClr val="A50021"/>
                </a:solidFill>
                <a:latin typeface="Times New Roman" panose="02020603050405020304" pitchFamily="18" charset="0"/>
                <a:sym typeface="宋体" panose="02010600030101010101" pitchFamily="2" charset="-122"/>
              </a:rPr>
              <a:t>Windows</a:t>
            </a:r>
            <a:r>
              <a:rPr lang="zh-CN" altLang="en-US" b="1">
                <a:solidFill>
                  <a:srgbClr val="A50021"/>
                </a:solidFill>
                <a:latin typeface="Times New Roman" panose="02020603050405020304" pitchFamily="18" charset="0"/>
                <a:sym typeface="宋体" panose="02010600030101010101" pitchFamily="2" charset="-122"/>
              </a:rPr>
              <a:t>、</a:t>
            </a:r>
            <a:r>
              <a:rPr lang="en-US" altLang="zh-CN" b="1">
                <a:solidFill>
                  <a:srgbClr val="A50021"/>
                </a:solidFill>
                <a:latin typeface="Times New Roman" panose="02020603050405020304" pitchFamily="18" charset="0"/>
                <a:sym typeface="宋体" panose="02010600030101010101" pitchFamily="2" charset="-122"/>
              </a:rPr>
              <a:t> Linux (UNIX) </a:t>
            </a:r>
            <a:endParaRPr lang="zh-CN" altLang="en-US" b="1">
              <a:solidFill>
                <a:srgbClr val="0000FF"/>
              </a:solidFill>
              <a:effectLst>
                <a:outerShdw blurRad="38100" dist="38100" dir="2700000" algn="tl">
                  <a:srgbClr val="C0C0C0"/>
                </a:outerShdw>
              </a:effectLst>
              <a:sym typeface="宋体" panose="02010600030101010101" pitchFamily="2" charset="-122"/>
            </a:endParaRPr>
          </a:p>
          <a:p>
            <a:pPr>
              <a:lnSpc>
                <a:spcPct val="130000"/>
              </a:lnSpc>
              <a:spcBef>
                <a:spcPct val="30000"/>
              </a:spcBef>
            </a:pPr>
            <a:r>
              <a:rPr lang="zh-CN" altLang="en-US" b="1">
                <a:solidFill>
                  <a:srgbClr val="000099"/>
                </a:solidFill>
                <a:latin typeface="Times New Roman" panose="02020603050405020304" pitchFamily="18" charset="0"/>
                <a:sym typeface="宋体" panose="02010600030101010101" pitchFamily="2" charset="-122"/>
              </a:rPr>
              <a:t>   </a:t>
            </a:r>
            <a:r>
              <a:rPr lang="en-US" altLang="zh-CN" b="1">
                <a:solidFill>
                  <a:srgbClr val="A50021"/>
                </a:solidFill>
                <a:latin typeface="Times New Roman" panose="02020603050405020304" pitchFamily="18" charset="0"/>
                <a:sym typeface="宋体" panose="02010600030101010101" pitchFamily="2" charset="-122"/>
              </a:rPr>
              <a:t>(1) MS-DOS </a:t>
            </a:r>
            <a:r>
              <a:rPr lang="zh-CN" altLang="en-US" b="1">
                <a:solidFill>
                  <a:srgbClr val="A50021"/>
                </a:solidFill>
                <a:latin typeface="Times New Roman" panose="02020603050405020304" pitchFamily="18" charset="0"/>
                <a:sym typeface="宋体" panose="02010600030101010101" pitchFamily="2" charset="-122"/>
              </a:rPr>
              <a:t>：</a:t>
            </a:r>
            <a:r>
              <a:rPr lang="zh-CN" altLang="en-US" b="1">
                <a:latin typeface="Times New Roman" panose="02020603050405020304" pitchFamily="18" charset="0"/>
                <a:sym typeface="宋体" panose="02010600030101010101" pitchFamily="2" charset="-122"/>
              </a:rPr>
              <a:t>键盘命令、系统调用</a:t>
            </a:r>
          </a:p>
          <a:p>
            <a:pPr>
              <a:lnSpc>
                <a:spcPct val="130000"/>
              </a:lnSpc>
              <a:spcBef>
                <a:spcPct val="30000"/>
              </a:spcBef>
            </a:pPr>
            <a:r>
              <a:rPr lang="zh-CN" altLang="en-US" b="1">
                <a:solidFill>
                  <a:srgbClr val="000099"/>
                </a:solidFill>
                <a:latin typeface="Times New Roman" panose="02020603050405020304" pitchFamily="18" charset="0"/>
                <a:sym typeface="宋体" panose="02010600030101010101" pitchFamily="2" charset="-122"/>
              </a:rPr>
              <a:t>   </a:t>
            </a:r>
            <a:r>
              <a:rPr lang="en-US" altLang="zh-CN" b="1">
                <a:solidFill>
                  <a:srgbClr val="A50021"/>
                </a:solidFill>
                <a:latin typeface="Times New Roman" panose="02020603050405020304" pitchFamily="18" charset="0"/>
                <a:sym typeface="宋体" panose="02010600030101010101" pitchFamily="2" charset="-122"/>
              </a:rPr>
              <a:t>(2) Windows</a:t>
            </a:r>
            <a:r>
              <a:rPr lang="en-US" altLang="zh-CN" b="1">
                <a:solidFill>
                  <a:srgbClr val="000099"/>
                </a:solidFill>
                <a:latin typeface="Times New Roman" panose="02020603050405020304" pitchFamily="18" charset="0"/>
                <a:sym typeface="宋体" panose="02010600030101010101" pitchFamily="2" charset="-122"/>
              </a:rPr>
              <a:t>  </a:t>
            </a:r>
            <a:r>
              <a:rPr lang="zh-CN" altLang="en-US" b="1">
                <a:solidFill>
                  <a:srgbClr val="000099"/>
                </a:solidFill>
                <a:latin typeface="Times New Roman" panose="02020603050405020304" pitchFamily="18" charset="0"/>
                <a:sym typeface="宋体" panose="02010600030101010101" pitchFamily="2" charset="-122"/>
              </a:rPr>
              <a:t>：</a:t>
            </a:r>
            <a:r>
              <a:rPr lang="zh-CN" altLang="en-US" b="1">
                <a:latin typeface="Times New Roman" panose="02020603050405020304" pitchFamily="18" charset="0"/>
                <a:sym typeface="宋体" panose="02010600030101010101" pitchFamily="2" charset="-122"/>
              </a:rPr>
              <a:t>图形接口、 键盘命令、系统调用</a:t>
            </a:r>
            <a:r>
              <a:rPr lang="zh-CN" altLang="en-US" b="1">
                <a:solidFill>
                  <a:srgbClr val="000099"/>
                </a:solidFill>
                <a:latin typeface="Times New Roman" panose="02020603050405020304" pitchFamily="18" charset="0"/>
                <a:sym typeface="宋体" panose="02010600030101010101" pitchFamily="2" charset="-122"/>
              </a:rPr>
              <a:t> </a:t>
            </a:r>
          </a:p>
          <a:p>
            <a:pPr>
              <a:lnSpc>
                <a:spcPct val="130000"/>
              </a:lnSpc>
              <a:spcBef>
                <a:spcPct val="30000"/>
              </a:spcBef>
            </a:pPr>
            <a:r>
              <a:rPr lang="zh-CN" altLang="en-US" b="1">
                <a:solidFill>
                  <a:srgbClr val="000099"/>
                </a:solidFill>
                <a:latin typeface="Times New Roman" panose="02020603050405020304" pitchFamily="18" charset="0"/>
                <a:sym typeface="宋体" panose="02010600030101010101" pitchFamily="2" charset="-122"/>
              </a:rPr>
              <a:t>   </a:t>
            </a:r>
            <a:r>
              <a:rPr lang="en-US" altLang="zh-CN" b="1">
                <a:solidFill>
                  <a:srgbClr val="A50021"/>
                </a:solidFill>
                <a:latin typeface="Times New Roman" panose="02020603050405020304" pitchFamily="18" charset="0"/>
                <a:sym typeface="宋体" panose="02010600030101010101" pitchFamily="2" charset="-122"/>
              </a:rPr>
              <a:t>(3) Linux (UNIX) </a:t>
            </a:r>
            <a:r>
              <a:rPr lang="zh-CN" altLang="en-US" b="1">
                <a:solidFill>
                  <a:srgbClr val="A50021"/>
                </a:solidFill>
                <a:latin typeface="Times New Roman" panose="02020603050405020304" pitchFamily="18" charset="0"/>
                <a:sym typeface="宋体" panose="02010600030101010101" pitchFamily="2" charset="-122"/>
              </a:rPr>
              <a:t>：</a:t>
            </a:r>
            <a:r>
              <a:rPr lang="zh-CN" altLang="en-US" b="1">
                <a:latin typeface="Times New Roman" panose="02020603050405020304" pitchFamily="18" charset="0"/>
                <a:sym typeface="宋体" panose="02010600030101010101" pitchFamily="2" charset="-122"/>
              </a:rPr>
              <a:t>键盘命令、</a:t>
            </a:r>
            <a:r>
              <a:rPr lang="en-US" altLang="zh-CN" b="1">
                <a:latin typeface="Times New Roman" panose="02020603050405020304" pitchFamily="18" charset="0"/>
                <a:sym typeface="宋体" panose="02010600030101010101" pitchFamily="2" charset="-122"/>
              </a:rPr>
              <a:t> </a:t>
            </a:r>
            <a:r>
              <a:rPr lang="zh-CN" altLang="en-US" b="1">
                <a:latin typeface="Times New Roman" panose="02020603050405020304" pitchFamily="18" charset="0"/>
                <a:sym typeface="宋体" panose="02010600030101010101" pitchFamily="2" charset="-122"/>
              </a:rPr>
              <a:t>图形接口、</a:t>
            </a:r>
            <a:r>
              <a:rPr lang="en-US" altLang="zh-CN" b="1">
                <a:latin typeface="Times New Roman" panose="02020603050405020304" pitchFamily="18" charset="0"/>
                <a:sym typeface="宋体" panose="02010600030101010101" pitchFamily="2" charset="-122"/>
              </a:rPr>
              <a:t> </a:t>
            </a:r>
            <a:r>
              <a:rPr lang="zh-CN" altLang="en-US" b="1">
                <a:latin typeface="Times New Roman" panose="02020603050405020304" pitchFamily="18" charset="0"/>
                <a:sym typeface="宋体" panose="02010600030101010101" pitchFamily="2" charset="-122"/>
              </a:rPr>
              <a:t>系统功调用</a:t>
            </a:r>
            <a:endParaRPr lang="en-US" altLang="zh-CN" b="1">
              <a:latin typeface="Times New Roman" panose="02020603050405020304" pitchFamily="18" charset="0"/>
              <a:sym typeface="宋体" panose="02010600030101010101" pitchFamily="2" charset="-122"/>
            </a:endParaRPr>
          </a:p>
          <a:p>
            <a:pPr>
              <a:lnSpc>
                <a:spcPct val="130000"/>
              </a:lnSpc>
              <a:spcBef>
                <a:spcPct val="30000"/>
              </a:spcBef>
            </a:pPr>
            <a:endParaRPr lang="en-US" altLang="zh-CN" b="1">
              <a:latin typeface="Times New Roman" panose="02020603050405020304" pitchFamily="18" charset="0"/>
              <a:sym typeface="宋体" panose="02010600030101010101" pitchFamily="2" charset="-122"/>
            </a:endParaRPr>
          </a:p>
          <a:p>
            <a:pPr>
              <a:lnSpc>
                <a:spcPct val="130000"/>
              </a:lnSpc>
              <a:spcBef>
                <a:spcPct val="30000"/>
              </a:spcBef>
            </a:pPr>
            <a:r>
              <a:rPr lang="en-US" altLang="zh-CN" sz="2800" b="1">
                <a:solidFill>
                  <a:srgbClr val="FF0000"/>
                </a:solidFill>
                <a:latin typeface="Times New Roman" panose="02020603050405020304" pitchFamily="18" charset="0"/>
                <a:sym typeface="宋体" panose="02010600030101010101" pitchFamily="2" charset="-122"/>
              </a:rPr>
              <a:t>                     </a:t>
            </a:r>
            <a:r>
              <a:rPr lang="zh-CN" altLang="en-US" sz="2800" b="1">
                <a:solidFill>
                  <a:srgbClr val="FF0000"/>
                </a:solidFill>
                <a:latin typeface="Times New Roman" panose="02020603050405020304" pitchFamily="18" charset="0"/>
                <a:sym typeface="宋体" panose="02010600030101010101" pitchFamily="2" charset="-122"/>
              </a:rPr>
              <a:t>在线课堂练习</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ox(in)">
                                      <p:cBhvr>
                                        <p:cTn id="7" dur="500"/>
                                        <p:tgtEl>
                                          <p:spTgt spid="4">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box(in)">
                                      <p:cBhvr>
                                        <p:cTn id="10" dur="500"/>
                                        <p:tgtEl>
                                          <p:spTgt spid="4">
                                            <p:txEl>
                                              <p:pRg st="3" end="3"/>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box(in)">
                                      <p:cBhvr>
                                        <p:cTn id="13" dur="500"/>
                                        <p:tgtEl>
                                          <p:spTgt spid="4">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box(in)">
                                      <p:cBhvr>
                                        <p:cTn id="1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a:xfrm>
            <a:off x="107950" y="188913"/>
            <a:ext cx="8785225" cy="792162"/>
          </a:xfrm>
        </p:spPr>
        <p:txBody>
          <a:bodyPr/>
          <a:lstStyle/>
          <a:p>
            <a:r>
              <a:rPr lang="zh-CN" altLang="en-US" sz="3600" smtClean="0"/>
              <a:t>第五节：操作系统内核结构</a:t>
            </a:r>
            <a:endParaRPr lang="zh-CN" altLang="en-US" sz="3600" smtClean="0">
              <a:solidFill>
                <a:srgbClr val="3333FF"/>
              </a:solidFill>
            </a:endParaRPr>
          </a:p>
        </p:txBody>
      </p:sp>
      <p:sp>
        <p:nvSpPr>
          <p:cNvPr id="142338" name="Rectangle 3"/>
          <p:cNvSpPr>
            <a:spLocks noGrp="1" noChangeArrowheads="1"/>
          </p:cNvSpPr>
          <p:nvPr>
            <p:ph idx="1"/>
          </p:nvPr>
        </p:nvSpPr>
        <p:spPr>
          <a:xfrm>
            <a:off x="230188" y="981075"/>
            <a:ext cx="5308600" cy="752475"/>
          </a:xfrm>
        </p:spPr>
        <p:txBody>
          <a:bodyPr/>
          <a:lstStyle/>
          <a:p>
            <a:pPr marL="0" indent="0">
              <a:lnSpc>
                <a:spcPct val="140000"/>
              </a:lnSpc>
              <a:buFontTx/>
              <a:buNone/>
            </a:pPr>
            <a:r>
              <a:rPr lang="zh-CN" altLang="en-US" b="1" smtClean="0"/>
              <a:t>一</a:t>
            </a:r>
            <a:r>
              <a:rPr lang="en-US" altLang="zh-CN" b="1" smtClean="0"/>
              <a:t>.</a:t>
            </a:r>
            <a:r>
              <a:rPr lang="zh-CN" altLang="en-US" b="1" smtClean="0"/>
              <a:t>操作系统结构模型：</a:t>
            </a:r>
          </a:p>
        </p:txBody>
      </p:sp>
      <p:sp>
        <p:nvSpPr>
          <p:cNvPr id="4" name="Rectangle 3"/>
          <p:cNvSpPr>
            <a:spLocks noChangeArrowheads="1"/>
          </p:cNvSpPr>
          <p:nvPr/>
        </p:nvSpPr>
        <p:spPr bwMode="auto">
          <a:xfrm>
            <a:off x="395288" y="1811338"/>
            <a:ext cx="8361362"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pPr>
            <a:r>
              <a:rPr lang="zh-CN" altLang="en-US" b="1">
                <a:latin typeface="Times New Roman" panose="02020603050405020304" pitchFamily="18" charset="0"/>
              </a:rPr>
              <a:t>整体结构    模块化结构    微内核结构    层次结构</a:t>
            </a:r>
          </a:p>
        </p:txBody>
      </p:sp>
      <p:grpSp>
        <p:nvGrpSpPr>
          <p:cNvPr id="2" name="Group 126"/>
          <p:cNvGrpSpPr/>
          <p:nvPr/>
        </p:nvGrpSpPr>
        <p:grpSpPr bwMode="auto">
          <a:xfrm>
            <a:off x="-231775" y="3057525"/>
            <a:ext cx="3465513" cy="2957513"/>
            <a:chOff x="137" y="2030"/>
            <a:chExt cx="1954" cy="1887"/>
          </a:xfrm>
        </p:grpSpPr>
        <p:sp>
          <p:nvSpPr>
            <p:cNvPr id="19" name="Text Box 92"/>
            <p:cNvSpPr txBox="1">
              <a:spLocks noChangeArrowheads="1"/>
            </p:cNvSpPr>
            <p:nvPr/>
          </p:nvSpPr>
          <p:spPr bwMode="auto">
            <a:xfrm>
              <a:off x="844" y="2030"/>
              <a:ext cx="1233" cy="1860"/>
            </a:xfrm>
            <a:prstGeom prst="rect">
              <a:avLst/>
            </a:prstGeom>
            <a:solidFill>
              <a:srgbClr val="FFFFFF"/>
            </a:solidFill>
            <a:ln w="19050">
              <a:solidFill>
                <a:srgbClr val="000000"/>
              </a:solidFill>
              <a:miter lim="800000"/>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115000"/>
                </a:lnSpc>
                <a:spcBef>
                  <a:spcPct val="20000"/>
                </a:spcBef>
                <a:buFont typeface="Wingdings" panose="05000000000000000000" pitchFamily="2" charset="2"/>
                <a:buNone/>
                <a:defRPr/>
              </a:pPr>
              <a:endParaRPr lang="zh-CN" altLang="zh-CN" sz="1600" b="1" smtClean="0">
                <a:solidFill>
                  <a:srgbClr val="4138FA"/>
                </a:solidFill>
                <a:effectLst>
                  <a:outerShdw blurRad="38100" dist="38100" dir="2700000" algn="tl">
                    <a:srgbClr val="C0C0C0"/>
                  </a:outerShdw>
                </a:effectLst>
              </a:endParaRPr>
            </a:p>
          </p:txBody>
        </p:sp>
        <p:sp>
          <p:nvSpPr>
            <p:cNvPr id="20" name="Text Box 93"/>
            <p:cNvSpPr txBox="1">
              <a:spLocks noChangeArrowheads="1"/>
            </p:cNvSpPr>
            <p:nvPr/>
          </p:nvSpPr>
          <p:spPr bwMode="auto">
            <a:xfrm>
              <a:off x="861" y="2150"/>
              <a:ext cx="955" cy="271"/>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1600" b="1" smtClean="0">
                  <a:latin typeface="Times New Roman" panose="02020603050405020304" pitchFamily="18" charset="0"/>
                  <a:sym typeface="+mn-ea"/>
                </a:rPr>
                <a:t>应用软件</a:t>
              </a:r>
              <a:endParaRPr lang="zh-CN" altLang="en-US" sz="1600" b="1" smtClean="0">
                <a:effectLst>
                  <a:outerShdw blurRad="38100" dist="38100" dir="2700000" algn="tl">
                    <a:srgbClr val="C0C0C0"/>
                  </a:outerShdw>
                </a:effectLst>
                <a:sym typeface="+mn-ea"/>
              </a:endParaRPr>
            </a:p>
          </p:txBody>
        </p:sp>
        <p:sp>
          <p:nvSpPr>
            <p:cNvPr id="21" name="Text Box 94"/>
            <p:cNvSpPr txBox="1">
              <a:spLocks noChangeArrowheads="1"/>
            </p:cNvSpPr>
            <p:nvPr/>
          </p:nvSpPr>
          <p:spPr bwMode="auto">
            <a:xfrm>
              <a:off x="762" y="2701"/>
              <a:ext cx="1165" cy="271"/>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1600" b="1" dirty="0" smtClean="0">
                  <a:latin typeface="Times New Roman" panose="02020603050405020304" pitchFamily="18" charset="0"/>
                  <a:sym typeface="+mn-ea"/>
                </a:rPr>
                <a:t>其他系统软件</a:t>
              </a:r>
              <a:endParaRPr lang="zh-CN" altLang="en-US" sz="1600" b="1" dirty="0" smtClean="0">
                <a:effectLst>
                  <a:outerShdw blurRad="38100" dist="38100" dir="2700000" algn="tl">
                    <a:srgbClr val="C0C0C0"/>
                  </a:outerShdw>
                </a:effectLst>
                <a:sym typeface="+mn-ea"/>
              </a:endParaRPr>
            </a:p>
          </p:txBody>
        </p:sp>
        <p:sp>
          <p:nvSpPr>
            <p:cNvPr id="142344" name="Rectangle 95"/>
            <p:cNvSpPr>
              <a:spLocks noChangeArrowheads="1"/>
            </p:cNvSpPr>
            <p:nvPr/>
          </p:nvSpPr>
          <p:spPr bwMode="auto">
            <a:xfrm>
              <a:off x="844" y="3165"/>
              <a:ext cx="1233" cy="356"/>
            </a:xfrm>
            <a:prstGeom prst="rect">
              <a:avLst/>
            </a:prstGeom>
            <a:solidFill>
              <a:srgbClr val="C0C0C0"/>
            </a:solidFill>
            <a:ln w="9525">
              <a:solidFill>
                <a:srgbClr val="000000"/>
              </a:solidFill>
              <a:miter lim="800000"/>
            </a:ln>
          </p:spPr>
          <p:txBody>
            <a:bodyPr/>
            <a:lstStyle/>
            <a:p>
              <a:pPr eaLnBrk="0" hangingPunct="0">
                <a:spcBef>
                  <a:spcPct val="20000"/>
                </a:spcBef>
              </a:pPr>
              <a:endParaRPr lang="zh-CN" altLang="zh-CN" sz="1600" b="1"/>
            </a:p>
          </p:txBody>
        </p:sp>
        <p:sp>
          <p:nvSpPr>
            <p:cNvPr id="142345" name="Rectangle 96"/>
            <p:cNvSpPr>
              <a:spLocks noChangeArrowheads="1"/>
            </p:cNvSpPr>
            <p:nvPr/>
          </p:nvSpPr>
          <p:spPr bwMode="auto">
            <a:xfrm>
              <a:off x="844" y="3527"/>
              <a:ext cx="1233" cy="367"/>
            </a:xfrm>
            <a:prstGeom prst="rect">
              <a:avLst/>
            </a:prstGeom>
            <a:solidFill>
              <a:srgbClr val="5F5F5F"/>
            </a:solidFill>
            <a:ln w="9525">
              <a:solidFill>
                <a:srgbClr val="000000"/>
              </a:solidFill>
              <a:miter lim="800000"/>
            </a:ln>
          </p:spPr>
          <p:txBody>
            <a:bodyPr/>
            <a:lstStyle/>
            <a:p>
              <a:pPr eaLnBrk="0" hangingPunct="0">
                <a:spcBef>
                  <a:spcPct val="20000"/>
                </a:spcBef>
              </a:pPr>
              <a:endParaRPr lang="zh-CN" altLang="zh-CN" sz="1600" b="1"/>
            </a:p>
          </p:txBody>
        </p:sp>
        <p:sp>
          <p:nvSpPr>
            <p:cNvPr id="24" name="Text Box 97"/>
            <p:cNvSpPr txBox="1">
              <a:spLocks noChangeArrowheads="1"/>
            </p:cNvSpPr>
            <p:nvPr/>
          </p:nvSpPr>
          <p:spPr bwMode="auto">
            <a:xfrm>
              <a:off x="645" y="3182"/>
              <a:ext cx="1419" cy="272"/>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1600" b="1" smtClean="0">
                  <a:solidFill>
                    <a:srgbClr val="FF0000"/>
                  </a:solidFill>
                  <a:latin typeface="Times New Roman" panose="02020603050405020304" pitchFamily="18" charset="0"/>
                  <a:sym typeface="+mn-ea"/>
                </a:rPr>
                <a:t>操作系统其他功能</a:t>
              </a:r>
              <a:endParaRPr lang="zh-CN" altLang="en-US" sz="1600" b="1" smtClean="0">
                <a:solidFill>
                  <a:srgbClr val="4138FA"/>
                </a:solidFill>
                <a:effectLst>
                  <a:outerShdw blurRad="38100" dist="38100" dir="2700000" algn="tl">
                    <a:srgbClr val="C0C0C0"/>
                  </a:outerShdw>
                </a:effectLst>
                <a:sym typeface="+mn-ea"/>
              </a:endParaRPr>
            </a:p>
          </p:txBody>
        </p:sp>
        <p:sp>
          <p:nvSpPr>
            <p:cNvPr id="25" name="Text Box 98"/>
            <p:cNvSpPr txBox="1">
              <a:spLocks noChangeArrowheads="1"/>
            </p:cNvSpPr>
            <p:nvPr/>
          </p:nvSpPr>
          <p:spPr bwMode="auto">
            <a:xfrm>
              <a:off x="137" y="3146"/>
              <a:ext cx="607" cy="771"/>
            </a:xfrm>
            <a:prstGeom prst="rect">
              <a:avLst/>
            </a:prstGeom>
            <a:solidFill>
              <a:srgbClr val="FFFFFF"/>
            </a:solid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1600" b="1" smtClean="0">
                  <a:latin typeface="Times New Roman" panose="02020603050405020304" pitchFamily="18" charset="0"/>
                  <a:sym typeface="+mn-ea"/>
                </a:rPr>
                <a:t>操</a:t>
              </a:r>
            </a:p>
            <a:p>
              <a:pPr algn="just" eaLnBrk="0" hangingPunct="0">
                <a:lnSpc>
                  <a:spcPct val="115000"/>
                </a:lnSpc>
                <a:spcBef>
                  <a:spcPct val="20000"/>
                </a:spcBef>
                <a:buFont typeface="Wingdings" panose="05000000000000000000" pitchFamily="2" charset="2"/>
                <a:buNone/>
                <a:defRPr/>
              </a:pPr>
              <a:r>
                <a:rPr lang="zh-CN" altLang="en-US" sz="1600" b="1" smtClean="0">
                  <a:latin typeface="Times New Roman" panose="02020603050405020304" pitchFamily="18" charset="0"/>
                  <a:sym typeface="+mn-ea"/>
                </a:rPr>
                <a:t>作</a:t>
              </a:r>
            </a:p>
            <a:p>
              <a:pPr algn="just" eaLnBrk="0" hangingPunct="0">
                <a:lnSpc>
                  <a:spcPct val="115000"/>
                </a:lnSpc>
                <a:spcBef>
                  <a:spcPct val="20000"/>
                </a:spcBef>
                <a:buFont typeface="Wingdings" panose="05000000000000000000" pitchFamily="2" charset="2"/>
                <a:buNone/>
                <a:defRPr/>
              </a:pPr>
              <a:r>
                <a:rPr lang="zh-CN" altLang="en-US" sz="1600" b="1" smtClean="0">
                  <a:latin typeface="Times New Roman" panose="02020603050405020304" pitchFamily="18" charset="0"/>
                  <a:sym typeface="+mn-ea"/>
                </a:rPr>
                <a:t>系</a:t>
              </a:r>
            </a:p>
            <a:p>
              <a:pPr algn="just" eaLnBrk="0" hangingPunct="0">
                <a:lnSpc>
                  <a:spcPct val="115000"/>
                </a:lnSpc>
                <a:spcBef>
                  <a:spcPct val="20000"/>
                </a:spcBef>
                <a:buFont typeface="Wingdings" panose="05000000000000000000" pitchFamily="2" charset="2"/>
                <a:buNone/>
                <a:defRPr/>
              </a:pPr>
              <a:r>
                <a:rPr lang="zh-CN" altLang="en-US" sz="1600" b="1" smtClean="0">
                  <a:latin typeface="Times New Roman" panose="02020603050405020304" pitchFamily="18" charset="0"/>
                  <a:sym typeface="+mn-ea"/>
                </a:rPr>
                <a:t>统</a:t>
              </a:r>
              <a:endParaRPr lang="zh-CN" altLang="en-US" sz="1600" b="1" smtClean="0">
                <a:effectLst>
                  <a:outerShdw blurRad="38100" dist="38100" dir="2700000" algn="tl">
                    <a:srgbClr val="C0C0C0"/>
                  </a:outerShdw>
                </a:effectLst>
                <a:sym typeface="+mn-ea"/>
              </a:endParaRPr>
            </a:p>
          </p:txBody>
        </p:sp>
        <p:sp>
          <p:nvSpPr>
            <p:cNvPr id="142348" name="AutoShape 99"/>
            <p:cNvSpPr/>
            <p:nvPr/>
          </p:nvSpPr>
          <p:spPr bwMode="auto">
            <a:xfrm>
              <a:off x="707" y="3182"/>
              <a:ext cx="83" cy="681"/>
            </a:xfrm>
            <a:prstGeom prst="leftBrace">
              <a:avLst>
                <a:gd name="adj1" fmla="val 6826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pPr eaLnBrk="0" hangingPunct="0">
                <a:spcBef>
                  <a:spcPct val="20000"/>
                </a:spcBef>
              </a:pPr>
              <a:endParaRPr lang="zh-CN" altLang="zh-CN" sz="1600" b="1"/>
            </a:p>
          </p:txBody>
        </p:sp>
        <p:sp>
          <p:nvSpPr>
            <p:cNvPr id="27" name="Text Box 100"/>
            <p:cNvSpPr txBox="1">
              <a:spLocks noChangeArrowheads="1"/>
            </p:cNvSpPr>
            <p:nvPr/>
          </p:nvSpPr>
          <p:spPr bwMode="auto">
            <a:xfrm>
              <a:off x="926" y="3554"/>
              <a:ext cx="816" cy="245"/>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1600" b="1" smtClean="0">
                  <a:solidFill>
                    <a:srgbClr val="FFFFFF"/>
                  </a:solidFill>
                  <a:latin typeface="Times New Roman" panose="02020603050405020304" pitchFamily="18" charset="0"/>
                  <a:sym typeface="+mn-ea"/>
                </a:rPr>
                <a:t>内核</a:t>
              </a:r>
              <a:endParaRPr lang="zh-CN" altLang="en-US" sz="1600" b="1" smtClean="0">
                <a:solidFill>
                  <a:srgbClr val="4138FA"/>
                </a:solidFill>
                <a:effectLst>
                  <a:outerShdw blurRad="38100" dist="38100" dir="2700000" algn="tl">
                    <a:srgbClr val="C0C0C0"/>
                  </a:outerShdw>
                </a:effectLst>
                <a:sym typeface="+mn-ea"/>
              </a:endParaRPr>
            </a:p>
          </p:txBody>
        </p:sp>
        <p:sp>
          <p:nvSpPr>
            <p:cNvPr id="142350" name="Line 101"/>
            <p:cNvSpPr>
              <a:spLocks noChangeShapeType="1"/>
            </p:cNvSpPr>
            <p:nvPr/>
          </p:nvSpPr>
          <p:spPr bwMode="auto">
            <a:xfrm>
              <a:off x="834" y="2620"/>
              <a:ext cx="124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2351" name="Line 102"/>
            <p:cNvSpPr>
              <a:spLocks noChangeShapeType="1"/>
            </p:cNvSpPr>
            <p:nvPr/>
          </p:nvSpPr>
          <p:spPr bwMode="auto">
            <a:xfrm>
              <a:off x="844" y="3161"/>
              <a:ext cx="124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0" name="Rectangle 103"/>
          <p:cNvSpPr>
            <a:spLocks noChangeArrowheads="1"/>
          </p:cNvSpPr>
          <p:nvPr/>
        </p:nvSpPr>
        <p:spPr bwMode="auto">
          <a:xfrm>
            <a:off x="230188" y="2360613"/>
            <a:ext cx="5926137"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pPr>
            <a:r>
              <a:rPr lang="en-US" altLang="zh-CN" sz="2800" b="1">
                <a:solidFill>
                  <a:srgbClr val="000099"/>
                </a:solidFill>
                <a:latin typeface="宋体" panose="02010600030101010101" pitchFamily="2" charset="-122"/>
              </a:rPr>
              <a:t>1. </a:t>
            </a:r>
            <a:r>
              <a:rPr lang="zh-CN" altLang="en-US" sz="2800" b="1">
                <a:solidFill>
                  <a:srgbClr val="000099"/>
                </a:solidFill>
                <a:latin typeface="宋体" panose="02010600030101010101" pitchFamily="2" charset="-122"/>
              </a:rPr>
              <a:t>整</a:t>
            </a:r>
            <a:r>
              <a:rPr lang="zh-CN" altLang="en-US" sz="2800" b="1">
                <a:solidFill>
                  <a:srgbClr val="000099"/>
                </a:solidFill>
                <a:latin typeface="Times New Roman" panose="02020603050405020304" pitchFamily="18" charset="0"/>
              </a:rPr>
              <a:t>体结构：单体结构</a:t>
            </a:r>
            <a:endParaRPr lang="zh-CN" altLang="en-US" sz="2800" b="1">
              <a:latin typeface="Times New Roman" panose="02020603050405020304" pitchFamily="18" charset="0"/>
            </a:endParaRPr>
          </a:p>
        </p:txBody>
      </p:sp>
      <p:sp>
        <p:nvSpPr>
          <p:cNvPr id="36" name="Rectangle 3"/>
          <p:cNvSpPr txBox="1">
            <a:spLocks noChangeArrowheads="1"/>
          </p:cNvSpPr>
          <p:nvPr/>
        </p:nvSpPr>
        <p:spPr bwMode="auto">
          <a:xfrm>
            <a:off x="3516313" y="2943225"/>
            <a:ext cx="5376862"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140000"/>
              </a:lnSpc>
              <a:spcBef>
                <a:spcPct val="20000"/>
              </a:spcBef>
            </a:pPr>
            <a:r>
              <a:rPr lang="zh-CN" altLang="en-US" b="1">
                <a:solidFill>
                  <a:srgbClr val="0000FF"/>
                </a:solidFill>
              </a:rPr>
              <a:t>概念：</a:t>
            </a:r>
            <a:r>
              <a:rPr lang="zh-CN" altLang="en-US" sz="2200" b="1"/>
              <a:t>操作系统是一组过程的集合，每个过程有接口定义，包括入口参数和返回值，过程间可任意调用。</a:t>
            </a:r>
            <a:endParaRPr lang="en-US" altLang="zh-CN" sz="2200" b="1"/>
          </a:p>
          <a:p>
            <a:pPr eaLnBrk="0" hangingPunct="0">
              <a:lnSpc>
                <a:spcPct val="140000"/>
              </a:lnSpc>
              <a:spcBef>
                <a:spcPct val="20000"/>
              </a:spcBef>
            </a:pPr>
            <a:r>
              <a:rPr lang="zh-CN" altLang="en-US" b="1">
                <a:solidFill>
                  <a:srgbClr val="0000FF"/>
                </a:solidFill>
              </a:rPr>
              <a:t>设计重点</a:t>
            </a:r>
            <a:r>
              <a:rPr lang="zh-CN" altLang="en-US" b="1"/>
              <a:t>：</a:t>
            </a:r>
            <a:r>
              <a:rPr lang="zh-CN" altLang="en-US" sz="2200" b="1"/>
              <a:t>功能的实现和高效率</a:t>
            </a:r>
            <a:endParaRPr lang="en-US" altLang="zh-CN" sz="2200" b="1"/>
          </a:p>
          <a:p>
            <a:pPr eaLnBrk="0" hangingPunct="0">
              <a:lnSpc>
                <a:spcPct val="140000"/>
              </a:lnSpc>
              <a:spcBef>
                <a:spcPct val="20000"/>
              </a:spcBef>
            </a:pPr>
            <a:r>
              <a:rPr lang="zh-CN" altLang="en-US" b="1">
                <a:solidFill>
                  <a:srgbClr val="0000FF"/>
                </a:solidFill>
              </a:rPr>
              <a:t>缺点</a:t>
            </a:r>
            <a:r>
              <a:rPr lang="zh-CN" altLang="en-US" b="1"/>
              <a:t>：</a:t>
            </a:r>
            <a:r>
              <a:rPr lang="zh-CN" altLang="en-US" sz="2200" b="1"/>
              <a:t>缺乏清晰的程序结构、 错误多、难以维护</a:t>
            </a:r>
            <a:endParaRPr lang="en-US" altLang="zh-CN" sz="2200" b="1"/>
          </a:p>
          <a:p>
            <a:pPr eaLnBrk="0" hangingPunct="0">
              <a:lnSpc>
                <a:spcPct val="140000"/>
              </a:lnSpc>
              <a:spcBef>
                <a:spcPct val="20000"/>
              </a:spcBef>
            </a:pPr>
            <a:r>
              <a:rPr lang="zh-CN" altLang="en-US" b="1">
                <a:solidFill>
                  <a:srgbClr val="0000FF"/>
                </a:solidFill>
              </a:rPr>
              <a:t>实例</a:t>
            </a:r>
            <a:r>
              <a:rPr lang="zh-CN" altLang="en-US" b="1"/>
              <a:t>：</a:t>
            </a:r>
            <a:r>
              <a:rPr lang="en-US" altLang="zh-CN" sz="2200" b="1"/>
              <a:t>AT&amp;T SystemV</a:t>
            </a:r>
            <a:r>
              <a:rPr lang="zh-CN" altLang="en-US" sz="2200" b="1"/>
              <a:t>，</a:t>
            </a:r>
            <a:r>
              <a:rPr lang="en-US" altLang="zh-CN" sz="2200" b="1"/>
              <a:t>BSD UNIX</a:t>
            </a:r>
            <a:endParaRPr lang="zh-CN" altLang="en-US" b="1"/>
          </a:p>
          <a:p>
            <a:pPr eaLnBrk="0" hangingPunct="0">
              <a:lnSpc>
                <a:spcPct val="140000"/>
              </a:lnSpc>
              <a:spcBef>
                <a:spcPct val="20000"/>
              </a:spcBef>
            </a:pPr>
            <a:endParaRPr lang="zh-CN" altLang="en-US" b="1"/>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a:xfrm>
            <a:off x="107950" y="188913"/>
            <a:ext cx="8785225" cy="792162"/>
          </a:xfrm>
        </p:spPr>
        <p:txBody>
          <a:bodyPr/>
          <a:lstStyle/>
          <a:p>
            <a:r>
              <a:rPr lang="zh-CN" altLang="en-US" sz="3600" smtClean="0"/>
              <a:t>第四节：操作系统结构设计及硬件支持</a:t>
            </a:r>
            <a:endParaRPr lang="zh-CN" altLang="en-US" sz="3600" smtClean="0">
              <a:solidFill>
                <a:srgbClr val="3333FF"/>
              </a:solidFill>
            </a:endParaRPr>
          </a:p>
        </p:txBody>
      </p:sp>
      <p:sp>
        <p:nvSpPr>
          <p:cNvPr id="143362" name="Rectangle 3"/>
          <p:cNvSpPr>
            <a:spLocks noGrp="1" noChangeArrowheads="1"/>
          </p:cNvSpPr>
          <p:nvPr>
            <p:ph idx="1"/>
          </p:nvPr>
        </p:nvSpPr>
        <p:spPr>
          <a:xfrm>
            <a:off x="157163" y="908050"/>
            <a:ext cx="4486275" cy="720725"/>
          </a:xfrm>
        </p:spPr>
        <p:txBody>
          <a:bodyPr/>
          <a:lstStyle/>
          <a:p>
            <a:pPr marL="0" indent="0">
              <a:lnSpc>
                <a:spcPct val="140000"/>
              </a:lnSpc>
              <a:buFontTx/>
              <a:buNone/>
            </a:pPr>
            <a:r>
              <a:rPr lang="zh-CN" altLang="en-US" b="1" smtClean="0"/>
              <a:t>一</a:t>
            </a:r>
            <a:r>
              <a:rPr lang="en-US" altLang="zh-CN" b="1" smtClean="0"/>
              <a:t>.</a:t>
            </a:r>
            <a:r>
              <a:rPr lang="zh-CN" altLang="en-US" b="1" smtClean="0"/>
              <a:t>操作系统结构模型：</a:t>
            </a:r>
          </a:p>
        </p:txBody>
      </p:sp>
      <p:sp>
        <p:nvSpPr>
          <p:cNvPr id="143363" name="Rectangle 104"/>
          <p:cNvSpPr>
            <a:spLocks noChangeArrowheads="1"/>
          </p:cNvSpPr>
          <p:nvPr/>
        </p:nvSpPr>
        <p:spPr bwMode="auto">
          <a:xfrm>
            <a:off x="147638" y="1666875"/>
            <a:ext cx="2895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pPr>
            <a:r>
              <a:rPr lang="en-US" altLang="zh-CN" b="1">
                <a:solidFill>
                  <a:srgbClr val="000099"/>
                </a:solidFill>
                <a:latin typeface="宋体" panose="02010600030101010101" pitchFamily="2" charset="-122"/>
              </a:rPr>
              <a:t>2. </a:t>
            </a:r>
            <a:r>
              <a:rPr lang="zh-CN" altLang="en-US" b="1">
                <a:solidFill>
                  <a:srgbClr val="000099"/>
                </a:solidFill>
                <a:latin typeface="Times New Roman" panose="02020603050405020304" pitchFamily="18" charset="0"/>
              </a:rPr>
              <a:t>模块化结构</a:t>
            </a:r>
            <a:endParaRPr lang="zh-CN" altLang="en-US" b="1">
              <a:latin typeface="Times New Roman" panose="02020603050405020304" pitchFamily="18" charset="0"/>
            </a:endParaRPr>
          </a:p>
        </p:txBody>
      </p:sp>
      <p:grpSp>
        <p:nvGrpSpPr>
          <p:cNvPr id="2" name="Group 127"/>
          <p:cNvGrpSpPr/>
          <p:nvPr/>
        </p:nvGrpSpPr>
        <p:grpSpPr bwMode="auto">
          <a:xfrm>
            <a:off x="-382588" y="2841625"/>
            <a:ext cx="4019551" cy="2963863"/>
            <a:chOff x="3200" y="1729"/>
            <a:chExt cx="1954" cy="1887"/>
          </a:xfrm>
        </p:grpSpPr>
        <p:sp>
          <p:nvSpPr>
            <p:cNvPr id="33" name="Text Box 114"/>
            <p:cNvSpPr txBox="1">
              <a:spLocks noChangeArrowheads="1"/>
            </p:cNvSpPr>
            <p:nvPr/>
          </p:nvSpPr>
          <p:spPr bwMode="auto">
            <a:xfrm>
              <a:off x="3907" y="1729"/>
              <a:ext cx="1233" cy="1860"/>
            </a:xfrm>
            <a:prstGeom prst="rect">
              <a:avLst/>
            </a:prstGeom>
            <a:solidFill>
              <a:srgbClr val="FFFFFF"/>
            </a:solidFill>
            <a:ln w="19050">
              <a:solidFill>
                <a:srgbClr val="000000"/>
              </a:solidFill>
              <a:miter lim="800000"/>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115000"/>
                </a:lnSpc>
                <a:spcBef>
                  <a:spcPct val="20000"/>
                </a:spcBef>
                <a:buFont typeface="Wingdings" panose="05000000000000000000" pitchFamily="2" charset="2"/>
                <a:buNone/>
                <a:defRPr/>
              </a:pPr>
              <a:endParaRPr lang="zh-CN" altLang="zh-CN" sz="2000" b="1" smtClean="0">
                <a:solidFill>
                  <a:srgbClr val="4138FA"/>
                </a:solidFill>
                <a:effectLst>
                  <a:outerShdw blurRad="38100" dist="38100" dir="2700000" algn="tl">
                    <a:srgbClr val="C0C0C0"/>
                  </a:outerShdw>
                </a:effectLst>
              </a:endParaRPr>
            </a:p>
          </p:txBody>
        </p:sp>
        <p:sp>
          <p:nvSpPr>
            <p:cNvPr id="34" name="Text Box 115"/>
            <p:cNvSpPr txBox="1">
              <a:spLocks noChangeArrowheads="1"/>
            </p:cNvSpPr>
            <p:nvPr/>
          </p:nvSpPr>
          <p:spPr bwMode="auto">
            <a:xfrm>
              <a:off x="3924" y="1849"/>
              <a:ext cx="955" cy="272"/>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应用软件</a:t>
              </a:r>
              <a:endParaRPr lang="zh-CN" altLang="en-US" sz="2000" b="1" dirty="0" smtClean="0">
                <a:effectLst>
                  <a:outerShdw blurRad="38100" dist="38100" dir="2700000" algn="tl">
                    <a:srgbClr val="C0C0C0"/>
                  </a:outerShdw>
                </a:effectLst>
                <a:sym typeface="+mn-ea"/>
              </a:endParaRPr>
            </a:p>
          </p:txBody>
        </p:sp>
        <p:sp>
          <p:nvSpPr>
            <p:cNvPr id="35" name="Text Box 116"/>
            <p:cNvSpPr txBox="1">
              <a:spLocks noChangeArrowheads="1"/>
            </p:cNvSpPr>
            <p:nvPr/>
          </p:nvSpPr>
          <p:spPr bwMode="auto">
            <a:xfrm>
              <a:off x="3825" y="2400"/>
              <a:ext cx="1165" cy="272"/>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smtClean="0">
                  <a:latin typeface="Times New Roman" panose="02020603050405020304" pitchFamily="18" charset="0"/>
                  <a:sym typeface="+mn-ea"/>
                </a:rPr>
                <a:t>其他系统软件</a:t>
              </a:r>
              <a:endParaRPr lang="zh-CN" altLang="en-US" sz="2000" b="1" smtClean="0">
                <a:effectLst>
                  <a:outerShdw blurRad="38100" dist="38100" dir="2700000" algn="tl">
                    <a:srgbClr val="C0C0C0"/>
                  </a:outerShdw>
                </a:effectLst>
                <a:sym typeface="+mn-ea"/>
              </a:endParaRPr>
            </a:p>
          </p:txBody>
        </p:sp>
        <p:sp>
          <p:nvSpPr>
            <p:cNvPr id="143368" name="Rectangle 117"/>
            <p:cNvSpPr>
              <a:spLocks noChangeArrowheads="1"/>
            </p:cNvSpPr>
            <p:nvPr/>
          </p:nvSpPr>
          <p:spPr bwMode="auto">
            <a:xfrm>
              <a:off x="3907" y="2864"/>
              <a:ext cx="1233" cy="356"/>
            </a:xfrm>
            <a:prstGeom prst="rect">
              <a:avLst/>
            </a:prstGeom>
            <a:solidFill>
              <a:srgbClr val="C0C0C0"/>
            </a:solidFill>
            <a:ln w="9525">
              <a:solidFill>
                <a:srgbClr val="000000"/>
              </a:solidFill>
              <a:miter lim="800000"/>
            </a:ln>
          </p:spPr>
          <p:txBody>
            <a:bodyPr/>
            <a:lstStyle/>
            <a:p>
              <a:pPr eaLnBrk="0" hangingPunct="0">
                <a:spcBef>
                  <a:spcPct val="20000"/>
                </a:spcBef>
              </a:pPr>
              <a:endParaRPr lang="zh-CN" altLang="zh-CN" sz="2000" b="1"/>
            </a:p>
          </p:txBody>
        </p:sp>
        <p:sp>
          <p:nvSpPr>
            <p:cNvPr id="143369" name="Rectangle 118"/>
            <p:cNvSpPr>
              <a:spLocks noChangeArrowheads="1"/>
            </p:cNvSpPr>
            <p:nvPr/>
          </p:nvSpPr>
          <p:spPr bwMode="auto">
            <a:xfrm>
              <a:off x="3907" y="3226"/>
              <a:ext cx="1233" cy="367"/>
            </a:xfrm>
            <a:prstGeom prst="rect">
              <a:avLst/>
            </a:prstGeom>
            <a:solidFill>
              <a:srgbClr val="5F5F5F"/>
            </a:solidFill>
            <a:ln w="9525">
              <a:solidFill>
                <a:srgbClr val="000000"/>
              </a:solidFill>
              <a:miter lim="800000"/>
            </a:ln>
          </p:spPr>
          <p:txBody>
            <a:bodyPr/>
            <a:lstStyle/>
            <a:p>
              <a:pPr eaLnBrk="0" hangingPunct="0">
                <a:spcBef>
                  <a:spcPct val="20000"/>
                </a:spcBef>
              </a:pPr>
              <a:endParaRPr lang="zh-CN" altLang="zh-CN" sz="2000" b="1"/>
            </a:p>
          </p:txBody>
        </p:sp>
        <p:sp>
          <p:nvSpPr>
            <p:cNvPr id="38" name="Text Box 119"/>
            <p:cNvSpPr txBox="1">
              <a:spLocks noChangeArrowheads="1"/>
            </p:cNvSpPr>
            <p:nvPr/>
          </p:nvSpPr>
          <p:spPr bwMode="auto">
            <a:xfrm>
              <a:off x="3708" y="2881"/>
              <a:ext cx="1419" cy="273"/>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smtClean="0">
                  <a:solidFill>
                    <a:srgbClr val="FF0000"/>
                  </a:solidFill>
                  <a:latin typeface="Times New Roman" panose="02020603050405020304" pitchFamily="18" charset="0"/>
                  <a:sym typeface="+mn-ea"/>
                </a:rPr>
                <a:t>操作系统其他功能</a:t>
              </a:r>
              <a:endParaRPr lang="zh-CN" altLang="en-US" sz="2000" b="1" smtClean="0">
                <a:solidFill>
                  <a:srgbClr val="4138FA"/>
                </a:solidFill>
                <a:effectLst>
                  <a:outerShdw blurRad="38100" dist="38100" dir="2700000" algn="tl">
                    <a:srgbClr val="C0C0C0"/>
                  </a:outerShdw>
                </a:effectLst>
                <a:sym typeface="+mn-ea"/>
              </a:endParaRPr>
            </a:p>
          </p:txBody>
        </p:sp>
        <p:sp>
          <p:nvSpPr>
            <p:cNvPr id="39" name="Text Box 120"/>
            <p:cNvSpPr txBox="1">
              <a:spLocks noChangeArrowheads="1"/>
            </p:cNvSpPr>
            <p:nvPr/>
          </p:nvSpPr>
          <p:spPr bwMode="auto">
            <a:xfrm>
              <a:off x="3200" y="2845"/>
              <a:ext cx="607" cy="771"/>
            </a:xfrm>
            <a:prstGeom prst="rect">
              <a:avLst/>
            </a:prstGeom>
            <a:solidFill>
              <a:srgbClr val="FFFFFF"/>
            </a:solid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操</a:t>
              </a:r>
            </a:p>
            <a:p>
              <a:pPr algn="just" eaLnBrk="0" hangingPunct="0">
                <a:lnSpc>
                  <a:spcPct val="1150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作</a:t>
              </a:r>
            </a:p>
            <a:p>
              <a:pPr algn="just" eaLnBrk="0" hangingPunct="0">
                <a:lnSpc>
                  <a:spcPct val="1150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系</a:t>
              </a:r>
            </a:p>
            <a:p>
              <a:pPr algn="just" eaLnBrk="0" hangingPunct="0">
                <a:lnSpc>
                  <a:spcPct val="1150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统</a:t>
              </a:r>
              <a:endParaRPr lang="zh-CN" altLang="en-US" sz="2000" b="1" dirty="0" smtClean="0">
                <a:effectLst>
                  <a:outerShdw blurRad="38100" dist="38100" dir="2700000" algn="tl">
                    <a:srgbClr val="C0C0C0"/>
                  </a:outerShdw>
                </a:effectLst>
                <a:sym typeface="+mn-ea"/>
              </a:endParaRPr>
            </a:p>
          </p:txBody>
        </p:sp>
        <p:sp>
          <p:nvSpPr>
            <p:cNvPr id="143372" name="AutoShape 121"/>
            <p:cNvSpPr/>
            <p:nvPr/>
          </p:nvSpPr>
          <p:spPr bwMode="auto">
            <a:xfrm>
              <a:off x="3770" y="2881"/>
              <a:ext cx="83" cy="681"/>
            </a:xfrm>
            <a:prstGeom prst="leftBrace">
              <a:avLst>
                <a:gd name="adj1" fmla="val 6826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pPr eaLnBrk="0" hangingPunct="0">
                <a:spcBef>
                  <a:spcPct val="20000"/>
                </a:spcBef>
              </a:pPr>
              <a:endParaRPr lang="zh-CN" altLang="zh-CN" sz="2000" b="1"/>
            </a:p>
          </p:txBody>
        </p:sp>
        <p:sp>
          <p:nvSpPr>
            <p:cNvPr id="143373" name="Line 123"/>
            <p:cNvSpPr>
              <a:spLocks noChangeShapeType="1"/>
            </p:cNvSpPr>
            <p:nvPr/>
          </p:nvSpPr>
          <p:spPr bwMode="auto">
            <a:xfrm>
              <a:off x="3897" y="2319"/>
              <a:ext cx="124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374" name="Line 124"/>
            <p:cNvSpPr>
              <a:spLocks noChangeShapeType="1"/>
            </p:cNvSpPr>
            <p:nvPr/>
          </p:nvSpPr>
          <p:spPr bwMode="auto">
            <a:xfrm>
              <a:off x="3907" y="2860"/>
              <a:ext cx="124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375" name="Line 108"/>
            <p:cNvSpPr>
              <a:spLocks noChangeShapeType="1"/>
            </p:cNvSpPr>
            <p:nvPr/>
          </p:nvSpPr>
          <p:spPr bwMode="auto">
            <a:xfrm>
              <a:off x="3900" y="3406"/>
              <a:ext cx="602"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376" name="Line 109"/>
            <p:cNvSpPr>
              <a:spLocks noChangeShapeType="1"/>
            </p:cNvSpPr>
            <p:nvPr/>
          </p:nvSpPr>
          <p:spPr bwMode="auto">
            <a:xfrm>
              <a:off x="4789" y="3217"/>
              <a:ext cx="0" cy="373"/>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377" name="Line 110"/>
            <p:cNvSpPr>
              <a:spLocks noChangeShapeType="1"/>
            </p:cNvSpPr>
            <p:nvPr/>
          </p:nvSpPr>
          <p:spPr bwMode="auto">
            <a:xfrm>
              <a:off x="4504" y="3406"/>
              <a:ext cx="0" cy="186"/>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Text Box 125"/>
            <p:cNvSpPr txBox="1">
              <a:spLocks noChangeArrowheads="1"/>
            </p:cNvSpPr>
            <p:nvPr/>
          </p:nvSpPr>
          <p:spPr bwMode="auto">
            <a:xfrm>
              <a:off x="4025" y="3289"/>
              <a:ext cx="889" cy="280"/>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smtClean="0">
                  <a:solidFill>
                    <a:srgbClr val="FFFFFF"/>
                  </a:solidFill>
                  <a:latin typeface="Times New Roman" panose="02020603050405020304" pitchFamily="18" charset="0"/>
                  <a:sym typeface="+mn-ea"/>
                </a:rPr>
                <a:t>内核</a:t>
              </a:r>
              <a:endParaRPr lang="zh-CN" altLang="en-US" sz="2000" b="1" smtClean="0">
                <a:solidFill>
                  <a:srgbClr val="4138FA"/>
                </a:solidFill>
                <a:effectLst>
                  <a:outerShdw blurRad="38100" dist="38100" dir="2700000" algn="tl">
                    <a:srgbClr val="C0C0C0"/>
                  </a:outerShdw>
                </a:effectLst>
                <a:sym typeface="+mn-ea"/>
              </a:endParaRPr>
            </a:p>
          </p:txBody>
        </p:sp>
      </p:grpSp>
      <p:sp>
        <p:nvSpPr>
          <p:cNvPr id="36" name="Rectangle 3"/>
          <p:cNvSpPr txBox="1">
            <a:spLocks noChangeArrowheads="1"/>
          </p:cNvSpPr>
          <p:nvPr/>
        </p:nvSpPr>
        <p:spPr bwMode="auto">
          <a:xfrm>
            <a:off x="4003675" y="1839913"/>
            <a:ext cx="5057775"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140000"/>
              </a:lnSpc>
              <a:spcBef>
                <a:spcPct val="20000"/>
              </a:spcBef>
            </a:pPr>
            <a:r>
              <a:rPr lang="zh-CN" altLang="en-US" b="1">
                <a:solidFill>
                  <a:srgbClr val="0000FF"/>
                </a:solidFill>
              </a:rPr>
              <a:t>概念：</a:t>
            </a:r>
            <a:r>
              <a:rPr lang="zh-CN" altLang="en-US" b="1"/>
              <a:t>操作系统按功能划分模块和设计，模块需要封装，相关模块间具有良好定义的接口，模块间可任意调用</a:t>
            </a:r>
            <a:endParaRPr lang="en-US" altLang="zh-CN" b="1"/>
          </a:p>
          <a:p>
            <a:pPr eaLnBrk="0" hangingPunct="0">
              <a:lnSpc>
                <a:spcPct val="140000"/>
              </a:lnSpc>
              <a:spcBef>
                <a:spcPct val="20000"/>
              </a:spcBef>
            </a:pPr>
            <a:r>
              <a:rPr lang="zh-CN" altLang="en-US" b="1">
                <a:solidFill>
                  <a:srgbClr val="0000FF"/>
                </a:solidFill>
              </a:rPr>
              <a:t>特点：</a:t>
            </a:r>
            <a:r>
              <a:rPr lang="zh-CN" altLang="en-US" b="1"/>
              <a:t>有利于系统设计和扩展</a:t>
            </a:r>
            <a:endParaRPr lang="en-US" altLang="zh-CN" b="1"/>
          </a:p>
          <a:p>
            <a:pPr eaLnBrk="0" hangingPunct="0">
              <a:lnSpc>
                <a:spcPct val="140000"/>
              </a:lnSpc>
              <a:spcBef>
                <a:spcPct val="20000"/>
              </a:spcBef>
            </a:pPr>
            <a:r>
              <a:rPr lang="zh-CN" altLang="en-US" b="1">
                <a:solidFill>
                  <a:srgbClr val="0000FF"/>
                </a:solidFill>
              </a:rPr>
              <a:t>缺点</a:t>
            </a:r>
            <a:r>
              <a:rPr lang="zh-CN" altLang="en-US" b="1"/>
              <a:t>：模块间存在着复杂的依赖关系，使</a:t>
            </a:r>
            <a:r>
              <a:rPr lang="en-US" altLang="zh-CN" b="1"/>
              <a:t>OS</a:t>
            </a:r>
            <a:r>
              <a:rPr lang="zh-CN" altLang="en-US" b="1"/>
              <a:t>结构不清</a:t>
            </a:r>
            <a:r>
              <a:rPr lang="zh-CN" altLang="en-US" sz="3200"/>
              <a:t>。</a:t>
            </a:r>
            <a:endParaRPr lang="en-US" altLang="zh-CN" b="1"/>
          </a:p>
          <a:p>
            <a:pPr eaLnBrk="0" hangingPunct="0">
              <a:lnSpc>
                <a:spcPct val="140000"/>
              </a:lnSpc>
              <a:spcBef>
                <a:spcPct val="20000"/>
              </a:spcBef>
            </a:pPr>
            <a:r>
              <a:rPr lang="zh-CN" altLang="en-US" b="1">
                <a:solidFill>
                  <a:srgbClr val="0000FF"/>
                </a:solidFill>
              </a:rPr>
              <a:t>实例</a:t>
            </a:r>
            <a:r>
              <a:rPr lang="zh-CN" altLang="en-US" b="1"/>
              <a:t>：</a:t>
            </a:r>
            <a:r>
              <a:rPr lang="en-US" altLang="zh-CN" b="1"/>
              <a:t>Choices</a:t>
            </a:r>
            <a:r>
              <a:rPr lang="zh-CN" altLang="en-US" b="1"/>
              <a:t>系统，实验性质</a:t>
            </a:r>
          </a:p>
        </p:txBody>
      </p:sp>
      <p:grpSp>
        <p:nvGrpSpPr>
          <p:cNvPr id="3" name="组合 36"/>
          <p:cNvGrpSpPr/>
          <p:nvPr/>
        </p:nvGrpSpPr>
        <p:grpSpPr bwMode="auto">
          <a:xfrm>
            <a:off x="307975" y="4124325"/>
            <a:ext cx="6696075" cy="2374900"/>
            <a:chOff x="906610" y="2132856"/>
            <a:chExt cx="6696744" cy="2376264"/>
          </a:xfrm>
        </p:grpSpPr>
        <p:sp>
          <p:nvSpPr>
            <p:cNvPr id="40" name="流程图: 过程 39"/>
            <p:cNvSpPr/>
            <p:nvPr/>
          </p:nvSpPr>
          <p:spPr bwMode="auto">
            <a:xfrm>
              <a:off x="906610" y="2132856"/>
              <a:ext cx="6696744" cy="2376264"/>
            </a:xfrm>
            <a:prstGeom prst="flowChartProcess">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lstStyle/>
            <a:p>
              <a:pPr marL="742950" indent="-285750" algn="ctr" eaLnBrk="0" hangingPunct="0">
                <a:lnSpc>
                  <a:spcPct val="115000"/>
                </a:lnSpc>
                <a:spcBef>
                  <a:spcPct val="20000"/>
                </a:spcBef>
                <a:defRPr/>
              </a:pPr>
              <a:endParaRPr lang="zh-CN" altLang="en-US"/>
            </a:p>
          </p:txBody>
        </p:sp>
        <p:grpSp>
          <p:nvGrpSpPr>
            <p:cNvPr id="143382" name="组合 40"/>
            <p:cNvGrpSpPr/>
            <p:nvPr/>
          </p:nvGrpSpPr>
          <p:grpSpPr bwMode="auto">
            <a:xfrm>
              <a:off x="1187626" y="2348880"/>
              <a:ext cx="4343834" cy="1944216"/>
              <a:chOff x="1187626" y="2348880"/>
              <a:chExt cx="4343834" cy="1944216"/>
            </a:xfrm>
          </p:grpSpPr>
          <p:sp>
            <p:nvSpPr>
              <p:cNvPr id="42" name="矩形 41"/>
              <p:cNvSpPr/>
              <p:nvPr/>
            </p:nvSpPr>
            <p:spPr bwMode="auto">
              <a:xfrm>
                <a:off x="1187626" y="2348880"/>
                <a:ext cx="2880013" cy="1944216"/>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a:lstStyle/>
              <a:p>
                <a:pPr marL="742950" indent="-285750" eaLnBrk="0" hangingPunct="0">
                  <a:lnSpc>
                    <a:spcPct val="115000"/>
                  </a:lnSpc>
                  <a:spcBef>
                    <a:spcPct val="20000"/>
                  </a:spcBef>
                  <a:defRPr/>
                </a:pPr>
                <a:r>
                  <a:rPr lang="zh-CN" altLang="en-US" sz="2000" b="1" dirty="0">
                    <a:sym typeface="+mn-ea"/>
                  </a:rPr>
                  <a:t> </a:t>
                </a:r>
                <a:r>
                  <a:rPr lang="zh-CN" altLang="en-US" sz="2000" b="1" dirty="0">
                    <a:solidFill>
                      <a:srgbClr val="FF0000"/>
                    </a:solidFill>
                    <a:sym typeface="+mn-ea"/>
                  </a:rPr>
                  <a:t>模块</a:t>
                </a:r>
                <a:r>
                  <a:rPr lang="en-US" altLang="zh-CN" sz="2000" b="1" dirty="0">
                    <a:solidFill>
                      <a:srgbClr val="FF0000"/>
                    </a:solidFill>
                    <a:sym typeface="+mn-ea"/>
                  </a:rPr>
                  <a:t>1</a:t>
                </a:r>
                <a:r>
                  <a:rPr lang="zh-CN" altLang="en-US" sz="2000" b="1" dirty="0">
                    <a:solidFill>
                      <a:srgbClr val="FF0000"/>
                    </a:solidFill>
                    <a:sym typeface="+mn-ea"/>
                  </a:rPr>
                  <a:t>：文件系统</a:t>
                </a:r>
              </a:p>
            </p:txBody>
          </p:sp>
          <p:sp>
            <p:nvSpPr>
              <p:cNvPr id="143384" name="椭圆 42"/>
              <p:cNvSpPr>
                <a:spLocks noChangeArrowheads="1"/>
              </p:cNvSpPr>
              <p:nvPr/>
            </p:nvSpPr>
            <p:spPr bwMode="auto">
              <a:xfrm>
                <a:off x="1498286" y="3022466"/>
                <a:ext cx="1008112" cy="432048"/>
              </a:xfrm>
              <a:prstGeom prst="ellipse">
                <a:avLst/>
              </a:prstGeom>
              <a:solidFill>
                <a:schemeClr val="accent1"/>
              </a:solidFill>
              <a:ln w="9525">
                <a:solidFill>
                  <a:schemeClr val="tx1"/>
                </a:solidFill>
                <a:round/>
              </a:ln>
            </p:spPr>
            <p:txBody>
              <a:bodyPr/>
              <a:lstStyle>
                <a:lvl1pPr marL="179705"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1600" b="1"/>
                  <a:t>过程</a:t>
                </a:r>
                <a:r>
                  <a:rPr lang="en-US" altLang="zh-CN" sz="1600" b="1"/>
                  <a:t>1</a:t>
                </a:r>
                <a:endParaRPr lang="zh-CN" altLang="en-US" sz="1600" b="1"/>
              </a:p>
            </p:txBody>
          </p:sp>
          <p:sp>
            <p:nvSpPr>
              <p:cNvPr id="143385" name="椭圆 43"/>
              <p:cNvSpPr>
                <a:spLocks noChangeArrowheads="1"/>
              </p:cNvSpPr>
              <p:nvPr/>
            </p:nvSpPr>
            <p:spPr bwMode="auto">
              <a:xfrm>
                <a:off x="2657425" y="2980542"/>
                <a:ext cx="1008112" cy="432048"/>
              </a:xfrm>
              <a:prstGeom prst="ellipse">
                <a:avLst/>
              </a:prstGeom>
              <a:solidFill>
                <a:schemeClr val="accent1"/>
              </a:solidFill>
              <a:ln w="9525">
                <a:solidFill>
                  <a:schemeClr val="tx1"/>
                </a:solidFill>
                <a:round/>
              </a:ln>
            </p:spPr>
            <p:txBody>
              <a:bodyPr/>
              <a:lstStyle>
                <a:lvl1pPr marL="179705"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1600" b="1"/>
                  <a:t>过程</a:t>
                </a:r>
                <a:r>
                  <a:rPr lang="en-US" altLang="zh-CN" sz="1600" b="1"/>
                  <a:t>2</a:t>
                </a:r>
                <a:endParaRPr lang="zh-CN" altLang="en-US" sz="1600" b="1"/>
              </a:p>
            </p:txBody>
          </p:sp>
          <p:sp>
            <p:nvSpPr>
              <p:cNvPr id="143386" name="椭圆 44"/>
              <p:cNvSpPr>
                <a:spLocks noChangeArrowheads="1"/>
              </p:cNvSpPr>
              <p:nvPr/>
            </p:nvSpPr>
            <p:spPr bwMode="auto">
              <a:xfrm>
                <a:off x="1475656" y="3645024"/>
                <a:ext cx="1008112" cy="432048"/>
              </a:xfrm>
              <a:prstGeom prst="ellipse">
                <a:avLst/>
              </a:prstGeom>
              <a:solidFill>
                <a:schemeClr val="accent1"/>
              </a:solidFill>
              <a:ln w="9525">
                <a:solidFill>
                  <a:schemeClr val="tx1"/>
                </a:solidFill>
                <a:round/>
              </a:ln>
            </p:spPr>
            <p:txBody>
              <a:bodyPr/>
              <a:lstStyle>
                <a:lvl1pPr marL="179705"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1600" b="1"/>
                  <a:t>过程</a:t>
                </a:r>
                <a:r>
                  <a:rPr lang="en-US" altLang="zh-CN" sz="1600" b="1"/>
                  <a:t>3</a:t>
                </a:r>
                <a:endParaRPr lang="zh-CN" altLang="en-US" sz="1600" b="1"/>
              </a:p>
            </p:txBody>
          </p:sp>
          <p:sp>
            <p:nvSpPr>
              <p:cNvPr id="143387" name="椭圆 46"/>
              <p:cNvSpPr>
                <a:spLocks noChangeArrowheads="1"/>
              </p:cNvSpPr>
              <p:nvPr/>
            </p:nvSpPr>
            <p:spPr bwMode="auto">
              <a:xfrm>
                <a:off x="2604457" y="3645024"/>
                <a:ext cx="1143744" cy="432048"/>
              </a:xfrm>
              <a:prstGeom prst="ellipse">
                <a:avLst/>
              </a:prstGeom>
              <a:solidFill>
                <a:schemeClr val="accent1"/>
              </a:solidFill>
              <a:ln w="9525">
                <a:solidFill>
                  <a:schemeClr val="tx1"/>
                </a:solidFill>
                <a:round/>
              </a:ln>
            </p:spPr>
            <p:txBody>
              <a:bodyPr/>
              <a:lstStyle>
                <a:lvl1pPr marL="179705"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1600" b="1"/>
                  <a:t>过程</a:t>
                </a:r>
                <a:r>
                  <a:rPr lang="en-US" altLang="zh-CN" sz="1600" b="1"/>
                  <a:t>n</a:t>
                </a:r>
                <a:endParaRPr lang="zh-CN" altLang="en-US" sz="1600" b="1"/>
              </a:p>
            </p:txBody>
          </p:sp>
          <p:cxnSp>
            <p:nvCxnSpPr>
              <p:cNvPr id="143388" name="直接箭头连接符 47"/>
              <p:cNvCxnSpPr>
                <a:cxnSpLocks noChangeShapeType="1"/>
              </p:cNvCxnSpPr>
              <p:nvPr/>
            </p:nvCxnSpPr>
            <p:spPr bwMode="auto">
              <a:xfrm>
                <a:off x="4067944" y="2852936"/>
                <a:ext cx="360040" cy="0"/>
              </a:xfrm>
              <a:prstGeom prst="straightConnector1">
                <a:avLst/>
              </a:prstGeom>
              <a:noFill/>
              <a:ln w="28575">
                <a:solidFill>
                  <a:schemeClr val="tx1"/>
                </a:solidFill>
                <a:round/>
                <a:tailEnd type="arrow" w="med" len="med"/>
              </a:ln>
              <a:extLst>
                <a:ext uri="{909E8E84-426E-40DD-AFC4-6F175D3DCCD1}">
                  <a14:hiddenFill xmlns:a14="http://schemas.microsoft.com/office/drawing/2010/main">
                    <a:noFill/>
                  </a14:hiddenFill>
                </a:ext>
              </a:extLst>
            </p:spPr>
          </p:cxnSp>
          <p:sp>
            <p:nvSpPr>
              <p:cNvPr id="49" name="矩形 48"/>
              <p:cNvSpPr/>
              <p:nvPr/>
            </p:nvSpPr>
            <p:spPr bwMode="auto">
              <a:xfrm>
                <a:off x="4428037" y="2680859"/>
                <a:ext cx="1103423" cy="341508"/>
              </a:xfrm>
              <a:prstGeom prst="rect">
                <a:avLst/>
              </a:prstGeom>
              <a:solidFill>
                <a:schemeClr val="tx2">
                  <a:lumMod val="40000"/>
                  <a:lumOff val="60000"/>
                </a:schemeClr>
              </a:solidFill>
              <a:ln w="9525" cap="flat" cmpd="sng" algn="ctr">
                <a:solidFill>
                  <a:schemeClr val="accent1">
                    <a:lumMod val="40000"/>
                    <a:lumOff val="60000"/>
                  </a:schemeClr>
                </a:solidFill>
                <a:prstDash val="solid"/>
                <a:round/>
                <a:headEnd type="none" w="med" len="med"/>
                <a:tailEnd type="none" w="med" len="med"/>
              </a:ln>
              <a:effectLst/>
            </p:spPr>
            <p:txBody>
              <a:bodyPr/>
              <a:lstStyle/>
              <a:p>
                <a:pPr marL="71755" indent="-285750" eaLnBrk="0" hangingPunct="0">
                  <a:lnSpc>
                    <a:spcPct val="115000"/>
                  </a:lnSpc>
                  <a:spcBef>
                    <a:spcPct val="20000"/>
                  </a:spcBef>
                  <a:defRPr/>
                </a:pPr>
                <a:r>
                  <a:rPr lang="zh-CN" altLang="en-US" sz="1600" b="1" dirty="0">
                    <a:sym typeface="+mn-ea"/>
                  </a:rPr>
                  <a:t>打开文件</a:t>
                </a:r>
              </a:p>
            </p:txBody>
          </p:sp>
          <p:cxnSp>
            <p:nvCxnSpPr>
              <p:cNvPr id="143390" name="直接箭头连接符 49"/>
              <p:cNvCxnSpPr>
                <a:cxnSpLocks noChangeShapeType="1"/>
              </p:cNvCxnSpPr>
              <p:nvPr/>
            </p:nvCxnSpPr>
            <p:spPr bwMode="auto">
              <a:xfrm>
                <a:off x="4074962" y="3815720"/>
                <a:ext cx="360040" cy="0"/>
              </a:xfrm>
              <a:prstGeom prst="straightConnector1">
                <a:avLst/>
              </a:prstGeom>
              <a:noFill/>
              <a:ln w="28575">
                <a:solidFill>
                  <a:schemeClr val="tx1"/>
                </a:solidFill>
                <a:round/>
                <a:tailEnd type="arrow" w="med" len="med"/>
              </a:ln>
              <a:extLst>
                <a:ext uri="{909E8E84-426E-40DD-AFC4-6F175D3DCCD1}">
                  <a14:hiddenFill xmlns:a14="http://schemas.microsoft.com/office/drawing/2010/main">
                    <a:noFill/>
                  </a14:hiddenFill>
                </a:ext>
              </a:extLst>
            </p:spPr>
          </p:cxnSp>
          <p:sp>
            <p:nvSpPr>
              <p:cNvPr id="51" name="矩形 50"/>
              <p:cNvSpPr/>
              <p:nvPr/>
            </p:nvSpPr>
            <p:spPr bwMode="auto">
              <a:xfrm>
                <a:off x="4434387" y="3643436"/>
                <a:ext cx="952595" cy="316093"/>
              </a:xfrm>
              <a:prstGeom prst="rect">
                <a:avLst/>
              </a:prstGeom>
              <a:solidFill>
                <a:schemeClr val="tx2">
                  <a:lumMod val="40000"/>
                  <a:lumOff val="60000"/>
                </a:schemeClr>
              </a:solidFill>
              <a:ln w="9525" cap="flat" cmpd="sng" algn="ctr">
                <a:solidFill>
                  <a:schemeClr val="accent1">
                    <a:lumMod val="40000"/>
                    <a:lumOff val="60000"/>
                  </a:schemeClr>
                </a:solidFill>
                <a:prstDash val="solid"/>
                <a:round/>
                <a:headEnd type="none" w="med" len="med"/>
                <a:tailEnd type="none" w="med" len="med"/>
              </a:ln>
              <a:effectLst/>
            </p:spPr>
            <p:txBody>
              <a:bodyPr/>
              <a:lstStyle/>
              <a:p>
                <a:pPr marL="71755" indent="-285750" eaLnBrk="0" hangingPunct="0">
                  <a:lnSpc>
                    <a:spcPct val="115000"/>
                  </a:lnSpc>
                  <a:spcBef>
                    <a:spcPct val="20000"/>
                  </a:spcBef>
                  <a:defRPr/>
                </a:pPr>
                <a:r>
                  <a:rPr lang="zh-CN" altLang="en-US" sz="1600" b="1" dirty="0">
                    <a:sym typeface="+mn-ea"/>
                  </a:rPr>
                  <a:t>读文件</a:t>
                </a:r>
              </a:p>
            </p:txBody>
          </p:sp>
        </p:grpSp>
      </p:grpSp>
      <p:grpSp>
        <p:nvGrpSpPr>
          <p:cNvPr id="5" name="组合 51"/>
          <p:cNvGrpSpPr/>
          <p:nvPr/>
        </p:nvGrpSpPr>
        <p:grpSpPr bwMode="auto">
          <a:xfrm>
            <a:off x="4787900" y="4548188"/>
            <a:ext cx="2003425" cy="1243012"/>
            <a:chOff x="5353606" y="332656"/>
            <a:chExt cx="2003502" cy="1243493"/>
          </a:xfrm>
        </p:grpSpPr>
        <p:sp>
          <p:nvSpPr>
            <p:cNvPr id="53" name="矩形 52"/>
            <p:cNvSpPr/>
            <p:nvPr/>
          </p:nvSpPr>
          <p:spPr bwMode="auto">
            <a:xfrm>
              <a:off x="5845750" y="332656"/>
              <a:ext cx="1511358" cy="1203791"/>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a:lstStyle/>
            <a:p>
              <a:pPr marL="179705" indent="-285750" eaLnBrk="0" hangingPunct="0">
                <a:lnSpc>
                  <a:spcPct val="115000"/>
                </a:lnSpc>
                <a:spcBef>
                  <a:spcPct val="20000"/>
                </a:spcBef>
                <a:defRPr/>
              </a:pPr>
              <a:r>
                <a:rPr lang="zh-CN" altLang="en-US" b="1" dirty="0">
                  <a:solidFill>
                    <a:srgbClr val="FF0000"/>
                  </a:solidFill>
                  <a:sym typeface="+mn-ea"/>
                </a:rPr>
                <a:t>   </a:t>
              </a:r>
              <a:r>
                <a:rPr lang="zh-CN" altLang="en-US" sz="2000" b="1" dirty="0">
                  <a:solidFill>
                    <a:srgbClr val="FF0000"/>
                  </a:solidFill>
                  <a:sym typeface="+mn-ea"/>
                </a:rPr>
                <a:t>模块</a:t>
              </a:r>
              <a:r>
                <a:rPr lang="en-US" altLang="zh-CN" sz="2000" b="1" dirty="0">
                  <a:solidFill>
                    <a:srgbClr val="FF0000"/>
                  </a:solidFill>
                  <a:sym typeface="+mn-ea"/>
                </a:rPr>
                <a:t>2</a:t>
              </a:r>
              <a:r>
                <a:rPr lang="zh-CN" altLang="en-US" sz="2000" b="1" dirty="0">
                  <a:solidFill>
                    <a:srgbClr val="FF0000"/>
                  </a:solidFill>
                  <a:sym typeface="+mn-ea"/>
                </a:rPr>
                <a:t>：</a:t>
              </a:r>
              <a:endParaRPr lang="en-US" altLang="zh-CN" sz="2000" b="1" dirty="0">
                <a:solidFill>
                  <a:srgbClr val="FF0000"/>
                </a:solidFill>
                <a:sym typeface="+mn-ea"/>
              </a:endParaRPr>
            </a:p>
            <a:p>
              <a:pPr marL="179705" indent="-285750" eaLnBrk="0" hangingPunct="0">
                <a:lnSpc>
                  <a:spcPct val="115000"/>
                </a:lnSpc>
                <a:spcBef>
                  <a:spcPct val="20000"/>
                </a:spcBef>
                <a:defRPr/>
              </a:pPr>
              <a:r>
                <a:rPr lang="zh-CN" altLang="en-US" sz="2000" b="1" dirty="0">
                  <a:sym typeface="+mn-ea"/>
                </a:rPr>
                <a:t>  进程管理</a:t>
              </a:r>
              <a:endParaRPr lang="zh-CN" altLang="en-US" sz="1800" b="1" dirty="0">
                <a:sym typeface="+mn-ea"/>
              </a:endParaRPr>
            </a:p>
          </p:txBody>
        </p:sp>
        <p:cxnSp>
          <p:nvCxnSpPr>
            <p:cNvPr id="143394" name="直接箭头连接符 53"/>
            <p:cNvCxnSpPr>
              <a:cxnSpLocks noChangeShapeType="1"/>
            </p:cNvCxnSpPr>
            <p:nvPr/>
          </p:nvCxnSpPr>
          <p:spPr bwMode="auto">
            <a:xfrm flipH="1">
              <a:off x="5497636" y="653634"/>
              <a:ext cx="360076" cy="0"/>
            </a:xfrm>
            <a:prstGeom prst="straightConnector1">
              <a:avLst/>
            </a:prstGeom>
            <a:noFill/>
            <a:ln w="28575">
              <a:solidFill>
                <a:schemeClr val="tx1"/>
              </a:solidFill>
              <a:round/>
              <a:tailEnd type="arrow" w="med" len="med"/>
            </a:ln>
            <a:extLst>
              <a:ext uri="{909E8E84-426E-40DD-AFC4-6F175D3DCCD1}">
                <a14:hiddenFill xmlns:a14="http://schemas.microsoft.com/office/drawing/2010/main">
                  <a:noFill/>
                </a14:hiddenFill>
              </a:ext>
            </a:extLst>
          </p:spPr>
        </p:cxnSp>
        <p:cxnSp>
          <p:nvCxnSpPr>
            <p:cNvPr id="143395" name="直接箭头连接符 54"/>
            <p:cNvCxnSpPr>
              <a:cxnSpLocks noChangeShapeType="1"/>
              <a:endCxn id="51" idx="3"/>
            </p:cNvCxnSpPr>
            <p:nvPr/>
          </p:nvCxnSpPr>
          <p:spPr bwMode="auto">
            <a:xfrm flipH="1">
              <a:off x="5353606" y="1180342"/>
              <a:ext cx="491334" cy="395807"/>
            </a:xfrm>
            <a:prstGeom prst="straightConnector1">
              <a:avLst/>
            </a:prstGeom>
            <a:noFill/>
            <a:ln w="28575">
              <a:solidFill>
                <a:schemeClr val="tx1"/>
              </a:solidFill>
              <a:round/>
              <a:tailEnd type="arrow" w="med" len="med"/>
            </a:ln>
            <a:extLst>
              <a:ext uri="{909E8E84-426E-40DD-AFC4-6F175D3DCCD1}">
                <a14:hiddenFill xmlns:a14="http://schemas.microsoft.com/office/drawing/2010/main">
                  <a:noFill/>
                </a14:hiddenFill>
              </a:ext>
            </a:extLst>
          </p:spPr>
        </p:cxnSp>
      </p:grpSp>
      <p:grpSp>
        <p:nvGrpSpPr>
          <p:cNvPr id="6" name="组合 55"/>
          <p:cNvGrpSpPr/>
          <p:nvPr/>
        </p:nvGrpSpPr>
        <p:grpSpPr bwMode="auto">
          <a:xfrm>
            <a:off x="3087688" y="4951413"/>
            <a:ext cx="2201862" cy="476250"/>
            <a:chOff x="3693739" y="4725144"/>
            <a:chExt cx="2202606" cy="477631"/>
          </a:xfrm>
        </p:grpSpPr>
        <p:cxnSp>
          <p:nvCxnSpPr>
            <p:cNvPr id="143397" name="直接箭头连接符 56"/>
            <p:cNvCxnSpPr>
              <a:cxnSpLocks noChangeShapeType="1"/>
              <a:endCxn id="51" idx="3"/>
            </p:cNvCxnSpPr>
            <p:nvPr/>
          </p:nvCxnSpPr>
          <p:spPr bwMode="auto">
            <a:xfrm flipH="1">
              <a:off x="3693739" y="4941168"/>
              <a:ext cx="2202606" cy="30006"/>
            </a:xfrm>
            <a:prstGeom prst="straightConnector1">
              <a:avLst/>
            </a:prstGeom>
            <a:noFill/>
            <a:ln w="28575">
              <a:solidFill>
                <a:srgbClr val="0000FF"/>
              </a:solidFill>
              <a:prstDash val="sysDash"/>
              <a:round/>
              <a:tailEnd type="arrow" w="med" len="med"/>
            </a:ln>
            <a:extLst>
              <a:ext uri="{909E8E84-426E-40DD-AFC4-6F175D3DCCD1}">
                <a14:hiddenFill xmlns:a14="http://schemas.microsoft.com/office/drawing/2010/main">
                  <a:noFill/>
                </a14:hiddenFill>
              </a:ext>
            </a:extLst>
          </p:spPr>
        </p:cxnSp>
        <p:sp>
          <p:nvSpPr>
            <p:cNvPr id="143398" name="TextBox 57"/>
            <p:cNvSpPr txBox="1">
              <a:spLocks noChangeArrowheads="1"/>
            </p:cNvSpPr>
            <p:nvPr/>
          </p:nvSpPr>
          <p:spPr bwMode="auto">
            <a:xfrm>
              <a:off x="4435002" y="4725144"/>
              <a:ext cx="497038" cy="4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15000"/>
                </a:lnSpc>
                <a:spcBef>
                  <a:spcPct val="20000"/>
                </a:spcBef>
              </a:pPr>
              <a:r>
                <a:rPr lang="en-US" altLang="zh-CN" b="1">
                  <a:solidFill>
                    <a:schemeClr val="accent1"/>
                  </a:solidFill>
                </a:rPr>
                <a:t>×</a:t>
              </a:r>
              <a:endParaRPr lang="zh-CN" altLang="en-US" b="1">
                <a:solidFill>
                  <a:schemeClr val="accent1"/>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animEffect transition="in" filter="box(in)">
                                      <p:cBhvr>
                                        <p:cTn id="13" dur="500"/>
                                        <p:tgtEl>
                                          <p:spTgt spid="3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6"/>
                                        </p:tgtEl>
                                        <p:attrNameLst>
                                          <p:attrName>ppt_x</p:attrName>
                                        </p:attrNameLst>
                                      </p:cBhvr>
                                      <p:tavLst>
                                        <p:tav tm="0">
                                          <p:val>
                                            <p:strVal val="ppt_x"/>
                                          </p:val>
                                        </p:tav>
                                        <p:tav tm="100000">
                                          <p:val>
                                            <p:strVal val="ppt_x"/>
                                          </p:val>
                                        </p:tav>
                                      </p:tavLst>
                                    </p:anim>
                                    <p:anim calcmode="lin" valueType="num">
                                      <p:cBhvr additive="base">
                                        <p:cTn id="45" dur="500"/>
                                        <p:tgtEl>
                                          <p:spTgt spid="6"/>
                                        </p:tgtEl>
                                        <p:attrNameLst>
                                          <p:attrName>ppt_y</p:attrName>
                                        </p:attrNameLst>
                                      </p:cBhvr>
                                      <p:tavLst>
                                        <p:tav tm="0">
                                          <p:val>
                                            <p:strVal val="ppt_y"/>
                                          </p:val>
                                        </p:tav>
                                        <p:tav tm="100000">
                                          <p:val>
                                            <p:strVal val="1+ppt_h/2"/>
                                          </p:val>
                                        </p:tav>
                                      </p:tavLst>
                                    </p:anim>
                                    <p:set>
                                      <p:cBhvr>
                                        <p:cTn id="46" dur="1" fill="hold">
                                          <p:stCondLst>
                                            <p:cond delay="499"/>
                                          </p:stCondLst>
                                        </p:cTn>
                                        <p:tgtEl>
                                          <p:spTgt spid="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nodeType="clickEffect">
                                  <p:stCondLst>
                                    <p:cond delay="0"/>
                                  </p:stCondLst>
                                  <p:childTnLst>
                                    <p:set>
                                      <p:cBhvr>
                                        <p:cTn id="53" dur="1" fill="hold">
                                          <p:stCondLst>
                                            <p:cond delay="0"/>
                                          </p:stCondLst>
                                        </p:cTn>
                                        <p:tgtEl>
                                          <p:spTgt spid="36">
                                            <p:txEl>
                                              <p:pRg st="1" end="1"/>
                                            </p:txEl>
                                          </p:spTgt>
                                        </p:tgtEl>
                                        <p:attrNameLst>
                                          <p:attrName>style.visibility</p:attrName>
                                        </p:attrNameLst>
                                      </p:cBhvr>
                                      <p:to>
                                        <p:strVal val="visible"/>
                                      </p:to>
                                    </p:set>
                                    <p:animEffect transition="in" filter="box(in)">
                                      <p:cBhvr>
                                        <p:cTn id="54" dur="500"/>
                                        <p:tgtEl>
                                          <p:spTgt spid="36">
                                            <p:txEl>
                                              <p:pRg st="1" end="1"/>
                                            </p:txEl>
                                          </p:spTgt>
                                        </p:tgtEl>
                                      </p:cBhvr>
                                    </p:animEffect>
                                  </p:childTnLst>
                                </p:cTn>
                              </p:par>
                              <p:par>
                                <p:cTn id="55" presetID="4" presetClass="entr" presetSubtype="16" fill="hold" nodeType="withEffect">
                                  <p:stCondLst>
                                    <p:cond delay="0"/>
                                  </p:stCondLst>
                                  <p:childTnLst>
                                    <p:set>
                                      <p:cBhvr>
                                        <p:cTn id="56" dur="1" fill="hold">
                                          <p:stCondLst>
                                            <p:cond delay="0"/>
                                          </p:stCondLst>
                                        </p:cTn>
                                        <p:tgtEl>
                                          <p:spTgt spid="36">
                                            <p:txEl>
                                              <p:pRg st="2" end="2"/>
                                            </p:txEl>
                                          </p:spTgt>
                                        </p:tgtEl>
                                        <p:attrNameLst>
                                          <p:attrName>style.visibility</p:attrName>
                                        </p:attrNameLst>
                                      </p:cBhvr>
                                      <p:to>
                                        <p:strVal val="visible"/>
                                      </p:to>
                                    </p:set>
                                    <p:animEffect transition="in" filter="box(in)">
                                      <p:cBhvr>
                                        <p:cTn id="57" dur="500"/>
                                        <p:tgtEl>
                                          <p:spTgt spid="36">
                                            <p:txEl>
                                              <p:pRg st="2" end="2"/>
                                            </p:txEl>
                                          </p:spTgt>
                                        </p:tgtEl>
                                      </p:cBhvr>
                                    </p:animEffect>
                                  </p:childTnLst>
                                </p:cTn>
                              </p:par>
                              <p:par>
                                <p:cTn id="58" presetID="4" presetClass="entr" presetSubtype="16" fill="hold" nodeType="withEffect">
                                  <p:stCondLst>
                                    <p:cond delay="0"/>
                                  </p:stCondLst>
                                  <p:childTnLst>
                                    <p:set>
                                      <p:cBhvr>
                                        <p:cTn id="59" dur="1" fill="hold">
                                          <p:stCondLst>
                                            <p:cond delay="0"/>
                                          </p:stCondLst>
                                        </p:cTn>
                                        <p:tgtEl>
                                          <p:spTgt spid="36">
                                            <p:txEl>
                                              <p:pRg st="3" end="3"/>
                                            </p:txEl>
                                          </p:spTgt>
                                        </p:tgtEl>
                                        <p:attrNameLst>
                                          <p:attrName>style.visibility</p:attrName>
                                        </p:attrNameLst>
                                      </p:cBhvr>
                                      <p:to>
                                        <p:strVal val="visible"/>
                                      </p:to>
                                    </p:set>
                                    <p:animEffect transition="in" filter="box(in)">
                                      <p:cBhvr>
                                        <p:cTn id="60" dur="500"/>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ext Box 2"/>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en-US" altLang="zh-CN" sz="1400">
                <a:solidFill>
                  <a:schemeClr val="tx2"/>
                </a:solidFill>
                <a:latin typeface="Times New Roman" panose="02020603050405020304" pitchFamily="18" charset="0"/>
              </a:rPr>
              <a:t>5</a:t>
            </a:r>
          </a:p>
        </p:txBody>
      </p:sp>
      <p:sp>
        <p:nvSpPr>
          <p:cNvPr id="144386" name="Rectangle 18"/>
          <p:cNvSpPr>
            <a:spLocks noChangeArrowheads="1"/>
          </p:cNvSpPr>
          <p:nvPr/>
        </p:nvSpPr>
        <p:spPr bwMode="auto">
          <a:xfrm>
            <a:off x="39688" y="692150"/>
            <a:ext cx="3097212"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pPr>
            <a:r>
              <a:rPr lang="en-US" altLang="zh-CN" sz="2800" b="1">
                <a:solidFill>
                  <a:srgbClr val="000099"/>
                </a:solidFill>
                <a:latin typeface="宋体" panose="02010600030101010101" pitchFamily="2" charset="-122"/>
              </a:rPr>
              <a:t>3.  </a:t>
            </a:r>
            <a:r>
              <a:rPr lang="zh-CN" altLang="en-US" sz="2800" b="1">
                <a:solidFill>
                  <a:srgbClr val="000099"/>
                </a:solidFill>
                <a:latin typeface="Times New Roman" panose="02020603050405020304" pitchFamily="18" charset="0"/>
              </a:rPr>
              <a:t>层次结构</a:t>
            </a:r>
            <a:endParaRPr lang="zh-CN" altLang="en-US" sz="2800" b="1">
              <a:latin typeface="Times New Roman" panose="02020603050405020304" pitchFamily="18" charset="0"/>
            </a:endParaRPr>
          </a:p>
        </p:txBody>
      </p:sp>
      <p:grpSp>
        <p:nvGrpSpPr>
          <p:cNvPr id="2" name="Group 43"/>
          <p:cNvGrpSpPr/>
          <p:nvPr/>
        </p:nvGrpSpPr>
        <p:grpSpPr bwMode="auto">
          <a:xfrm>
            <a:off x="2122488" y="2349500"/>
            <a:ext cx="4073525" cy="4030663"/>
            <a:chOff x="2605" y="1153"/>
            <a:chExt cx="1856" cy="1882"/>
          </a:xfrm>
        </p:grpSpPr>
        <p:sp>
          <p:nvSpPr>
            <p:cNvPr id="824347" name="Text Box 27"/>
            <p:cNvSpPr txBox="1">
              <a:spLocks noChangeArrowheads="1"/>
            </p:cNvSpPr>
            <p:nvPr/>
          </p:nvSpPr>
          <p:spPr bwMode="auto">
            <a:xfrm>
              <a:off x="2605" y="2128"/>
              <a:ext cx="410" cy="772"/>
            </a:xfrm>
            <a:prstGeom prst="rect">
              <a:avLst/>
            </a:prstGeom>
            <a:solidFill>
              <a:srgbClr val="FFFFFF"/>
            </a:solid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操</a:t>
              </a:r>
            </a:p>
            <a:p>
              <a:pPr algn="just" eaLnBrk="0" hangingPunct="0">
                <a:lnSpc>
                  <a:spcPct val="1150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作</a:t>
              </a:r>
            </a:p>
            <a:p>
              <a:pPr algn="just" eaLnBrk="0" hangingPunct="0">
                <a:lnSpc>
                  <a:spcPct val="1150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系</a:t>
              </a:r>
            </a:p>
            <a:p>
              <a:pPr algn="just" eaLnBrk="0" hangingPunct="0">
                <a:lnSpc>
                  <a:spcPct val="1150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统</a:t>
              </a:r>
              <a:endParaRPr lang="zh-CN" altLang="en-US" sz="2000" b="1" dirty="0" smtClean="0">
                <a:effectLst>
                  <a:outerShdw blurRad="38100" dist="38100" dir="2700000" algn="tl">
                    <a:srgbClr val="C0C0C0"/>
                  </a:outerShdw>
                </a:effectLst>
                <a:sym typeface="+mn-ea"/>
              </a:endParaRPr>
            </a:p>
          </p:txBody>
        </p:sp>
        <p:sp>
          <p:nvSpPr>
            <p:cNvPr id="824341" name="Text Box 21"/>
            <p:cNvSpPr txBox="1">
              <a:spLocks noChangeArrowheads="1"/>
            </p:cNvSpPr>
            <p:nvPr/>
          </p:nvSpPr>
          <p:spPr bwMode="auto">
            <a:xfrm>
              <a:off x="3214" y="1153"/>
              <a:ext cx="1233" cy="1860"/>
            </a:xfrm>
            <a:prstGeom prst="rect">
              <a:avLst/>
            </a:prstGeom>
            <a:solidFill>
              <a:srgbClr val="FFFFFF"/>
            </a:solidFill>
            <a:ln w="19050">
              <a:solidFill>
                <a:srgbClr val="000000"/>
              </a:solidFill>
              <a:miter lim="800000"/>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115000"/>
                </a:lnSpc>
                <a:spcBef>
                  <a:spcPct val="20000"/>
                </a:spcBef>
                <a:buFont typeface="Wingdings" panose="05000000000000000000" pitchFamily="2" charset="2"/>
                <a:buNone/>
                <a:defRPr/>
              </a:pPr>
              <a:endParaRPr lang="zh-CN" altLang="zh-CN" sz="2000" b="1" smtClean="0">
                <a:solidFill>
                  <a:srgbClr val="4138FA"/>
                </a:solidFill>
                <a:effectLst>
                  <a:outerShdw blurRad="38100" dist="38100" dir="2700000" algn="tl">
                    <a:srgbClr val="C0C0C0"/>
                  </a:outerShdw>
                </a:effectLst>
              </a:endParaRPr>
            </a:p>
          </p:txBody>
        </p:sp>
        <p:sp>
          <p:nvSpPr>
            <p:cNvPr id="824342" name="Text Box 22"/>
            <p:cNvSpPr txBox="1">
              <a:spLocks noChangeArrowheads="1"/>
            </p:cNvSpPr>
            <p:nvPr/>
          </p:nvSpPr>
          <p:spPr bwMode="auto">
            <a:xfrm>
              <a:off x="3231" y="1273"/>
              <a:ext cx="954" cy="272"/>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smtClean="0">
                  <a:latin typeface="Times New Roman" panose="02020603050405020304" pitchFamily="18" charset="0"/>
                  <a:sym typeface="+mn-ea"/>
                </a:rPr>
                <a:t>应用软件</a:t>
              </a:r>
              <a:endParaRPr lang="zh-CN" altLang="en-US" sz="2000" b="1" smtClean="0">
                <a:effectLst>
                  <a:outerShdw blurRad="38100" dist="38100" dir="2700000" algn="tl">
                    <a:srgbClr val="C0C0C0"/>
                  </a:outerShdw>
                </a:effectLst>
                <a:sym typeface="+mn-ea"/>
              </a:endParaRPr>
            </a:p>
          </p:txBody>
        </p:sp>
        <p:sp>
          <p:nvSpPr>
            <p:cNvPr id="824343" name="Text Box 23"/>
            <p:cNvSpPr txBox="1">
              <a:spLocks noChangeArrowheads="1"/>
            </p:cNvSpPr>
            <p:nvPr/>
          </p:nvSpPr>
          <p:spPr bwMode="auto">
            <a:xfrm>
              <a:off x="3132" y="1657"/>
              <a:ext cx="1165" cy="272"/>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其他系统软件</a:t>
              </a:r>
              <a:endParaRPr lang="zh-CN" altLang="en-US" sz="2000" b="1" dirty="0" smtClean="0">
                <a:effectLst>
                  <a:outerShdw blurRad="38100" dist="38100" dir="2700000" algn="tl">
                    <a:srgbClr val="C0C0C0"/>
                  </a:outerShdw>
                </a:effectLst>
                <a:sym typeface="+mn-ea"/>
              </a:endParaRPr>
            </a:p>
          </p:txBody>
        </p:sp>
        <p:sp>
          <p:nvSpPr>
            <p:cNvPr id="144392" name="Rectangle 24"/>
            <p:cNvSpPr>
              <a:spLocks noChangeArrowheads="1"/>
            </p:cNvSpPr>
            <p:nvPr/>
          </p:nvSpPr>
          <p:spPr bwMode="auto">
            <a:xfrm>
              <a:off x="3214" y="1960"/>
              <a:ext cx="1233" cy="356"/>
            </a:xfrm>
            <a:prstGeom prst="rect">
              <a:avLst/>
            </a:prstGeom>
            <a:solidFill>
              <a:srgbClr val="C0C0C0"/>
            </a:solidFill>
            <a:ln w="9525">
              <a:solidFill>
                <a:srgbClr val="000000"/>
              </a:solidFill>
              <a:miter lim="800000"/>
            </a:ln>
          </p:spPr>
          <p:txBody>
            <a:bodyPr/>
            <a:lstStyle/>
            <a:p>
              <a:pPr eaLnBrk="0" hangingPunct="0">
                <a:spcBef>
                  <a:spcPct val="20000"/>
                </a:spcBef>
              </a:pPr>
              <a:endParaRPr lang="zh-CN" altLang="zh-CN" sz="2000" b="1"/>
            </a:p>
          </p:txBody>
        </p:sp>
        <p:sp>
          <p:nvSpPr>
            <p:cNvPr id="144393" name="Rectangle 25"/>
            <p:cNvSpPr>
              <a:spLocks noChangeArrowheads="1"/>
            </p:cNvSpPr>
            <p:nvPr/>
          </p:nvSpPr>
          <p:spPr bwMode="auto">
            <a:xfrm>
              <a:off x="3214" y="2329"/>
              <a:ext cx="1233" cy="706"/>
            </a:xfrm>
            <a:prstGeom prst="rect">
              <a:avLst/>
            </a:prstGeom>
            <a:solidFill>
              <a:srgbClr val="5F5F5F"/>
            </a:solidFill>
            <a:ln w="9525">
              <a:solidFill>
                <a:srgbClr val="000000"/>
              </a:solidFill>
              <a:miter lim="800000"/>
            </a:ln>
          </p:spPr>
          <p:txBody>
            <a:bodyPr/>
            <a:lstStyle/>
            <a:p>
              <a:pPr eaLnBrk="0" hangingPunct="0">
                <a:spcBef>
                  <a:spcPct val="20000"/>
                </a:spcBef>
              </a:pPr>
              <a:endParaRPr lang="zh-CN" altLang="zh-CN" sz="2000" b="1"/>
            </a:p>
          </p:txBody>
        </p:sp>
        <p:sp>
          <p:nvSpPr>
            <p:cNvPr id="824346" name="Text Box 26"/>
            <p:cNvSpPr txBox="1">
              <a:spLocks noChangeArrowheads="1"/>
            </p:cNvSpPr>
            <p:nvPr/>
          </p:nvSpPr>
          <p:spPr bwMode="auto">
            <a:xfrm>
              <a:off x="3015" y="2057"/>
              <a:ext cx="1419" cy="272"/>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dirty="0" smtClean="0">
                  <a:solidFill>
                    <a:srgbClr val="FF0000"/>
                  </a:solidFill>
                  <a:latin typeface="Times New Roman" panose="02020603050405020304" pitchFamily="18" charset="0"/>
                  <a:sym typeface="+mn-ea"/>
                </a:rPr>
                <a:t>操作系统其他功能</a:t>
              </a:r>
              <a:endParaRPr lang="zh-CN" altLang="en-US" sz="2000" b="1" dirty="0" smtClean="0">
                <a:solidFill>
                  <a:srgbClr val="4138FA"/>
                </a:solidFill>
                <a:effectLst>
                  <a:outerShdw blurRad="38100" dist="38100" dir="2700000" algn="tl">
                    <a:srgbClr val="C0C0C0"/>
                  </a:outerShdw>
                </a:effectLst>
                <a:sym typeface="+mn-ea"/>
              </a:endParaRPr>
            </a:p>
          </p:txBody>
        </p:sp>
        <p:sp>
          <p:nvSpPr>
            <p:cNvPr id="144395" name="AutoShape 28"/>
            <p:cNvSpPr/>
            <p:nvPr/>
          </p:nvSpPr>
          <p:spPr bwMode="auto">
            <a:xfrm>
              <a:off x="3077" y="1993"/>
              <a:ext cx="86" cy="993"/>
            </a:xfrm>
            <a:prstGeom prst="leftBrace">
              <a:avLst>
                <a:gd name="adj1" fmla="val 6821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pPr eaLnBrk="0" hangingPunct="0">
                <a:spcBef>
                  <a:spcPct val="20000"/>
                </a:spcBef>
              </a:pPr>
              <a:endParaRPr lang="zh-CN" altLang="zh-CN" sz="2000" b="1"/>
            </a:p>
          </p:txBody>
        </p:sp>
        <p:sp>
          <p:nvSpPr>
            <p:cNvPr id="144396" name="Line 29"/>
            <p:cNvSpPr>
              <a:spLocks noChangeShapeType="1"/>
            </p:cNvSpPr>
            <p:nvPr/>
          </p:nvSpPr>
          <p:spPr bwMode="auto">
            <a:xfrm>
              <a:off x="3204" y="1556"/>
              <a:ext cx="124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397" name="Line 30"/>
            <p:cNvSpPr>
              <a:spLocks noChangeShapeType="1"/>
            </p:cNvSpPr>
            <p:nvPr/>
          </p:nvSpPr>
          <p:spPr bwMode="auto">
            <a:xfrm>
              <a:off x="3214" y="1960"/>
              <a:ext cx="124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398" name="Line 31"/>
            <p:cNvSpPr>
              <a:spLocks noChangeShapeType="1"/>
            </p:cNvSpPr>
            <p:nvPr/>
          </p:nvSpPr>
          <p:spPr bwMode="auto">
            <a:xfrm>
              <a:off x="3207" y="2565"/>
              <a:ext cx="1233"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354" name="Text Box 34"/>
            <p:cNvSpPr txBox="1">
              <a:spLocks noChangeArrowheads="1"/>
            </p:cNvSpPr>
            <p:nvPr/>
          </p:nvSpPr>
          <p:spPr bwMode="auto">
            <a:xfrm>
              <a:off x="3148" y="2598"/>
              <a:ext cx="697" cy="272"/>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dirty="0" smtClean="0">
                  <a:solidFill>
                    <a:srgbClr val="FFFFFF"/>
                  </a:solidFill>
                  <a:latin typeface="Times New Roman" panose="02020603050405020304" pitchFamily="18" charset="0"/>
                  <a:sym typeface="+mn-ea"/>
                </a:rPr>
                <a:t>内核</a:t>
              </a:r>
              <a:endParaRPr lang="zh-CN" altLang="en-US" sz="2000" b="1" dirty="0" smtClean="0">
                <a:solidFill>
                  <a:srgbClr val="4138FA"/>
                </a:solidFill>
                <a:effectLst>
                  <a:outerShdw blurRad="38100" dist="38100" dir="2700000" algn="tl">
                    <a:srgbClr val="C0C0C0"/>
                  </a:outerShdw>
                </a:effectLst>
                <a:sym typeface="+mn-ea"/>
              </a:endParaRPr>
            </a:p>
          </p:txBody>
        </p:sp>
        <p:sp>
          <p:nvSpPr>
            <p:cNvPr id="144400" name="Line 39"/>
            <p:cNvSpPr>
              <a:spLocks noChangeShapeType="1"/>
            </p:cNvSpPr>
            <p:nvPr/>
          </p:nvSpPr>
          <p:spPr bwMode="auto">
            <a:xfrm>
              <a:off x="3198" y="2800"/>
              <a:ext cx="1233" cy="0"/>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44401" name="Rectangle 46"/>
          <p:cNvSpPr>
            <a:spLocks noChangeArrowheads="1"/>
          </p:cNvSpPr>
          <p:nvPr/>
        </p:nvSpPr>
        <p:spPr bwMode="auto">
          <a:xfrm>
            <a:off x="381000" y="42863"/>
            <a:ext cx="839311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40000"/>
              </a:lnSpc>
              <a:spcBef>
                <a:spcPct val="20000"/>
              </a:spcBef>
            </a:pPr>
            <a:r>
              <a:rPr lang="zh-CN" altLang="en-US" sz="3200" b="1"/>
              <a:t>一</a:t>
            </a:r>
            <a:r>
              <a:rPr lang="en-US" altLang="zh-CN" sz="3200" b="1"/>
              <a:t>.</a:t>
            </a:r>
            <a:r>
              <a:rPr lang="zh-CN" altLang="en-US" sz="3200" b="1"/>
              <a:t>操作系统结构模型：</a:t>
            </a:r>
          </a:p>
        </p:txBody>
      </p:sp>
      <p:sp>
        <p:nvSpPr>
          <p:cNvPr id="144402" name="Rectangle 3"/>
          <p:cNvSpPr txBox="1">
            <a:spLocks noChangeArrowheads="1"/>
          </p:cNvSpPr>
          <p:nvPr/>
        </p:nvSpPr>
        <p:spPr bwMode="auto">
          <a:xfrm>
            <a:off x="368300" y="1517650"/>
            <a:ext cx="8299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10000"/>
              </a:lnSpc>
              <a:spcBef>
                <a:spcPct val="20000"/>
              </a:spcBef>
            </a:pPr>
            <a:r>
              <a:rPr lang="zh-CN" altLang="en-US" b="1">
                <a:solidFill>
                  <a:srgbClr val="0000FF"/>
                </a:solidFill>
              </a:rPr>
              <a:t>概念：</a:t>
            </a:r>
            <a:r>
              <a:rPr lang="zh-CN" altLang="en-US"/>
              <a:t>把</a:t>
            </a:r>
            <a:r>
              <a:rPr lang="en-US" altLang="zh-CN"/>
              <a:t>OS</a:t>
            </a:r>
            <a:r>
              <a:rPr lang="zh-CN" altLang="en-US"/>
              <a:t>的</a:t>
            </a:r>
            <a:r>
              <a:rPr lang="zh-CN" altLang="en-US" b="1">
                <a:solidFill>
                  <a:srgbClr val="FF0000"/>
                </a:solidFill>
              </a:rPr>
              <a:t>功能模块</a:t>
            </a:r>
            <a:r>
              <a:rPr lang="zh-CN" altLang="en-US"/>
              <a:t>划分为若干层，每层之间的模块只能</a:t>
            </a:r>
            <a:r>
              <a:rPr lang="zh-CN" altLang="en-US" b="1">
                <a:solidFill>
                  <a:srgbClr val="800080"/>
                </a:solidFill>
              </a:rPr>
              <a:t>单向调用</a:t>
            </a:r>
            <a:r>
              <a:rPr lang="zh-CN" altLang="en-US"/>
              <a:t>。</a:t>
            </a:r>
          </a:p>
          <a:p>
            <a:pPr lvl="1">
              <a:lnSpc>
                <a:spcPct val="115000"/>
              </a:lnSpc>
              <a:spcBef>
                <a:spcPct val="20000"/>
              </a:spcBef>
            </a:pPr>
            <a:endParaRPr lang="zh-CN" altLang="en-US" sz="2800"/>
          </a:p>
        </p:txBody>
      </p:sp>
      <p:cxnSp>
        <p:nvCxnSpPr>
          <p:cNvPr id="22" name="直接箭头连接符 21"/>
          <p:cNvCxnSpPr>
            <a:cxnSpLocks noChangeShapeType="1"/>
          </p:cNvCxnSpPr>
          <p:nvPr/>
        </p:nvCxnSpPr>
        <p:spPr bwMode="auto">
          <a:xfrm>
            <a:off x="5508625" y="5013325"/>
            <a:ext cx="0" cy="1295400"/>
          </a:xfrm>
          <a:prstGeom prst="straightConnector1">
            <a:avLst/>
          </a:prstGeom>
          <a:noFill/>
          <a:ln w="57150">
            <a:solidFill>
              <a:srgbClr val="FF0000"/>
            </a:solidFill>
            <a:round/>
            <a:tailEnd type="arrow" w="med" len="med"/>
          </a:ln>
          <a:extLst>
            <a:ext uri="{909E8E84-426E-40DD-AFC4-6F175D3DCCD1}">
              <a14:hiddenFill xmlns:a14="http://schemas.microsoft.com/office/drawing/2010/main">
                <a:noFill/>
              </a14:hiddenFill>
            </a:ext>
          </a:extLst>
        </p:spPr>
      </p:cxnSp>
      <p:sp>
        <p:nvSpPr>
          <p:cNvPr id="24" name="Text Box 34"/>
          <p:cNvSpPr txBox="1">
            <a:spLocks noChangeArrowheads="1"/>
          </p:cNvSpPr>
          <p:nvPr/>
        </p:nvSpPr>
        <p:spPr bwMode="auto">
          <a:xfrm>
            <a:off x="4140200" y="4868863"/>
            <a:ext cx="1008063" cy="496887"/>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b="1" dirty="0" smtClean="0">
                <a:solidFill>
                  <a:srgbClr val="C8F523"/>
                </a:solidFill>
                <a:latin typeface="Times New Roman" panose="02020603050405020304" pitchFamily="18" charset="0"/>
                <a:sym typeface="+mn-ea"/>
              </a:rPr>
              <a:t>①</a:t>
            </a:r>
            <a:endParaRPr lang="zh-CN" altLang="en-US" b="1" dirty="0" smtClean="0">
              <a:solidFill>
                <a:srgbClr val="C8F523"/>
              </a:solidFill>
              <a:effectLst>
                <a:outerShdw blurRad="38100" dist="38100" dir="2700000" algn="tl">
                  <a:srgbClr val="C0C0C0"/>
                </a:outerShdw>
              </a:effectLst>
              <a:sym typeface="+mn-ea"/>
            </a:endParaRPr>
          </a:p>
        </p:txBody>
      </p:sp>
      <p:sp>
        <p:nvSpPr>
          <p:cNvPr id="25" name="Text Box 34"/>
          <p:cNvSpPr txBox="1">
            <a:spLocks noChangeArrowheads="1"/>
          </p:cNvSpPr>
          <p:nvPr/>
        </p:nvSpPr>
        <p:spPr bwMode="auto">
          <a:xfrm>
            <a:off x="4140200" y="5381625"/>
            <a:ext cx="1008063" cy="495300"/>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b="1" dirty="0" smtClean="0">
                <a:solidFill>
                  <a:srgbClr val="C8F523"/>
                </a:solidFill>
                <a:latin typeface="Times New Roman" panose="02020603050405020304" pitchFamily="18" charset="0"/>
                <a:sym typeface="+mn-ea"/>
              </a:rPr>
              <a:t>②</a:t>
            </a:r>
            <a:endParaRPr lang="zh-CN" altLang="en-US" b="1" dirty="0" smtClean="0">
              <a:solidFill>
                <a:srgbClr val="C8F523"/>
              </a:solidFill>
              <a:effectLst>
                <a:outerShdw blurRad="38100" dist="38100" dir="2700000" algn="tl">
                  <a:srgbClr val="C0C0C0"/>
                </a:outerShdw>
              </a:effectLst>
              <a:sym typeface="+mn-ea"/>
            </a:endParaRPr>
          </a:p>
        </p:txBody>
      </p:sp>
      <p:sp>
        <p:nvSpPr>
          <p:cNvPr id="26" name="矩形 25"/>
          <p:cNvSpPr>
            <a:spLocks noChangeArrowheads="1"/>
          </p:cNvSpPr>
          <p:nvPr/>
        </p:nvSpPr>
        <p:spPr bwMode="auto">
          <a:xfrm>
            <a:off x="4716463" y="5876925"/>
            <a:ext cx="4921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lnSpc>
                <a:spcPct val="115000"/>
              </a:lnSpc>
              <a:spcBef>
                <a:spcPct val="20000"/>
              </a:spcBef>
            </a:pPr>
            <a:r>
              <a:rPr lang="zh-CN" altLang="en-US" b="1">
                <a:solidFill>
                  <a:srgbClr val="C8F523"/>
                </a:solidFill>
              </a:rPr>
              <a:t>③</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ox(in)">
                                      <p:cBhvr>
                                        <p:cTn id="13" dur="500"/>
                                        <p:tgtEl>
                                          <p:spTgt spid="2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ox(in)">
                                      <p:cBhvr>
                                        <p:cTn id="16" dur="500"/>
                                        <p:tgtEl>
                                          <p:spTgt spid="2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ox(in)">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ox(in)">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ext Box 2"/>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en-US" altLang="zh-CN" sz="1400">
                <a:solidFill>
                  <a:schemeClr val="tx2"/>
                </a:solidFill>
                <a:latin typeface="Times New Roman" panose="02020603050405020304" pitchFamily="18" charset="0"/>
              </a:rPr>
              <a:t>6</a:t>
            </a:r>
          </a:p>
        </p:txBody>
      </p:sp>
      <p:sp>
        <p:nvSpPr>
          <p:cNvPr id="146434" name="Rectangle 18"/>
          <p:cNvSpPr>
            <a:spLocks noChangeArrowheads="1"/>
          </p:cNvSpPr>
          <p:nvPr/>
        </p:nvSpPr>
        <p:spPr bwMode="auto">
          <a:xfrm>
            <a:off x="0" y="182563"/>
            <a:ext cx="4932363"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pPr>
            <a:r>
              <a:rPr lang="zh-CN" altLang="en-US" sz="2800" b="1">
                <a:solidFill>
                  <a:srgbClr val="000099"/>
                </a:solidFill>
                <a:latin typeface="Times New Roman" panose="02020603050405020304" pitchFamily="18" charset="0"/>
              </a:rPr>
              <a:t>层次结构划分示意图：</a:t>
            </a:r>
            <a:endParaRPr lang="zh-CN" altLang="en-US" sz="2800" b="1">
              <a:latin typeface="Times New Roman" panose="02020603050405020304" pitchFamily="18" charset="0"/>
            </a:endParaRPr>
          </a:p>
        </p:txBody>
      </p:sp>
      <p:pic>
        <p:nvPicPr>
          <p:cNvPr id="146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860425"/>
            <a:ext cx="7569200"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323850" y="5229225"/>
            <a:ext cx="8545513" cy="1454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7200" lvl="1" indent="0">
              <a:lnSpc>
                <a:spcPct val="110000"/>
              </a:lnSpc>
              <a:buFontTx/>
              <a:buNone/>
              <a:defRPr/>
            </a:pPr>
            <a:r>
              <a:rPr lang="zh-CN" altLang="en-US" sz="2400" b="1" dirty="0" smtClean="0">
                <a:solidFill>
                  <a:srgbClr val="0000FF"/>
                </a:solidFill>
                <a:sym typeface="+mn-ea"/>
              </a:rPr>
              <a:t>优点：</a:t>
            </a:r>
            <a:r>
              <a:rPr lang="zh-CN" altLang="en-US" sz="2400" b="1" dirty="0" smtClean="0">
                <a:sym typeface="+mn-ea"/>
              </a:rPr>
              <a:t>易保证系统的正确性，易扩充和易维护性</a:t>
            </a:r>
          </a:p>
          <a:p>
            <a:pPr marL="457200" lvl="1" indent="0">
              <a:lnSpc>
                <a:spcPct val="110000"/>
              </a:lnSpc>
              <a:buFontTx/>
              <a:buNone/>
              <a:defRPr/>
            </a:pPr>
            <a:r>
              <a:rPr lang="zh-CN" altLang="en-US" sz="2400" b="1" dirty="0" smtClean="0">
                <a:solidFill>
                  <a:srgbClr val="0000FF"/>
                </a:solidFill>
                <a:sym typeface="+mn-ea"/>
              </a:rPr>
              <a:t>缺点：</a:t>
            </a:r>
            <a:r>
              <a:rPr lang="zh-CN" altLang="en-US" sz="2400" b="1" dirty="0" smtClean="0">
                <a:sym typeface="+mn-ea"/>
              </a:rPr>
              <a:t>系统效率降低</a:t>
            </a:r>
            <a:endParaRPr lang="en-US" altLang="zh-CN" sz="2400" b="1" dirty="0" smtClean="0">
              <a:sym typeface="+mn-ea"/>
            </a:endParaRPr>
          </a:p>
          <a:p>
            <a:pPr marL="457200" lvl="1" indent="0">
              <a:lnSpc>
                <a:spcPct val="110000"/>
              </a:lnSpc>
              <a:buFontTx/>
              <a:buNone/>
              <a:defRPr/>
            </a:pPr>
            <a:r>
              <a:rPr lang="zh-CN" altLang="en-US" sz="2400" b="1" dirty="0" smtClean="0">
                <a:solidFill>
                  <a:srgbClr val="0000FF"/>
                </a:solidFill>
                <a:sym typeface="+mn-ea"/>
              </a:rPr>
              <a:t>实例：</a:t>
            </a:r>
            <a:r>
              <a:rPr lang="en-US" altLang="zh-CN" sz="2400" b="1" dirty="0" err="1" smtClean="0">
                <a:sym typeface="+mn-ea"/>
              </a:rPr>
              <a:t>Dijkstra</a:t>
            </a:r>
            <a:r>
              <a:rPr lang="zh-CN" altLang="en-US" sz="2400" b="1" dirty="0" smtClean="0">
                <a:sym typeface="+mn-ea"/>
              </a:rPr>
              <a:t>的</a:t>
            </a:r>
            <a:r>
              <a:rPr lang="en-US" altLang="zh-CN" sz="2400" b="1" dirty="0" smtClean="0">
                <a:sym typeface="+mn-ea"/>
              </a:rPr>
              <a:t>THE</a:t>
            </a:r>
            <a:r>
              <a:rPr lang="zh-CN" altLang="en-US" sz="2400" b="1" dirty="0" smtClean="0">
                <a:sym typeface="+mn-ea"/>
              </a:rPr>
              <a:t>系统</a:t>
            </a:r>
          </a:p>
          <a:p>
            <a:pPr lvl="1">
              <a:lnSpc>
                <a:spcPct val="115000"/>
              </a:lnSpc>
              <a:defRPr/>
            </a:pPr>
            <a:endParaRPr lang="zh-CN" altLang="en-US" b="1" dirty="0" smtClean="0">
              <a:sym typeface="+mn-ea"/>
            </a:endParaRPr>
          </a:p>
        </p:txBody>
      </p:sp>
      <p:cxnSp>
        <p:nvCxnSpPr>
          <p:cNvPr id="7" name="直接箭头连接符 6"/>
          <p:cNvCxnSpPr>
            <a:cxnSpLocks noChangeShapeType="1"/>
          </p:cNvCxnSpPr>
          <p:nvPr/>
        </p:nvCxnSpPr>
        <p:spPr bwMode="auto">
          <a:xfrm flipH="1">
            <a:off x="5724525" y="2133600"/>
            <a:ext cx="1439863" cy="1582738"/>
          </a:xfrm>
          <a:prstGeom prst="straightConnector1">
            <a:avLst/>
          </a:prstGeom>
          <a:noFill/>
          <a:ln w="38100">
            <a:solidFill>
              <a:srgbClr val="FF0000"/>
            </a:solidFill>
            <a:round/>
            <a:tailEnd type="arrow" w="med" len="med"/>
          </a:ln>
          <a:extLst>
            <a:ext uri="{909E8E84-426E-40DD-AFC4-6F175D3DCCD1}">
              <a14:hiddenFill xmlns:a14="http://schemas.microsoft.com/office/drawing/2010/main">
                <a:noFill/>
              </a14:hiddenFill>
            </a:ext>
          </a:extLst>
        </p:spPr>
      </p:cxnSp>
      <p:cxnSp>
        <p:nvCxnSpPr>
          <p:cNvPr id="9" name="直接箭头连接符 8"/>
          <p:cNvCxnSpPr>
            <a:cxnSpLocks noChangeShapeType="1"/>
          </p:cNvCxnSpPr>
          <p:nvPr/>
        </p:nvCxnSpPr>
        <p:spPr bwMode="auto">
          <a:xfrm>
            <a:off x="3348038" y="4005263"/>
            <a:ext cx="2160587" cy="0"/>
          </a:xfrm>
          <a:prstGeom prst="straightConnector1">
            <a:avLst/>
          </a:prstGeom>
          <a:noFill/>
          <a:ln w="38100">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ext Box 2"/>
          <p:cNvSpPr txBox="1">
            <a:spLocks noChangeArrowheads="1"/>
          </p:cNvSpPr>
          <p:nvPr/>
        </p:nvSpPr>
        <p:spPr bwMode="auto">
          <a:xfrm>
            <a:off x="8493125" y="6510338"/>
            <a:ext cx="3762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630" indent="-34163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50000"/>
              </a:spcBef>
            </a:pPr>
            <a:r>
              <a:rPr lang="en-US" altLang="zh-CN" sz="1400">
                <a:solidFill>
                  <a:schemeClr val="tx2"/>
                </a:solidFill>
                <a:latin typeface="Times New Roman" panose="02020603050405020304" pitchFamily="18" charset="0"/>
              </a:rPr>
              <a:t>5</a:t>
            </a:r>
          </a:p>
        </p:txBody>
      </p:sp>
      <p:sp>
        <p:nvSpPr>
          <p:cNvPr id="148482" name="Rectangle 17"/>
          <p:cNvSpPr>
            <a:spLocks noChangeArrowheads="1"/>
          </p:cNvSpPr>
          <p:nvPr/>
        </p:nvSpPr>
        <p:spPr bwMode="auto">
          <a:xfrm>
            <a:off x="11113" y="692150"/>
            <a:ext cx="3484562"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pPr>
            <a:r>
              <a:rPr lang="en-US" altLang="zh-CN" sz="2800" b="1">
                <a:solidFill>
                  <a:srgbClr val="000099"/>
                </a:solidFill>
                <a:latin typeface="宋体" panose="02010600030101010101" pitchFamily="2" charset="-122"/>
              </a:rPr>
              <a:t>4. </a:t>
            </a:r>
            <a:r>
              <a:rPr lang="zh-CN" altLang="en-US" sz="2800" b="1">
                <a:solidFill>
                  <a:srgbClr val="000099"/>
                </a:solidFill>
                <a:latin typeface="宋体" panose="02010600030101010101" pitchFamily="2" charset="-122"/>
              </a:rPr>
              <a:t>微</a:t>
            </a:r>
            <a:r>
              <a:rPr lang="zh-CN" altLang="en-US" sz="2800" b="1">
                <a:solidFill>
                  <a:srgbClr val="000099"/>
                </a:solidFill>
                <a:latin typeface="Times New Roman" panose="02020603050405020304" pitchFamily="18" charset="0"/>
              </a:rPr>
              <a:t>内核结构</a:t>
            </a:r>
            <a:endParaRPr lang="zh-CN" altLang="en-US" sz="2800" b="1">
              <a:latin typeface="Times New Roman" panose="02020603050405020304" pitchFamily="18" charset="0"/>
            </a:endParaRPr>
          </a:p>
        </p:txBody>
      </p:sp>
      <p:sp>
        <p:nvSpPr>
          <p:cNvPr id="824339" name="Text Box 19"/>
          <p:cNvSpPr txBox="1">
            <a:spLocks noChangeArrowheads="1"/>
          </p:cNvSpPr>
          <p:nvPr/>
        </p:nvSpPr>
        <p:spPr bwMode="auto">
          <a:xfrm>
            <a:off x="5767388" y="2946400"/>
            <a:ext cx="1295400" cy="431800"/>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1400" smtClean="0">
                <a:solidFill>
                  <a:srgbClr val="FFFFFF"/>
                </a:solidFill>
                <a:latin typeface="Times New Roman" panose="02020603050405020304" pitchFamily="18" charset="0"/>
                <a:sym typeface="+mn-ea"/>
              </a:rPr>
              <a:t>内核</a:t>
            </a:r>
            <a:endParaRPr lang="zh-CN" altLang="en-US" sz="1400" smtClean="0">
              <a:solidFill>
                <a:srgbClr val="4138FA"/>
              </a:solidFill>
              <a:effectLst>
                <a:outerShdw blurRad="38100" dist="38100" dir="2700000" algn="tl">
                  <a:srgbClr val="C0C0C0"/>
                </a:outerShdw>
              </a:effectLst>
              <a:sym typeface="+mn-ea"/>
            </a:endParaRPr>
          </a:p>
        </p:txBody>
      </p:sp>
      <p:grpSp>
        <p:nvGrpSpPr>
          <p:cNvPr id="2" name="Group 44"/>
          <p:cNvGrpSpPr/>
          <p:nvPr/>
        </p:nvGrpSpPr>
        <p:grpSpPr bwMode="auto">
          <a:xfrm>
            <a:off x="-541338" y="3154363"/>
            <a:ext cx="3994151" cy="3235325"/>
            <a:chOff x="240" y="1206"/>
            <a:chExt cx="1904" cy="1865"/>
          </a:xfrm>
        </p:grpSpPr>
        <p:sp>
          <p:nvSpPr>
            <p:cNvPr id="824332" name="Text Box 12"/>
            <p:cNvSpPr txBox="1">
              <a:spLocks noChangeArrowheads="1"/>
            </p:cNvSpPr>
            <p:nvPr/>
          </p:nvSpPr>
          <p:spPr bwMode="auto">
            <a:xfrm>
              <a:off x="240" y="2236"/>
              <a:ext cx="343" cy="769"/>
            </a:xfrm>
            <a:prstGeom prst="rect">
              <a:avLst/>
            </a:prstGeom>
            <a:solidFill>
              <a:srgbClr val="FFFFFF"/>
            </a:solid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ts val="18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操</a:t>
              </a:r>
            </a:p>
            <a:p>
              <a:pPr algn="just" eaLnBrk="0" hangingPunct="0">
                <a:lnSpc>
                  <a:spcPts val="18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作</a:t>
              </a:r>
            </a:p>
            <a:p>
              <a:pPr algn="just" eaLnBrk="0" hangingPunct="0">
                <a:lnSpc>
                  <a:spcPts val="18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系</a:t>
              </a:r>
            </a:p>
            <a:p>
              <a:pPr algn="just" eaLnBrk="0" hangingPunct="0">
                <a:lnSpc>
                  <a:spcPts val="18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统</a:t>
              </a:r>
              <a:endParaRPr lang="zh-CN" altLang="en-US" sz="2000" b="1" dirty="0" smtClean="0">
                <a:effectLst>
                  <a:outerShdw blurRad="38100" dist="38100" dir="2700000" algn="tl">
                    <a:srgbClr val="C0C0C0"/>
                  </a:outerShdw>
                </a:effectLst>
                <a:sym typeface="+mn-ea"/>
              </a:endParaRPr>
            </a:p>
          </p:txBody>
        </p:sp>
        <p:sp>
          <p:nvSpPr>
            <p:cNvPr id="824326" name="Text Box 6"/>
            <p:cNvSpPr txBox="1">
              <a:spLocks noChangeArrowheads="1"/>
            </p:cNvSpPr>
            <p:nvPr/>
          </p:nvSpPr>
          <p:spPr bwMode="auto">
            <a:xfrm>
              <a:off x="844" y="1206"/>
              <a:ext cx="1233" cy="1860"/>
            </a:xfrm>
            <a:prstGeom prst="rect">
              <a:avLst/>
            </a:prstGeom>
            <a:solidFill>
              <a:srgbClr val="FFFFFF"/>
            </a:solidFill>
            <a:ln w="19050">
              <a:solidFill>
                <a:srgbClr val="000000"/>
              </a:solidFill>
              <a:miter lim="800000"/>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115000"/>
                </a:lnSpc>
                <a:spcBef>
                  <a:spcPct val="20000"/>
                </a:spcBef>
                <a:buFont typeface="Wingdings" panose="05000000000000000000" pitchFamily="2" charset="2"/>
                <a:buNone/>
                <a:defRPr/>
              </a:pPr>
              <a:endParaRPr lang="zh-CN" altLang="zh-CN" sz="2000" b="1" smtClean="0">
                <a:solidFill>
                  <a:srgbClr val="4138FA"/>
                </a:solidFill>
                <a:effectLst>
                  <a:outerShdw blurRad="38100" dist="38100" dir="2700000" algn="tl">
                    <a:srgbClr val="C0C0C0"/>
                  </a:outerShdw>
                </a:effectLst>
              </a:endParaRPr>
            </a:p>
          </p:txBody>
        </p:sp>
        <p:sp>
          <p:nvSpPr>
            <p:cNvPr id="824327" name="Text Box 7"/>
            <p:cNvSpPr txBox="1">
              <a:spLocks noChangeArrowheads="1"/>
            </p:cNvSpPr>
            <p:nvPr/>
          </p:nvSpPr>
          <p:spPr bwMode="auto">
            <a:xfrm>
              <a:off x="861" y="1277"/>
              <a:ext cx="954" cy="272"/>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dirty="0" smtClean="0">
                  <a:solidFill>
                    <a:srgbClr val="4138FA"/>
                  </a:solidFill>
                  <a:latin typeface="Times New Roman" panose="02020603050405020304" pitchFamily="18" charset="0"/>
                  <a:sym typeface="+mn-ea"/>
                </a:rPr>
                <a:t>应用软件</a:t>
              </a:r>
              <a:endParaRPr lang="zh-CN" altLang="en-US" sz="2000" b="1" dirty="0" smtClean="0">
                <a:solidFill>
                  <a:srgbClr val="4138FA"/>
                </a:solidFill>
                <a:effectLst>
                  <a:outerShdw blurRad="38100" dist="38100" dir="2700000" algn="tl">
                    <a:srgbClr val="C0C0C0"/>
                  </a:outerShdw>
                </a:effectLst>
                <a:sym typeface="+mn-ea"/>
              </a:endParaRPr>
            </a:p>
          </p:txBody>
        </p:sp>
        <p:sp>
          <p:nvSpPr>
            <p:cNvPr id="824328" name="Text Box 8"/>
            <p:cNvSpPr txBox="1">
              <a:spLocks noChangeArrowheads="1"/>
            </p:cNvSpPr>
            <p:nvPr/>
          </p:nvSpPr>
          <p:spPr bwMode="auto">
            <a:xfrm>
              <a:off x="762" y="1738"/>
              <a:ext cx="1165" cy="275"/>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dirty="0" smtClean="0">
                  <a:latin typeface="Times New Roman" panose="02020603050405020304" pitchFamily="18" charset="0"/>
                  <a:sym typeface="+mn-ea"/>
                </a:rPr>
                <a:t>其他系统软件</a:t>
              </a:r>
              <a:endParaRPr lang="zh-CN" altLang="en-US" sz="2000" b="1" dirty="0" smtClean="0">
                <a:effectLst>
                  <a:outerShdw blurRad="38100" dist="38100" dir="2700000" algn="tl">
                    <a:srgbClr val="C0C0C0"/>
                  </a:outerShdw>
                </a:effectLst>
                <a:sym typeface="+mn-ea"/>
              </a:endParaRPr>
            </a:p>
          </p:txBody>
        </p:sp>
        <p:sp>
          <p:nvSpPr>
            <p:cNvPr id="148489" name="Rectangle 9"/>
            <p:cNvSpPr>
              <a:spLocks noChangeArrowheads="1"/>
            </p:cNvSpPr>
            <p:nvPr/>
          </p:nvSpPr>
          <p:spPr bwMode="auto">
            <a:xfrm>
              <a:off x="844" y="2070"/>
              <a:ext cx="1233" cy="415"/>
            </a:xfrm>
            <a:prstGeom prst="rect">
              <a:avLst/>
            </a:prstGeom>
            <a:solidFill>
              <a:srgbClr val="C0C0C0"/>
            </a:solidFill>
            <a:ln w="9525">
              <a:solidFill>
                <a:srgbClr val="000000"/>
              </a:solidFill>
              <a:miter lim="800000"/>
            </a:ln>
          </p:spPr>
          <p:txBody>
            <a:bodyPr/>
            <a:lstStyle/>
            <a:p>
              <a:pPr eaLnBrk="0" hangingPunct="0">
                <a:spcBef>
                  <a:spcPct val="20000"/>
                </a:spcBef>
              </a:pPr>
              <a:endParaRPr lang="zh-CN" altLang="zh-CN" sz="2000" b="1"/>
            </a:p>
          </p:txBody>
        </p:sp>
        <p:sp>
          <p:nvSpPr>
            <p:cNvPr id="148490" name="Rectangle 10"/>
            <p:cNvSpPr>
              <a:spLocks noChangeArrowheads="1"/>
            </p:cNvSpPr>
            <p:nvPr/>
          </p:nvSpPr>
          <p:spPr bwMode="auto">
            <a:xfrm>
              <a:off x="844" y="2485"/>
              <a:ext cx="1233" cy="581"/>
            </a:xfrm>
            <a:prstGeom prst="rect">
              <a:avLst/>
            </a:prstGeom>
            <a:solidFill>
              <a:srgbClr val="5F5F5F"/>
            </a:solidFill>
            <a:ln w="9525">
              <a:solidFill>
                <a:srgbClr val="000000"/>
              </a:solidFill>
              <a:miter lim="800000"/>
            </a:ln>
          </p:spPr>
          <p:txBody>
            <a:bodyPr/>
            <a:lstStyle/>
            <a:p>
              <a:pPr eaLnBrk="0" hangingPunct="0">
                <a:spcBef>
                  <a:spcPct val="20000"/>
                </a:spcBef>
              </a:pPr>
              <a:endParaRPr lang="zh-CN" altLang="zh-CN" sz="2000" b="1"/>
            </a:p>
          </p:txBody>
        </p:sp>
        <p:sp>
          <p:nvSpPr>
            <p:cNvPr id="824331" name="Text Box 11"/>
            <p:cNvSpPr txBox="1">
              <a:spLocks noChangeArrowheads="1"/>
            </p:cNvSpPr>
            <p:nvPr/>
          </p:nvSpPr>
          <p:spPr bwMode="auto">
            <a:xfrm>
              <a:off x="645" y="2194"/>
              <a:ext cx="1419" cy="272"/>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dirty="0" smtClean="0">
                  <a:solidFill>
                    <a:srgbClr val="FF0000"/>
                  </a:solidFill>
                  <a:latin typeface="Times New Roman" panose="02020603050405020304" pitchFamily="18" charset="0"/>
                  <a:sym typeface="+mn-ea"/>
                </a:rPr>
                <a:t>操作系统其他功能</a:t>
              </a:r>
              <a:endParaRPr lang="zh-CN" altLang="en-US" sz="2000" b="1" dirty="0" smtClean="0">
                <a:solidFill>
                  <a:srgbClr val="4138FA"/>
                </a:solidFill>
                <a:effectLst>
                  <a:outerShdw blurRad="38100" dist="38100" dir="2700000" algn="tl">
                    <a:srgbClr val="C0C0C0"/>
                  </a:outerShdw>
                </a:effectLst>
                <a:sym typeface="+mn-ea"/>
              </a:endParaRPr>
            </a:p>
          </p:txBody>
        </p:sp>
        <p:sp>
          <p:nvSpPr>
            <p:cNvPr id="148492" name="AutoShape 13"/>
            <p:cNvSpPr/>
            <p:nvPr/>
          </p:nvSpPr>
          <p:spPr bwMode="auto">
            <a:xfrm>
              <a:off x="707" y="2111"/>
              <a:ext cx="117" cy="879"/>
            </a:xfrm>
            <a:prstGeom prst="leftBrace">
              <a:avLst>
                <a:gd name="adj1" fmla="val 68276"/>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pPr eaLnBrk="0" hangingPunct="0">
                <a:spcBef>
                  <a:spcPct val="20000"/>
                </a:spcBef>
              </a:pPr>
              <a:endParaRPr lang="zh-CN" altLang="zh-CN" sz="2000" b="1"/>
            </a:p>
          </p:txBody>
        </p:sp>
        <p:sp>
          <p:nvSpPr>
            <p:cNvPr id="824334" name="Text Box 14"/>
            <p:cNvSpPr txBox="1">
              <a:spLocks noChangeArrowheads="1"/>
            </p:cNvSpPr>
            <p:nvPr/>
          </p:nvSpPr>
          <p:spPr bwMode="auto">
            <a:xfrm>
              <a:off x="575" y="2672"/>
              <a:ext cx="789" cy="382"/>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smtClean="0">
                  <a:solidFill>
                    <a:srgbClr val="FFFFFF"/>
                  </a:solidFill>
                  <a:latin typeface="Times New Roman" panose="02020603050405020304" pitchFamily="18" charset="0"/>
                  <a:sym typeface="+mn-ea"/>
                </a:rPr>
                <a:t>内核</a:t>
              </a:r>
              <a:endParaRPr lang="zh-CN" altLang="en-US" sz="2000" b="1" smtClean="0">
                <a:solidFill>
                  <a:srgbClr val="4138FA"/>
                </a:solidFill>
                <a:effectLst>
                  <a:outerShdw blurRad="38100" dist="38100" dir="2700000" algn="tl">
                    <a:srgbClr val="C0C0C0"/>
                  </a:outerShdw>
                </a:effectLst>
                <a:sym typeface="+mn-ea"/>
              </a:endParaRPr>
            </a:p>
          </p:txBody>
        </p:sp>
        <p:sp>
          <p:nvSpPr>
            <p:cNvPr id="148494" name="Line 15"/>
            <p:cNvSpPr>
              <a:spLocks noChangeShapeType="1"/>
            </p:cNvSpPr>
            <p:nvPr/>
          </p:nvSpPr>
          <p:spPr bwMode="auto">
            <a:xfrm>
              <a:off x="834" y="1613"/>
              <a:ext cx="124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8495" name="Line 16"/>
            <p:cNvSpPr>
              <a:spLocks noChangeShapeType="1"/>
            </p:cNvSpPr>
            <p:nvPr/>
          </p:nvSpPr>
          <p:spPr bwMode="auto">
            <a:xfrm>
              <a:off x="844" y="2070"/>
              <a:ext cx="124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355" name="Text Box 35"/>
            <p:cNvSpPr txBox="1">
              <a:spLocks noChangeArrowheads="1"/>
            </p:cNvSpPr>
            <p:nvPr/>
          </p:nvSpPr>
          <p:spPr bwMode="auto">
            <a:xfrm>
              <a:off x="1036" y="2526"/>
              <a:ext cx="1108" cy="275"/>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dirty="0" smtClean="0">
                  <a:solidFill>
                    <a:srgbClr val="FFFFFF"/>
                  </a:solidFill>
                  <a:latin typeface="Times New Roman" panose="02020603050405020304" pitchFamily="18" charset="0"/>
                  <a:sym typeface="+mn-ea"/>
                </a:rPr>
                <a:t>核心功能</a:t>
              </a:r>
              <a:endParaRPr lang="zh-CN" altLang="en-US" sz="2000" b="1" dirty="0" smtClean="0">
                <a:solidFill>
                  <a:srgbClr val="4138FA"/>
                </a:solidFill>
                <a:effectLst>
                  <a:outerShdw blurRad="38100" dist="38100" dir="2700000" algn="tl">
                    <a:srgbClr val="C0C0C0"/>
                  </a:outerShdw>
                </a:effectLst>
                <a:sym typeface="+mn-ea"/>
              </a:endParaRPr>
            </a:p>
          </p:txBody>
        </p:sp>
        <p:sp>
          <p:nvSpPr>
            <p:cNvPr id="824356" name="Text Box 36"/>
            <p:cNvSpPr txBox="1">
              <a:spLocks noChangeArrowheads="1"/>
            </p:cNvSpPr>
            <p:nvPr/>
          </p:nvSpPr>
          <p:spPr bwMode="auto">
            <a:xfrm>
              <a:off x="1027" y="2799"/>
              <a:ext cx="1108" cy="272"/>
            </a:xfrm>
            <a:prstGeom prst="rect">
              <a:avLst/>
            </a:prstGeom>
            <a:noFill/>
            <a:ln>
              <a:noFill/>
            </a:ln>
            <a:effectLst/>
          </p:spPr>
          <p:txBody>
            <a:bodyPr/>
            <a:lstStyle>
              <a:lvl1pPr marL="914400" indent="-34163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5000"/>
                </a:lnSpc>
                <a:spcBef>
                  <a:spcPct val="20000"/>
                </a:spcBef>
                <a:buFont typeface="Wingdings" panose="05000000000000000000" pitchFamily="2" charset="2"/>
                <a:buNone/>
                <a:defRPr/>
              </a:pPr>
              <a:r>
                <a:rPr lang="zh-CN" altLang="en-US" sz="2000" b="1" smtClean="0">
                  <a:solidFill>
                    <a:srgbClr val="FFFFFF"/>
                  </a:solidFill>
                  <a:latin typeface="Times New Roman" panose="02020603050405020304" pitchFamily="18" charset="0"/>
                  <a:sym typeface="+mn-ea"/>
                </a:rPr>
                <a:t>基础核心</a:t>
              </a:r>
              <a:endParaRPr lang="zh-CN" altLang="en-US" sz="2000" b="1" smtClean="0">
                <a:solidFill>
                  <a:srgbClr val="4138FA"/>
                </a:solidFill>
                <a:effectLst>
                  <a:outerShdw blurRad="38100" dist="38100" dir="2700000" algn="tl">
                    <a:srgbClr val="C0C0C0"/>
                  </a:outerShdw>
                </a:effectLst>
                <a:sym typeface="+mn-ea"/>
              </a:endParaRPr>
            </a:p>
          </p:txBody>
        </p:sp>
        <p:sp>
          <p:nvSpPr>
            <p:cNvPr id="148498" name="Line 37"/>
            <p:cNvSpPr>
              <a:spLocks noChangeShapeType="1"/>
            </p:cNvSpPr>
            <p:nvPr/>
          </p:nvSpPr>
          <p:spPr bwMode="auto">
            <a:xfrm>
              <a:off x="833" y="2775"/>
              <a:ext cx="1247"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48499" name="Rectangle 46"/>
          <p:cNvSpPr>
            <a:spLocks noChangeArrowheads="1"/>
          </p:cNvSpPr>
          <p:nvPr/>
        </p:nvSpPr>
        <p:spPr bwMode="auto">
          <a:xfrm>
            <a:off x="381000" y="42863"/>
            <a:ext cx="8393113"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40000"/>
              </a:lnSpc>
              <a:spcBef>
                <a:spcPct val="20000"/>
              </a:spcBef>
            </a:pPr>
            <a:r>
              <a:rPr lang="zh-CN" altLang="en-US" sz="3200" b="1"/>
              <a:t>一</a:t>
            </a:r>
            <a:r>
              <a:rPr lang="en-US" altLang="zh-CN" sz="3200" b="1"/>
              <a:t>.</a:t>
            </a:r>
            <a:r>
              <a:rPr lang="zh-CN" altLang="en-US" sz="3200" b="1"/>
              <a:t>操作系统结构模型：</a:t>
            </a:r>
          </a:p>
        </p:txBody>
      </p:sp>
      <p:sp>
        <p:nvSpPr>
          <p:cNvPr id="37" name="内容占位符 1"/>
          <p:cNvSpPr>
            <a:spLocks noGrp="1" noChangeArrowheads="1"/>
          </p:cNvSpPr>
          <p:nvPr>
            <p:ph/>
          </p:nvPr>
        </p:nvSpPr>
        <p:spPr>
          <a:xfrm>
            <a:off x="1833563" y="1674813"/>
            <a:ext cx="863600" cy="962025"/>
          </a:xfrm>
        </p:spPr>
        <p:txBody>
          <a:bodyPr/>
          <a:lstStyle/>
          <a:p>
            <a:pPr marL="0" indent="0">
              <a:buFontTx/>
              <a:buNone/>
            </a:pPr>
            <a:r>
              <a:rPr lang="zh-CN" altLang="en-US" sz="2400" b="1" smtClean="0">
                <a:solidFill>
                  <a:schemeClr val="accent1"/>
                </a:solidFill>
              </a:rPr>
              <a:t>系统内核</a:t>
            </a:r>
          </a:p>
        </p:txBody>
      </p:sp>
      <p:sp>
        <p:nvSpPr>
          <p:cNvPr id="38" name="左大括号 37"/>
          <p:cNvSpPr/>
          <p:nvPr/>
        </p:nvSpPr>
        <p:spPr bwMode="auto">
          <a:xfrm>
            <a:off x="2757488" y="1401763"/>
            <a:ext cx="544512" cy="1506537"/>
          </a:xfrm>
          <a:prstGeom prst="leftBrace">
            <a:avLst>
              <a:gd name="adj1" fmla="val 828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p>
        </p:txBody>
      </p:sp>
      <p:sp>
        <p:nvSpPr>
          <p:cNvPr id="39" name="内容占位符 1"/>
          <p:cNvSpPr txBox="1">
            <a:spLocks noChangeArrowheads="1"/>
          </p:cNvSpPr>
          <p:nvPr/>
        </p:nvSpPr>
        <p:spPr bwMode="auto">
          <a:xfrm>
            <a:off x="3295650" y="1160463"/>
            <a:ext cx="1512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115000"/>
              </a:lnSpc>
              <a:spcBef>
                <a:spcPct val="20000"/>
              </a:spcBef>
            </a:pPr>
            <a:r>
              <a:rPr lang="zh-CN" altLang="en-US" b="1"/>
              <a:t>基础核心</a:t>
            </a:r>
          </a:p>
        </p:txBody>
      </p:sp>
      <p:sp>
        <p:nvSpPr>
          <p:cNvPr id="40" name="左大括号 39"/>
          <p:cNvSpPr/>
          <p:nvPr/>
        </p:nvSpPr>
        <p:spPr bwMode="auto">
          <a:xfrm>
            <a:off x="4737100" y="820738"/>
            <a:ext cx="287338" cy="1187450"/>
          </a:xfrm>
          <a:prstGeom prst="leftBrace">
            <a:avLst>
              <a:gd name="adj1" fmla="val 828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115000"/>
              </a:lnSpc>
              <a:spcBef>
                <a:spcPct val="20000"/>
              </a:spcBef>
            </a:pPr>
            <a:endParaRPr lang="zh-CN" altLang="en-US"/>
          </a:p>
        </p:txBody>
      </p:sp>
      <p:sp>
        <p:nvSpPr>
          <p:cNvPr id="41" name="内容占位符 1"/>
          <p:cNvSpPr txBox="1">
            <a:spLocks noChangeArrowheads="1"/>
          </p:cNvSpPr>
          <p:nvPr/>
        </p:nvSpPr>
        <p:spPr bwMode="auto">
          <a:xfrm>
            <a:off x="4521200" y="676275"/>
            <a:ext cx="3167063"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90000"/>
              </a:lnSpc>
              <a:spcBef>
                <a:spcPct val="20000"/>
              </a:spcBef>
            </a:pPr>
            <a:r>
              <a:rPr lang="zh-CN" altLang="en-US" b="1"/>
              <a:t>进程管理（线程）</a:t>
            </a:r>
          </a:p>
        </p:txBody>
      </p:sp>
      <p:sp>
        <p:nvSpPr>
          <p:cNvPr id="42" name="内容占位符 1"/>
          <p:cNvSpPr txBox="1">
            <a:spLocks noChangeArrowheads="1"/>
          </p:cNvSpPr>
          <p:nvPr/>
        </p:nvSpPr>
        <p:spPr bwMode="auto">
          <a:xfrm>
            <a:off x="4500563" y="1539875"/>
            <a:ext cx="3044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90000"/>
              </a:lnSpc>
              <a:spcBef>
                <a:spcPct val="20000"/>
              </a:spcBef>
            </a:pPr>
            <a:r>
              <a:rPr lang="zh-CN" altLang="en-US" b="1"/>
              <a:t>中断和陷入处理</a:t>
            </a:r>
          </a:p>
        </p:txBody>
      </p:sp>
      <p:sp>
        <p:nvSpPr>
          <p:cNvPr id="43" name="内容占位符 1"/>
          <p:cNvSpPr txBox="1">
            <a:spLocks noChangeArrowheads="1"/>
          </p:cNvSpPr>
          <p:nvPr/>
        </p:nvSpPr>
        <p:spPr bwMode="auto">
          <a:xfrm>
            <a:off x="4521200" y="1108075"/>
            <a:ext cx="3095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90000"/>
              </a:lnSpc>
              <a:spcBef>
                <a:spcPct val="20000"/>
              </a:spcBef>
            </a:pPr>
            <a:r>
              <a:rPr lang="zh-CN" altLang="en-US" b="1"/>
              <a:t>低级存储器管理</a:t>
            </a:r>
          </a:p>
        </p:txBody>
      </p:sp>
      <p:sp>
        <p:nvSpPr>
          <p:cNvPr id="44" name="内容占位符 1"/>
          <p:cNvSpPr txBox="1">
            <a:spLocks noChangeArrowheads="1"/>
          </p:cNvSpPr>
          <p:nvPr/>
        </p:nvSpPr>
        <p:spPr bwMode="auto">
          <a:xfrm>
            <a:off x="3368675" y="2454275"/>
            <a:ext cx="5472113"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115000"/>
              </a:lnSpc>
              <a:spcBef>
                <a:spcPct val="20000"/>
              </a:spcBef>
            </a:pPr>
            <a:r>
              <a:rPr lang="zh-CN" altLang="en-US" b="1"/>
              <a:t>其他核心：文件管理、设备驱动、内存  管理、网络管理等</a:t>
            </a:r>
          </a:p>
        </p:txBody>
      </p:sp>
      <p:sp>
        <p:nvSpPr>
          <p:cNvPr id="45" name="内容占位符 1"/>
          <p:cNvSpPr txBox="1">
            <a:spLocks noChangeArrowheads="1"/>
          </p:cNvSpPr>
          <p:nvPr/>
        </p:nvSpPr>
        <p:spPr bwMode="auto">
          <a:xfrm>
            <a:off x="4521200" y="1903413"/>
            <a:ext cx="35988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90000"/>
              </a:lnSpc>
              <a:spcBef>
                <a:spcPct val="20000"/>
              </a:spcBef>
            </a:pPr>
            <a:r>
              <a:rPr lang="zh-CN" altLang="en-US" b="1"/>
              <a:t>基础通信：消息传递</a:t>
            </a:r>
          </a:p>
        </p:txBody>
      </p:sp>
      <p:sp>
        <p:nvSpPr>
          <p:cNvPr id="46" name="Rectangle 3"/>
          <p:cNvSpPr txBox="1">
            <a:spLocks noChangeArrowheads="1"/>
          </p:cNvSpPr>
          <p:nvPr/>
        </p:nvSpPr>
        <p:spPr>
          <a:xfrm>
            <a:off x="3348038" y="3932238"/>
            <a:ext cx="5427662" cy="20891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lvl="1" indent="0">
              <a:lnSpc>
                <a:spcPct val="90000"/>
              </a:lnSpc>
              <a:buFontTx/>
              <a:buNone/>
              <a:defRPr/>
            </a:pPr>
            <a:r>
              <a:rPr kumimoji="1" lang="zh-CN" altLang="en-US" sz="2400" b="1" dirty="0" smtClean="0">
                <a:solidFill>
                  <a:srgbClr val="FF0000"/>
                </a:solidFill>
                <a:sym typeface="+mn-ea"/>
              </a:rPr>
              <a:t>特点：</a:t>
            </a:r>
            <a:r>
              <a:rPr kumimoji="1" lang="zh-CN" altLang="en-US" sz="2400" b="1" dirty="0" smtClean="0">
                <a:solidFill>
                  <a:srgbClr val="0000FF"/>
                </a:solidFill>
                <a:sym typeface="+mn-ea"/>
              </a:rPr>
              <a:t>采用面向对象技术</a:t>
            </a:r>
            <a:endParaRPr lang="zh-CN" altLang="en-US" sz="2400" b="1" dirty="0" smtClean="0">
              <a:solidFill>
                <a:srgbClr val="0000FF"/>
              </a:solidFill>
              <a:sym typeface="+mn-ea"/>
            </a:endParaRPr>
          </a:p>
          <a:p>
            <a:pPr marL="457200" lvl="1" indent="0">
              <a:lnSpc>
                <a:spcPct val="90000"/>
              </a:lnSpc>
              <a:buFontTx/>
              <a:buNone/>
              <a:defRPr/>
            </a:pPr>
            <a:r>
              <a:rPr lang="zh-CN" altLang="en-US" sz="2400" b="1" dirty="0" smtClean="0">
                <a:solidFill>
                  <a:srgbClr val="0000FF"/>
                </a:solidFill>
                <a:sym typeface="+mn-ea"/>
              </a:rPr>
              <a:t>      基于客户</a:t>
            </a:r>
            <a:r>
              <a:rPr lang="en-US" altLang="zh-CN" sz="2400" b="1" dirty="0" smtClean="0">
                <a:solidFill>
                  <a:srgbClr val="0000FF"/>
                </a:solidFill>
                <a:sym typeface="+mn-ea"/>
              </a:rPr>
              <a:t>/</a:t>
            </a:r>
            <a:r>
              <a:rPr lang="zh-CN" altLang="en-US" sz="2400" b="1" dirty="0" smtClean="0">
                <a:solidFill>
                  <a:srgbClr val="0000FF"/>
                </a:solidFill>
                <a:sym typeface="+mn-ea"/>
              </a:rPr>
              <a:t>服务器模式</a:t>
            </a:r>
          </a:p>
          <a:p>
            <a:pPr lvl="2">
              <a:lnSpc>
                <a:spcPct val="90000"/>
              </a:lnSpc>
              <a:defRPr/>
            </a:pPr>
            <a:r>
              <a:rPr kumimoji="1" lang="zh-CN" altLang="en-US" sz="2200" b="1" dirty="0" smtClean="0">
                <a:sym typeface="+mn-ea"/>
              </a:rPr>
              <a:t>  运行在核心态的微内核</a:t>
            </a:r>
          </a:p>
          <a:p>
            <a:pPr lvl="2">
              <a:lnSpc>
                <a:spcPct val="90000"/>
              </a:lnSpc>
              <a:defRPr/>
            </a:pPr>
            <a:r>
              <a:rPr kumimoji="1" lang="zh-CN" altLang="en-US" sz="2200" b="1" dirty="0" smtClean="0">
                <a:sym typeface="+mn-ea"/>
              </a:rPr>
              <a:t>  运行在用户态的并以客户</a:t>
            </a:r>
            <a:r>
              <a:rPr kumimoji="1" lang="en-US" altLang="zh-CN" sz="2200" b="1" dirty="0" smtClean="0">
                <a:sym typeface="+mn-ea"/>
              </a:rPr>
              <a:t>/</a:t>
            </a:r>
            <a:r>
              <a:rPr kumimoji="1" lang="zh-CN" altLang="en-US" sz="2200" b="1" dirty="0" smtClean="0">
                <a:sym typeface="+mn-ea"/>
              </a:rPr>
              <a:t>服务器方式活动的进程层</a:t>
            </a:r>
            <a:endParaRPr lang="zh-CN" altLang="en-US" dirty="0" smtClean="0">
              <a:solidFill>
                <a:schemeClr val="accent1"/>
              </a:solidFill>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24339"/>
                                        </p:tgtEl>
                                        <p:attrNameLst>
                                          <p:attrName>style.visibility</p:attrName>
                                        </p:attrNameLst>
                                      </p:cBhvr>
                                      <p:to>
                                        <p:strVal val="visible"/>
                                      </p:to>
                                    </p:set>
                                    <p:animEffect transition="in" filter="fade">
                                      <p:cBhvr>
                                        <p:cTn id="13" dur="1000"/>
                                        <p:tgtEl>
                                          <p:spTgt spid="824339"/>
                                        </p:tgtEl>
                                      </p:cBhvr>
                                    </p:animEffect>
                                    <p:anim calcmode="lin" valueType="num">
                                      <p:cBhvr>
                                        <p:cTn id="14" dur="1000" fill="hold"/>
                                        <p:tgtEl>
                                          <p:spTgt spid="824339"/>
                                        </p:tgtEl>
                                        <p:attrNameLst>
                                          <p:attrName>ppt_x</p:attrName>
                                        </p:attrNameLst>
                                      </p:cBhvr>
                                      <p:tavLst>
                                        <p:tav tm="0">
                                          <p:val>
                                            <p:strVal val="#ppt_x"/>
                                          </p:val>
                                        </p:tav>
                                        <p:tav tm="100000">
                                          <p:val>
                                            <p:strVal val="#ppt_x"/>
                                          </p:val>
                                        </p:tav>
                                      </p:tavLst>
                                    </p:anim>
                                    <p:anim calcmode="lin" valueType="num">
                                      <p:cBhvr>
                                        <p:cTn id="15" dur="1000" fill="hold"/>
                                        <p:tgtEl>
                                          <p:spTgt spid="82433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7">
                                            <p:txEl>
                                              <p:pRg st="0" end="0"/>
                                            </p:txEl>
                                          </p:spTgt>
                                        </p:tgtEl>
                                        <p:attrNameLst>
                                          <p:attrName>style.visibility</p:attrName>
                                        </p:attrNameLst>
                                      </p:cBhvr>
                                      <p:to>
                                        <p:strVal val="visible"/>
                                      </p:to>
                                    </p:set>
                                    <p:animEffect transition="in" filter="fade">
                                      <p:cBhvr>
                                        <p:cTn id="18" dur="1000"/>
                                        <p:tgtEl>
                                          <p:spTgt spid="37">
                                            <p:txEl>
                                              <p:pRg st="0" end="0"/>
                                            </p:txEl>
                                          </p:spTgt>
                                        </p:tgtEl>
                                      </p:cBhvr>
                                    </p:animEffect>
                                    <p:anim calcmode="lin" valueType="num">
                                      <p:cBhvr>
                                        <p:cTn id="1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7">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anim calcmode="lin" valueType="num">
                                      <p:cBhvr>
                                        <p:cTn id="34" dur="1000" fill="hold"/>
                                        <p:tgtEl>
                                          <p:spTgt spid="40"/>
                                        </p:tgtEl>
                                        <p:attrNameLst>
                                          <p:attrName>ppt_x</p:attrName>
                                        </p:attrNameLst>
                                      </p:cBhvr>
                                      <p:tavLst>
                                        <p:tav tm="0">
                                          <p:val>
                                            <p:strVal val="#ppt_x"/>
                                          </p:val>
                                        </p:tav>
                                        <p:tav tm="100000">
                                          <p:val>
                                            <p:strVal val="#ppt_x"/>
                                          </p:val>
                                        </p:tav>
                                      </p:tavLst>
                                    </p:anim>
                                    <p:anim calcmode="lin" valueType="num">
                                      <p:cBhvr>
                                        <p:cTn id="35" dur="1000" fill="hold"/>
                                        <p:tgtEl>
                                          <p:spTgt spid="4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000"/>
                                        <p:tgtEl>
                                          <p:spTgt spid="42"/>
                                        </p:tgtEl>
                                      </p:cBhvr>
                                    </p:animEffect>
                                    <p:anim calcmode="lin" valueType="num">
                                      <p:cBhvr>
                                        <p:cTn id="44" dur="1000" fill="hold"/>
                                        <p:tgtEl>
                                          <p:spTgt spid="42"/>
                                        </p:tgtEl>
                                        <p:attrNameLst>
                                          <p:attrName>ppt_x</p:attrName>
                                        </p:attrNameLst>
                                      </p:cBhvr>
                                      <p:tavLst>
                                        <p:tav tm="0">
                                          <p:val>
                                            <p:strVal val="#ppt_x"/>
                                          </p:val>
                                        </p:tav>
                                        <p:tav tm="100000">
                                          <p:val>
                                            <p:strVal val="#ppt_x"/>
                                          </p:val>
                                        </p:tav>
                                      </p:tavLst>
                                    </p:anim>
                                    <p:anim calcmode="lin" valueType="num">
                                      <p:cBhvr>
                                        <p:cTn id="45" dur="1000" fill="hold"/>
                                        <p:tgtEl>
                                          <p:spTgt spid="4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0"/>
                                        <p:tgtEl>
                                          <p:spTgt spid="43"/>
                                        </p:tgtEl>
                                      </p:cBhvr>
                                    </p:animEffect>
                                    <p:anim calcmode="lin" valueType="num">
                                      <p:cBhvr>
                                        <p:cTn id="49" dur="1000" fill="hold"/>
                                        <p:tgtEl>
                                          <p:spTgt spid="43"/>
                                        </p:tgtEl>
                                        <p:attrNameLst>
                                          <p:attrName>ppt_x</p:attrName>
                                        </p:attrNameLst>
                                      </p:cBhvr>
                                      <p:tavLst>
                                        <p:tav tm="0">
                                          <p:val>
                                            <p:strVal val="#ppt_x"/>
                                          </p:val>
                                        </p:tav>
                                        <p:tav tm="100000">
                                          <p:val>
                                            <p:strVal val="#ppt_x"/>
                                          </p:val>
                                        </p:tav>
                                      </p:tavLst>
                                    </p:anim>
                                    <p:anim calcmode="lin" valueType="num">
                                      <p:cBhvr>
                                        <p:cTn id="50" dur="1000" fill="hold"/>
                                        <p:tgtEl>
                                          <p:spTgt spid="4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1000"/>
                                        <p:tgtEl>
                                          <p:spTgt spid="44"/>
                                        </p:tgtEl>
                                      </p:cBhvr>
                                    </p:animEffect>
                                    <p:anim calcmode="lin" valueType="num">
                                      <p:cBhvr>
                                        <p:cTn id="54" dur="1000" fill="hold"/>
                                        <p:tgtEl>
                                          <p:spTgt spid="44"/>
                                        </p:tgtEl>
                                        <p:attrNameLst>
                                          <p:attrName>ppt_x</p:attrName>
                                        </p:attrNameLst>
                                      </p:cBhvr>
                                      <p:tavLst>
                                        <p:tav tm="0">
                                          <p:val>
                                            <p:strVal val="#ppt_x"/>
                                          </p:val>
                                        </p:tav>
                                        <p:tav tm="100000">
                                          <p:val>
                                            <p:strVal val="#ppt_x"/>
                                          </p:val>
                                        </p:tav>
                                      </p:tavLst>
                                    </p:anim>
                                    <p:anim calcmode="lin" valueType="num">
                                      <p:cBhvr>
                                        <p:cTn id="55" dur="1000" fill="hold"/>
                                        <p:tgtEl>
                                          <p:spTgt spid="4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1000"/>
                                        <p:tgtEl>
                                          <p:spTgt spid="45"/>
                                        </p:tgtEl>
                                      </p:cBhvr>
                                    </p:animEffect>
                                    <p:anim calcmode="lin" valueType="num">
                                      <p:cBhvr>
                                        <p:cTn id="59" dur="1000" fill="hold"/>
                                        <p:tgtEl>
                                          <p:spTgt spid="45"/>
                                        </p:tgtEl>
                                        <p:attrNameLst>
                                          <p:attrName>ppt_x</p:attrName>
                                        </p:attrNameLst>
                                      </p:cBhvr>
                                      <p:tavLst>
                                        <p:tav tm="0">
                                          <p:val>
                                            <p:strVal val="#ppt_x"/>
                                          </p:val>
                                        </p:tav>
                                        <p:tav tm="100000">
                                          <p:val>
                                            <p:strVal val="#ppt_x"/>
                                          </p:val>
                                        </p:tav>
                                      </p:tavLst>
                                    </p:anim>
                                    <p:anim calcmode="lin" valueType="num">
                                      <p:cBhvr>
                                        <p:cTn id="6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1000"/>
                                        <p:tgtEl>
                                          <p:spTgt spid="46"/>
                                        </p:tgtEl>
                                      </p:cBhvr>
                                    </p:animEffect>
                                    <p:anim calcmode="lin" valueType="num">
                                      <p:cBhvr>
                                        <p:cTn id="66" dur="1000" fill="hold"/>
                                        <p:tgtEl>
                                          <p:spTgt spid="46"/>
                                        </p:tgtEl>
                                        <p:attrNameLst>
                                          <p:attrName>ppt_x</p:attrName>
                                        </p:attrNameLst>
                                      </p:cBhvr>
                                      <p:tavLst>
                                        <p:tav tm="0">
                                          <p:val>
                                            <p:strVal val="#ppt_x"/>
                                          </p:val>
                                        </p:tav>
                                        <p:tav tm="100000">
                                          <p:val>
                                            <p:strVal val="#ppt_x"/>
                                          </p:val>
                                        </p:tav>
                                      </p:tavLst>
                                    </p:anim>
                                    <p:anim calcmode="lin" valueType="num">
                                      <p:cBhvr>
                                        <p:cTn id="6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39" grpId="0"/>
      <p:bldP spid="37" grpId="0" build="p"/>
      <p:bldP spid="38" grpId="0" animBg="1"/>
      <p:bldP spid="39" grpId="0"/>
      <p:bldP spid="40" grpId="0" animBg="1"/>
      <p:bldP spid="41" grpId="0"/>
      <p:bldP spid="42" grpId="0"/>
      <p:bldP spid="43" grpId="0"/>
      <p:bldP spid="44" grpId="0"/>
      <p:bldP spid="45" grpId="0"/>
      <p:bldP spid="4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ChangeArrowheads="1"/>
          </p:cNvSpPr>
          <p:nvPr>
            <p:ph type="title"/>
          </p:nvPr>
        </p:nvSpPr>
        <p:spPr>
          <a:xfrm>
            <a:off x="266700" y="188913"/>
            <a:ext cx="8229600" cy="727075"/>
          </a:xfrm>
        </p:spPr>
        <p:txBody>
          <a:bodyPr/>
          <a:lstStyle/>
          <a:p>
            <a:r>
              <a:rPr lang="zh-CN" altLang="en-US" sz="3200" smtClean="0">
                <a:solidFill>
                  <a:schemeClr val="tx1"/>
                </a:solidFill>
              </a:rPr>
              <a:t>一、操作系统结构模型</a:t>
            </a:r>
          </a:p>
        </p:txBody>
      </p:sp>
      <p:sp>
        <p:nvSpPr>
          <p:cNvPr id="138252" name="Rectangle 12"/>
          <p:cNvSpPr>
            <a:spLocks noChangeArrowheads="1"/>
          </p:cNvSpPr>
          <p:nvPr/>
        </p:nvSpPr>
        <p:spPr bwMode="auto">
          <a:xfrm>
            <a:off x="3327400" y="4035425"/>
            <a:ext cx="2133600" cy="533400"/>
          </a:xfrm>
          <a:prstGeom prst="rect">
            <a:avLst/>
          </a:prstGeom>
          <a:solidFill>
            <a:srgbClr val="FFCC99"/>
          </a:solidFill>
          <a:ln w="9525">
            <a:solidFill>
              <a:schemeClr val="tx1"/>
            </a:solidFill>
            <a:miter lim="800000"/>
          </a:ln>
          <a:effectLst/>
        </p:spPr>
        <p:txBody>
          <a:bodyPr wrap="none" anchor="ctr"/>
          <a:lstStyle/>
          <a:p>
            <a:pPr algn="ctr">
              <a:defRPr/>
            </a:pPr>
            <a:r>
              <a:rPr kumimoji="1" lang="zh-CN" altLang="en-US" sz="1800" b="1">
                <a:effectLst>
                  <a:outerShdw blurRad="38100" dist="38100" dir="2700000" algn="tl">
                    <a:srgbClr val="FFFFFF"/>
                  </a:outerShdw>
                </a:effectLst>
                <a:latin typeface="Times New Roman" panose="02020603050405020304" pitchFamily="18" charset="0"/>
                <a:sym typeface="+mn-ea"/>
              </a:rPr>
              <a:t>裸机（硬件）</a:t>
            </a:r>
          </a:p>
        </p:txBody>
      </p:sp>
      <p:sp>
        <p:nvSpPr>
          <p:cNvPr id="138253" name="Rectangle 13"/>
          <p:cNvSpPr>
            <a:spLocks noChangeArrowheads="1"/>
          </p:cNvSpPr>
          <p:nvPr/>
        </p:nvSpPr>
        <p:spPr bwMode="auto">
          <a:xfrm>
            <a:off x="3857625" y="2968625"/>
            <a:ext cx="1219200" cy="838200"/>
          </a:xfrm>
          <a:prstGeom prst="rect">
            <a:avLst/>
          </a:prstGeom>
          <a:solidFill>
            <a:srgbClr val="00CCFF"/>
          </a:solidFill>
          <a:ln w="9525">
            <a:solidFill>
              <a:schemeClr val="tx1"/>
            </a:solidFill>
            <a:miter lim="800000"/>
          </a:ln>
          <a:effectLst/>
        </p:spPr>
        <p:txBody>
          <a:bodyPr wrap="none" anchor="ctr"/>
          <a:lstStyle/>
          <a:p>
            <a:pPr algn="ctr">
              <a:defRPr/>
            </a:pPr>
            <a:r>
              <a:rPr kumimoji="1" lang="zh-CN" altLang="en-US" sz="1800" b="1">
                <a:effectLst>
                  <a:outerShdw blurRad="38100" dist="38100" dir="2700000" algn="tl">
                    <a:srgbClr val="FFFFFF"/>
                  </a:outerShdw>
                </a:effectLst>
                <a:latin typeface="Times New Roman" panose="02020603050405020304" pitchFamily="18" charset="0"/>
                <a:sym typeface="+mn-ea"/>
              </a:rPr>
              <a:t>微内核</a:t>
            </a:r>
          </a:p>
        </p:txBody>
      </p:sp>
      <p:sp>
        <p:nvSpPr>
          <p:cNvPr id="138255" name="Rectangle 15"/>
          <p:cNvSpPr>
            <a:spLocks noChangeArrowheads="1"/>
          </p:cNvSpPr>
          <p:nvPr/>
        </p:nvSpPr>
        <p:spPr bwMode="auto">
          <a:xfrm>
            <a:off x="447675" y="1597025"/>
            <a:ext cx="914400" cy="685800"/>
          </a:xfrm>
          <a:prstGeom prst="rect">
            <a:avLst/>
          </a:prstGeom>
          <a:solidFill>
            <a:schemeClr val="hlink"/>
          </a:solidFill>
          <a:ln w="9525">
            <a:solidFill>
              <a:schemeClr val="tx1"/>
            </a:solidFill>
            <a:miter lim="800000"/>
          </a:ln>
          <a:effectLst/>
        </p:spPr>
        <p:txBody>
          <a:bodyPr wrap="none" anchor="ctr"/>
          <a:lstStyle/>
          <a:p>
            <a:pPr algn="ctr">
              <a:defRPr/>
            </a:pPr>
            <a:r>
              <a:rPr kumimoji="1" lang="zh-CN" altLang="en-US" sz="1800" b="1">
                <a:effectLst>
                  <a:outerShdw blurRad="38100" dist="38100" dir="2700000" algn="tl">
                    <a:srgbClr val="FFFFFF"/>
                  </a:outerShdw>
                </a:effectLst>
                <a:latin typeface="Times New Roman" panose="02020603050405020304" pitchFamily="18" charset="0"/>
                <a:sym typeface="+mn-ea"/>
              </a:rPr>
              <a:t>客  户</a:t>
            </a:r>
          </a:p>
          <a:p>
            <a:pPr algn="ctr">
              <a:defRPr/>
            </a:pPr>
            <a:r>
              <a:rPr kumimoji="1" lang="zh-CN" altLang="en-US" sz="1800" b="1">
                <a:effectLst>
                  <a:outerShdw blurRad="38100" dist="38100" dir="2700000" algn="tl">
                    <a:srgbClr val="FFFFFF"/>
                  </a:outerShdw>
                </a:effectLst>
                <a:latin typeface="Times New Roman" panose="02020603050405020304" pitchFamily="18" charset="0"/>
                <a:sym typeface="+mn-ea"/>
              </a:rPr>
              <a:t>进  程</a:t>
            </a:r>
          </a:p>
        </p:txBody>
      </p:sp>
      <p:sp>
        <p:nvSpPr>
          <p:cNvPr id="138256" name="Rectangle 16"/>
          <p:cNvSpPr>
            <a:spLocks noChangeArrowheads="1"/>
          </p:cNvSpPr>
          <p:nvPr/>
        </p:nvSpPr>
        <p:spPr bwMode="auto">
          <a:xfrm>
            <a:off x="1547813" y="1597025"/>
            <a:ext cx="914400" cy="685800"/>
          </a:xfrm>
          <a:prstGeom prst="rect">
            <a:avLst/>
          </a:prstGeom>
          <a:solidFill>
            <a:schemeClr val="hlink"/>
          </a:solidFill>
          <a:ln w="9525">
            <a:solidFill>
              <a:schemeClr val="tx1"/>
            </a:solidFill>
            <a:miter lim="800000"/>
          </a:ln>
          <a:effectLst/>
        </p:spPr>
        <p:txBody>
          <a:bodyPr wrap="none" anchor="ctr"/>
          <a:lstStyle/>
          <a:p>
            <a:pPr algn="ctr">
              <a:defRPr/>
            </a:pPr>
            <a:r>
              <a:rPr kumimoji="1" lang="zh-CN" altLang="en-US" sz="1800" b="1" dirty="0">
                <a:effectLst>
                  <a:outerShdw blurRad="38100" dist="38100" dir="2700000" algn="tl">
                    <a:srgbClr val="FFFFFF"/>
                  </a:outerShdw>
                </a:effectLst>
                <a:latin typeface="Times New Roman" panose="02020603050405020304" pitchFamily="18" charset="0"/>
                <a:sym typeface="+mn-ea"/>
              </a:rPr>
              <a:t>客  户</a:t>
            </a:r>
          </a:p>
          <a:p>
            <a:pPr algn="ctr">
              <a:defRPr/>
            </a:pPr>
            <a:r>
              <a:rPr kumimoji="1" lang="zh-CN" altLang="en-US" sz="1800" b="1" dirty="0">
                <a:effectLst>
                  <a:outerShdw blurRad="38100" dist="38100" dir="2700000" algn="tl">
                    <a:srgbClr val="FFFFFF"/>
                  </a:outerShdw>
                </a:effectLst>
                <a:latin typeface="Times New Roman" panose="02020603050405020304" pitchFamily="18" charset="0"/>
                <a:sym typeface="+mn-ea"/>
              </a:rPr>
              <a:t>进  程</a:t>
            </a:r>
          </a:p>
        </p:txBody>
      </p:sp>
      <p:sp>
        <p:nvSpPr>
          <p:cNvPr id="138257" name="Rectangle 17"/>
          <p:cNvSpPr>
            <a:spLocks noChangeArrowheads="1"/>
          </p:cNvSpPr>
          <p:nvPr/>
        </p:nvSpPr>
        <p:spPr bwMode="auto">
          <a:xfrm>
            <a:off x="3276600" y="1597025"/>
            <a:ext cx="914400" cy="685800"/>
          </a:xfrm>
          <a:prstGeom prst="rect">
            <a:avLst/>
          </a:prstGeom>
          <a:solidFill>
            <a:schemeClr val="hlink"/>
          </a:solidFill>
          <a:ln w="9525">
            <a:solidFill>
              <a:schemeClr val="tx1"/>
            </a:solidFill>
            <a:miter lim="800000"/>
          </a:ln>
          <a:effectLst/>
        </p:spPr>
        <p:txBody>
          <a:bodyPr wrap="none" anchor="ctr"/>
          <a:lstStyle/>
          <a:p>
            <a:pPr algn="ctr">
              <a:defRPr/>
            </a:pPr>
            <a:r>
              <a:rPr kumimoji="1" lang="zh-CN" altLang="en-US" sz="1800" b="1" dirty="0">
                <a:effectLst>
                  <a:outerShdw blurRad="38100" dist="38100" dir="2700000" algn="tl">
                    <a:srgbClr val="FFFFFF"/>
                  </a:outerShdw>
                </a:effectLst>
                <a:latin typeface="Times New Roman" panose="02020603050405020304" pitchFamily="18" charset="0"/>
                <a:sym typeface="+mn-ea"/>
              </a:rPr>
              <a:t>进程</a:t>
            </a:r>
          </a:p>
          <a:p>
            <a:pPr algn="ctr">
              <a:defRPr/>
            </a:pPr>
            <a:r>
              <a:rPr kumimoji="1" lang="zh-CN" altLang="en-US" sz="1800" b="1" dirty="0">
                <a:effectLst>
                  <a:outerShdw blurRad="38100" dist="38100" dir="2700000" algn="tl">
                    <a:srgbClr val="FFFFFF"/>
                  </a:outerShdw>
                </a:effectLst>
                <a:latin typeface="Times New Roman" panose="02020603050405020304" pitchFamily="18" charset="0"/>
                <a:sym typeface="+mn-ea"/>
              </a:rPr>
              <a:t>服务器</a:t>
            </a:r>
          </a:p>
        </p:txBody>
      </p:sp>
      <p:sp>
        <p:nvSpPr>
          <p:cNvPr id="138258" name="Rectangle 18"/>
          <p:cNvSpPr>
            <a:spLocks noChangeArrowheads="1"/>
          </p:cNvSpPr>
          <p:nvPr/>
        </p:nvSpPr>
        <p:spPr bwMode="auto">
          <a:xfrm>
            <a:off x="4356100" y="1597025"/>
            <a:ext cx="914400" cy="685800"/>
          </a:xfrm>
          <a:prstGeom prst="rect">
            <a:avLst/>
          </a:prstGeom>
          <a:solidFill>
            <a:schemeClr val="hlink"/>
          </a:solidFill>
          <a:ln w="9525">
            <a:solidFill>
              <a:schemeClr val="tx1"/>
            </a:solidFill>
            <a:miter lim="800000"/>
          </a:ln>
          <a:effectLst/>
        </p:spPr>
        <p:txBody>
          <a:bodyPr wrap="none" anchor="ctr"/>
          <a:lstStyle/>
          <a:p>
            <a:pPr algn="ctr">
              <a:defRPr/>
            </a:pPr>
            <a:r>
              <a:rPr kumimoji="1" lang="zh-CN" altLang="en-US" sz="1800" b="1" dirty="0">
                <a:effectLst>
                  <a:outerShdw blurRad="38100" dist="38100" dir="2700000" algn="tl">
                    <a:srgbClr val="FFFFFF"/>
                  </a:outerShdw>
                </a:effectLst>
                <a:latin typeface="Times New Roman" panose="02020603050405020304" pitchFamily="18" charset="0"/>
                <a:sym typeface="+mn-ea"/>
              </a:rPr>
              <a:t>存储器</a:t>
            </a:r>
          </a:p>
          <a:p>
            <a:pPr algn="ctr">
              <a:defRPr/>
            </a:pPr>
            <a:r>
              <a:rPr kumimoji="1" lang="zh-CN" altLang="en-US" sz="1800" b="1" dirty="0">
                <a:effectLst>
                  <a:outerShdw blurRad="38100" dist="38100" dir="2700000" algn="tl">
                    <a:srgbClr val="FFFFFF"/>
                  </a:outerShdw>
                </a:effectLst>
                <a:latin typeface="Times New Roman" panose="02020603050405020304" pitchFamily="18" charset="0"/>
                <a:sym typeface="+mn-ea"/>
              </a:rPr>
              <a:t>服务器</a:t>
            </a:r>
          </a:p>
        </p:txBody>
      </p:sp>
      <p:sp>
        <p:nvSpPr>
          <p:cNvPr id="138259" name="Rectangle 19"/>
          <p:cNvSpPr>
            <a:spLocks noChangeArrowheads="1"/>
          </p:cNvSpPr>
          <p:nvPr/>
        </p:nvSpPr>
        <p:spPr bwMode="auto">
          <a:xfrm>
            <a:off x="6610350" y="1597025"/>
            <a:ext cx="914400" cy="685800"/>
          </a:xfrm>
          <a:prstGeom prst="rect">
            <a:avLst/>
          </a:prstGeom>
          <a:solidFill>
            <a:schemeClr val="hlink"/>
          </a:solidFill>
          <a:ln w="9525">
            <a:solidFill>
              <a:schemeClr val="tx1"/>
            </a:solidFill>
            <a:miter lim="800000"/>
          </a:ln>
          <a:effectLst/>
        </p:spPr>
        <p:txBody>
          <a:bodyPr wrap="none" anchor="ctr"/>
          <a:lstStyle/>
          <a:p>
            <a:pPr algn="ctr">
              <a:defRPr/>
            </a:pPr>
            <a:r>
              <a:rPr kumimoji="1" lang="zh-CN" altLang="en-US" sz="1800" b="1" dirty="0">
                <a:effectLst>
                  <a:outerShdw blurRad="38100" dist="38100" dir="2700000" algn="tl">
                    <a:srgbClr val="FFFFFF"/>
                  </a:outerShdw>
                </a:effectLst>
                <a:latin typeface="Times New Roman" panose="02020603050405020304" pitchFamily="18" charset="0"/>
                <a:sym typeface="+mn-ea"/>
              </a:rPr>
              <a:t>文件</a:t>
            </a:r>
          </a:p>
          <a:p>
            <a:pPr algn="ctr">
              <a:defRPr/>
            </a:pPr>
            <a:r>
              <a:rPr kumimoji="1" lang="zh-CN" altLang="en-US" sz="1800" b="1" dirty="0">
                <a:effectLst>
                  <a:outerShdw blurRad="38100" dist="38100" dir="2700000" algn="tl">
                    <a:srgbClr val="FFFFFF"/>
                  </a:outerShdw>
                </a:effectLst>
                <a:latin typeface="Times New Roman" panose="02020603050405020304" pitchFamily="18" charset="0"/>
                <a:sym typeface="+mn-ea"/>
              </a:rPr>
              <a:t>服务器</a:t>
            </a:r>
          </a:p>
        </p:txBody>
      </p:sp>
      <p:sp>
        <p:nvSpPr>
          <p:cNvPr id="150537" name="Line 21"/>
          <p:cNvSpPr>
            <a:spLocks noChangeShapeType="1"/>
          </p:cNvSpPr>
          <p:nvPr/>
        </p:nvSpPr>
        <p:spPr bwMode="auto">
          <a:xfrm>
            <a:off x="276225" y="2511425"/>
            <a:ext cx="7848600"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65548" name="Freeform 22"/>
          <p:cNvSpPr>
            <a:spLocks noChangeArrowheads="1"/>
          </p:cNvSpPr>
          <p:nvPr/>
        </p:nvSpPr>
        <p:spPr bwMode="auto">
          <a:xfrm>
            <a:off x="735013" y="2306638"/>
            <a:ext cx="3116262" cy="1219200"/>
          </a:xfrm>
          <a:custGeom>
            <a:avLst/>
            <a:gdLst>
              <a:gd name="T0" fmla="*/ 0 w 1872"/>
              <a:gd name="T1" fmla="*/ 0 h 768"/>
              <a:gd name="T2" fmla="*/ 0 w 1872"/>
              <a:gd name="T3" fmla="*/ 768 h 768"/>
              <a:gd name="T4" fmla="*/ 1872 w 1872"/>
              <a:gd name="T5" fmla="*/ 768 h 768"/>
            </a:gdLst>
            <a:ahLst/>
            <a:cxnLst>
              <a:cxn ang="0">
                <a:pos x="T0" y="T1"/>
              </a:cxn>
              <a:cxn ang="0">
                <a:pos x="T2" y="T3"/>
              </a:cxn>
              <a:cxn ang="0">
                <a:pos x="T4" y="T5"/>
              </a:cxn>
            </a:cxnLst>
            <a:rect l="0" t="0" r="r" b="b"/>
            <a:pathLst>
              <a:path w="1872" h="768">
                <a:moveTo>
                  <a:pt x="0" y="0"/>
                </a:moveTo>
                <a:lnTo>
                  <a:pt x="0" y="768"/>
                </a:lnTo>
                <a:lnTo>
                  <a:pt x="1872" y="768"/>
                </a:lnTo>
              </a:path>
            </a:pathLst>
          </a:custGeom>
          <a:noFill/>
          <a:ln w="38100">
            <a:solidFill>
              <a:srgbClr val="FF00FF"/>
            </a:solidFill>
            <a:prstDash val="dash"/>
            <a:miter lim="800000"/>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5552" name="Text Box 26"/>
          <p:cNvSpPr txBox="1">
            <a:spLocks noChangeArrowheads="1"/>
          </p:cNvSpPr>
          <p:nvPr/>
        </p:nvSpPr>
        <p:spPr bwMode="auto">
          <a:xfrm>
            <a:off x="174625" y="273685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b="1">
                <a:latin typeface="Times New Roman" panose="02020603050405020304" pitchFamily="18" charset="0"/>
              </a:rPr>
              <a:t>请求</a:t>
            </a:r>
          </a:p>
        </p:txBody>
      </p:sp>
      <p:sp>
        <p:nvSpPr>
          <p:cNvPr id="65553" name="Text Box 27"/>
          <p:cNvSpPr txBox="1">
            <a:spLocks noChangeArrowheads="1"/>
          </p:cNvSpPr>
          <p:nvPr/>
        </p:nvSpPr>
        <p:spPr bwMode="auto">
          <a:xfrm>
            <a:off x="6064250" y="278130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b="1">
                <a:latin typeface="Times New Roman" panose="02020603050405020304" pitchFamily="18" charset="0"/>
              </a:rPr>
              <a:t>应答</a:t>
            </a:r>
          </a:p>
        </p:txBody>
      </p:sp>
      <p:sp>
        <p:nvSpPr>
          <p:cNvPr id="150541" name="Text Box 29"/>
          <p:cNvSpPr txBox="1">
            <a:spLocks noChangeArrowheads="1"/>
          </p:cNvSpPr>
          <p:nvPr/>
        </p:nvSpPr>
        <p:spPr bwMode="auto">
          <a:xfrm>
            <a:off x="7616825" y="1011238"/>
            <a:ext cx="53498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2000" b="1">
                <a:solidFill>
                  <a:srgbClr val="800080"/>
                </a:solidFill>
              </a:rPr>
              <a:t>用户态</a:t>
            </a:r>
          </a:p>
        </p:txBody>
      </p:sp>
      <p:sp>
        <p:nvSpPr>
          <p:cNvPr id="150542" name="Text Box 30"/>
          <p:cNvSpPr txBox="1">
            <a:spLocks noChangeArrowheads="1"/>
          </p:cNvSpPr>
          <p:nvPr/>
        </p:nvSpPr>
        <p:spPr bwMode="auto">
          <a:xfrm>
            <a:off x="7605713" y="2133600"/>
            <a:ext cx="506412"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742950" indent="-285750"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5000"/>
              </a:lnSpc>
              <a:spcBef>
                <a:spcPct val="50000"/>
              </a:spcBef>
            </a:pPr>
            <a:r>
              <a:rPr lang="zh-CN" altLang="en-US" sz="2000" b="1">
                <a:solidFill>
                  <a:srgbClr val="800080"/>
                </a:solidFill>
              </a:rPr>
              <a:t>核心态</a:t>
            </a:r>
          </a:p>
        </p:txBody>
      </p:sp>
      <p:sp>
        <p:nvSpPr>
          <p:cNvPr id="150543" name="Rectangle 17"/>
          <p:cNvSpPr>
            <a:spLocks noChangeArrowheads="1"/>
          </p:cNvSpPr>
          <p:nvPr/>
        </p:nvSpPr>
        <p:spPr bwMode="auto">
          <a:xfrm>
            <a:off x="11113" y="817563"/>
            <a:ext cx="348456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914400" indent="-341630"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spcBef>
                <a:spcPct val="30000"/>
              </a:spcBef>
            </a:pPr>
            <a:r>
              <a:rPr lang="en-US" altLang="zh-CN" sz="2800" b="1">
                <a:solidFill>
                  <a:srgbClr val="000099"/>
                </a:solidFill>
                <a:latin typeface="宋体" panose="02010600030101010101" pitchFamily="2" charset="-122"/>
              </a:rPr>
              <a:t>4. </a:t>
            </a:r>
            <a:r>
              <a:rPr lang="zh-CN" altLang="en-US" sz="2800" b="1">
                <a:solidFill>
                  <a:srgbClr val="000099"/>
                </a:solidFill>
                <a:latin typeface="宋体" panose="02010600030101010101" pitchFamily="2" charset="-122"/>
              </a:rPr>
              <a:t>微</a:t>
            </a:r>
            <a:r>
              <a:rPr lang="zh-CN" altLang="en-US" sz="2800" b="1">
                <a:solidFill>
                  <a:srgbClr val="000099"/>
                </a:solidFill>
                <a:latin typeface="Times New Roman" panose="02020603050405020304" pitchFamily="18" charset="0"/>
              </a:rPr>
              <a:t>内核结构</a:t>
            </a:r>
            <a:endParaRPr lang="zh-CN" altLang="en-US" sz="2800" b="1">
              <a:latin typeface="Times New Roman" panose="02020603050405020304" pitchFamily="18" charset="0"/>
            </a:endParaRPr>
          </a:p>
        </p:txBody>
      </p:sp>
      <p:sp>
        <p:nvSpPr>
          <p:cNvPr id="23" name="Rectangle 3"/>
          <p:cNvSpPr txBox="1">
            <a:spLocks noChangeArrowheads="1"/>
          </p:cNvSpPr>
          <p:nvPr/>
        </p:nvSpPr>
        <p:spPr bwMode="auto">
          <a:xfrm>
            <a:off x="107950" y="4437063"/>
            <a:ext cx="52292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pPr>
            <a:r>
              <a:rPr lang="zh-CN" altLang="en-US" b="1">
                <a:solidFill>
                  <a:srgbClr val="0000FF"/>
                </a:solidFill>
              </a:rPr>
              <a:t>优点：</a:t>
            </a:r>
            <a:endParaRPr lang="en-US" altLang="zh-CN" b="1">
              <a:solidFill>
                <a:srgbClr val="0000FF"/>
              </a:solidFill>
            </a:endParaRPr>
          </a:p>
          <a:p>
            <a:pPr>
              <a:lnSpc>
                <a:spcPct val="90000"/>
              </a:lnSpc>
              <a:spcBef>
                <a:spcPct val="20000"/>
              </a:spcBef>
            </a:pPr>
            <a:r>
              <a:rPr lang="en-US" altLang="zh-CN" sz="2200" b="1">
                <a:solidFill>
                  <a:schemeClr val="accent1"/>
                </a:solidFill>
              </a:rPr>
              <a:t>           </a:t>
            </a:r>
            <a:r>
              <a:rPr lang="zh-CN" altLang="en-US" sz="2200" b="1"/>
              <a:t>提高系统的可扩展性</a:t>
            </a:r>
          </a:p>
          <a:p>
            <a:pPr lvl="1">
              <a:lnSpc>
                <a:spcPct val="90000"/>
              </a:lnSpc>
              <a:spcBef>
                <a:spcPct val="20000"/>
              </a:spcBef>
            </a:pPr>
            <a:r>
              <a:rPr lang="zh-CN" altLang="en-US" sz="2200" b="1"/>
              <a:t>     增强系统的可靠性、可移植性</a:t>
            </a:r>
          </a:p>
          <a:p>
            <a:pPr lvl="1">
              <a:lnSpc>
                <a:spcPct val="90000"/>
              </a:lnSpc>
              <a:spcBef>
                <a:spcPct val="20000"/>
              </a:spcBef>
            </a:pPr>
            <a:r>
              <a:rPr lang="zh-CN" altLang="en-US" sz="2200" b="1"/>
              <a:t>     提供了对分布式系统的支持</a:t>
            </a:r>
          </a:p>
          <a:p>
            <a:pPr lvl="1">
              <a:lnSpc>
                <a:spcPct val="90000"/>
              </a:lnSpc>
              <a:spcBef>
                <a:spcPct val="20000"/>
              </a:spcBef>
            </a:pPr>
            <a:r>
              <a:rPr lang="zh-CN" altLang="en-US" sz="2200" b="1"/>
              <a:t>     融入了面向对象技术</a:t>
            </a:r>
          </a:p>
        </p:txBody>
      </p:sp>
      <p:sp>
        <p:nvSpPr>
          <p:cNvPr id="24" name="Rectangle 3"/>
          <p:cNvSpPr txBox="1">
            <a:spLocks noChangeArrowheads="1"/>
          </p:cNvSpPr>
          <p:nvPr/>
        </p:nvSpPr>
        <p:spPr bwMode="auto">
          <a:xfrm>
            <a:off x="5003800" y="4800600"/>
            <a:ext cx="3556000"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lnSpc>
                <a:spcPct val="90000"/>
              </a:lnSpc>
              <a:spcBef>
                <a:spcPct val="20000"/>
              </a:spcBef>
            </a:pPr>
            <a:r>
              <a:rPr lang="zh-CN" altLang="en-US" b="1">
                <a:solidFill>
                  <a:srgbClr val="0000FF"/>
                </a:solidFill>
              </a:rPr>
              <a:t>实例：</a:t>
            </a:r>
            <a:endParaRPr lang="en-US" altLang="zh-CN" b="1">
              <a:solidFill>
                <a:srgbClr val="0000FF"/>
              </a:solidFill>
            </a:endParaRPr>
          </a:p>
          <a:p>
            <a:pPr eaLnBrk="0" hangingPunct="0">
              <a:lnSpc>
                <a:spcPct val="90000"/>
              </a:lnSpc>
              <a:spcBef>
                <a:spcPct val="20000"/>
              </a:spcBef>
            </a:pPr>
            <a:r>
              <a:rPr lang="en-US" altLang="zh-CN" sz="2200" b="1">
                <a:solidFill>
                  <a:srgbClr val="0000FF"/>
                </a:solidFill>
              </a:rPr>
              <a:t>      Mach</a:t>
            </a:r>
            <a:r>
              <a:rPr lang="zh-CN" altLang="en-US" sz="2200" b="1">
                <a:solidFill>
                  <a:srgbClr val="0000FF"/>
                </a:solidFill>
              </a:rPr>
              <a:t>系统</a:t>
            </a:r>
            <a:endParaRPr lang="en-US" altLang="zh-CN" sz="2200" b="1">
              <a:solidFill>
                <a:srgbClr val="0000FF"/>
              </a:solidFill>
            </a:endParaRPr>
          </a:p>
          <a:p>
            <a:pPr eaLnBrk="0" hangingPunct="0">
              <a:lnSpc>
                <a:spcPct val="90000"/>
              </a:lnSpc>
              <a:spcBef>
                <a:spcPct val="20000"/>
              </a:spcBef>
            </a:pPr>
            <a:r>
              <a:rPr lang="en-US" altLang="zh-CN" sz="2200" b="1">
                <a:solidFill>
                  <a:srgbClr val="0000FF"/>
                </a:solidFill>
              </a:rPr>
              <a:t>      Tru64 UNIX</a:t>
            </a:r>
            <a:r>
              <a:rPr lang="zh-CN" altLang="en-US" sz="2200" b="1">
                <a:solidFill>
                  <a:srgbClr val="0000FF"/>
                </a:solidFill>
              </a:rPr>
              <a:t>系统</a:t>
            </a:r>
            <a:endParaRPr lang="en-US" altLang="zh-CN" sz="2200" b="1">
              <a:solidFill>
                <a:srgbClr val="0000FF"/>
              </a:solidFill>
            </a:endParaRPr>
          </a:p>
          <a:p>
            <a:pPr eaLnBrk="0" hangingPunct="0">
              <a:lnSpc>
                <a:spcPct val="90000"/>
              </a:lnSpc>
              <a:spcBef>
                <a:spcPct val="20000"/>
              </a:spcBef>
            </a:pPr>
            <a:r>
              <a:rPr lang="en-US" altLang="zh-CN" sz="2200" b="1">
                <a:solidFill>
                  <a:srgbClr val="0000FF"/>
                </a:solidFill>
              </a:rPr>
              <a:t>       Win NT</a:t>
            </a:r>
          </a:p>
        </p:txBody>
      </p:sp>
      <p:sp>
        <p:nvSpPr>
          <p:cNvPr id="25" name="圆角矩形标注 24"/>
          <p:cNvSpPr>
            <a:spLocks noChangeArrowheads="1"/>
          </p:cNvSpPr>
          <p:nvPr/>
        </p:nvSpPr>
        <p:spPr bwMode="auto">
          <a:xfrm>
            <a:off x="6516688" y="3716338"/>
            <a:ext cx="2160587" cy="1296987"/>
          </a:xfrm>
          <a:prstGeom prst="wedgeRoundRectCallout">
            <a:avLst>
              <a:gd name="adj1" fmla="val -119718"/>
              <a:gd name="adj2" fmla="val -52074"/>
              <a:gd name="adj3" fmla="val 16667"/>
            </a:avLst>
          </a:prstGeom>
          <a:solidFill>
            <a:schemeClr val="accent1"/>
          </a:solidFill>
          <a:ln w="9525">
            <a:solidFill>
              <a:schemeClr val="tx1"/>
            </a:solidFill>
            <a:round/>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eaLnBrk="0" hangingPunct="0">
              <a:defRPr sz="2400">
                <a:solidFill>
                  <a:schemeClr val="tx1"/>
                </a:solidFill>
                <a:latin typeface="Arial" panose="020B0604020202020204" pitchFamily="34" charset="0"/>
                <a:ea typeface="宋体" panose="02010600030101010101" pitchFamily="2" charset="-122"/>
              </a:defRPr>
            </a:lvl2pPr>
            <a:lvl3pPr eaLnBrk="0" hangingPunct="0">
              <a:defRPr sz="2400">
                <a:solidFill>
                  <a:schemeClr val="tx1"/>
                </a:solidFill>
                <a:latin typeface="Arial" panose="020B0604020202020204" pitchFamily="34" charset="0"/>
                <a:ea typeface="宋体" panose="02010600030101010101" pitchFamily="2" charset="-122"/>
              </a:defRPr>
            </a:lvl3pPr>
            <a:lvl4pPr eaLnBrk="0" hangingPunct="0">
              <a:defRPr sz="2400">
                <a:solidFill>
                  <a:schemeClr val="tx1"/>
                </a:solidFill>
                <a:latin typeface="Arial" panose="020B0604020202020204" pitchFamily="34" charset="0"/>
                <a:ea typeface="宋体" panose="02010600030101010101" pitchFamily="2" charset="-122"/>
              </a:defRPr>
            </a:lvl4pPr>
            <a:lvl5pPr eaLnBrk="0" hangingPunct="0">
              <a:defRPr sz="2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a:lnSpc>
                <a:spcPct val="90000"/>
              </a:lnSpc>
              <a:spcBef>
                <a:spcPct val="20000"/>
              </a:spcBef>
            </a:pPr>
            <a:r>
              <a:rPr lang="zh-CN" altLang="en-US" sz="1600" b="1"/>
              <a:t>进程管理（线程）</a:t>
            </a:r>
            <a:endParaRPr lang="en-US" altLang="zh-CN" sz="1600" b="1"/>
          </a:p>
          <a:p>
            <a:pPr marL="0" lvl="1">
              <a:lnSpc>
                <a:spcPct val="90000"/>
              </a:lnSpc>
              <a:spcBef>
                <a:spcPct val="20000"/>
              </a:spcBef>
            </a:pPr>
            <a:r>
              <a:rPr lang="zh-CN" altLang="en-US" sz="1600" b="1"/>
              <a:t>低级存储器管理</a:t>
            </a:r>
          </a:p>
          <a:p>
            <a:pPr marL="0" lvl="1">
              <a:lnSpc>
                <a:spcPct val="90000"/>
              </a:lnSpc>
              <a:spcBef>
                <a:spcPct val="20000"/>
              </a:spcBef>
            </a:pPr>
            <a:r>
              <a:rPr lang="zh-CN" altLang="en-US" sz="1600" b="1"/>
              <a:t>中断和陷入处理</a:t>
            </a:r>
            <a:endParaRPr lang="en-US" altLang="zh-CN" sz="1600" b="1"/>
          </a:p>
          <a:p>
            <a:pPr marL="0" lvl="1">
              <a:lnSpc>
                <a:spcPct val="90000"/>
              </a:lnSpc>
              <a:spcBef>
                <a:spcPct val="20000"/>
              </a:spcBef>
            </a:pPr>
            <a:r>
              <a:rPr lang="zh-CN" altLang="en-US" sz="1600" b="1"/>
              <a:t>基础通信：消息传递</a:t>
            </a:r>
          </a:p>
          <a:p>
            <a:pPr marL="0" lvl="1">
              <a:lnSpc>
                <a:spcPct val="90000"/>
              </a:lnSpc>
              <a:spcBef>
                <a:spcPct val="20000"/>
              </a:spcBef>
            </a:pPr>
            <a:endParaRPr lang="zh-CN" altLang="en-US" sz="1800" b="1"/>
          </a:p>
          <a:p>
            <a:pPr marL="0" lvl="1">
              <a:lnSpc>
                <a:spcPct val="90000"/>
              </a:lnSpc>
              <a:spcBef>
                <a:spcPct val="20000"/>
              </a:spcBef>
            </a:pPr>
            <a:endParaRPr lang="zh-CN" altLang="en-US" sz="1800" b="1"/>
          </a:p>
        </p:txBody>
      </p:sp>
      <p:cxnSp>
        <p:nvCxnSpPr>
          <p:cNvPr id="150547" name="直接连接符 26"/>
          <p:cNvCxnSpPr>
            <a:cxnSpLocks noChangeShapeType="1"/>
          </p:cNvCxnSpPr>
          <p:nvPr/>
        </p:nvCxnSpPr>
        <p:spPr bwMode="auto">
          <a:xfrm>
            <a:off x="2627313" y="1916113"/>
            <a:ext cx="504825" cy="0"/>
          </a:xfrm>
          <a:prstGeom prst="line">
            <a:avLst/>
          </a:prstGeom>
          <a:noFill/>
          <a:ln w="28575">
            <a:solidFill>
              <a:schemeClr val="tx1"/>
            </a:solidFill>
            <a:prstDash val="sysDash"/>
            <a:round/>
          </a:ln>
          <a:extLst>
            <a:ext uri="{909E8E84-426E-40DD-AFC4-6F175D3DCCD1}">
              <a14:hiddenFill xmlns:a14="http://schemas.microsoft.com/office/drawing/2010/main">
                <a:noFill/>
              </a14:hiddenFill>
            </a:ext>
          </a:extLst>
        </p:spPr>
      </p:cxnSp>
      <p:sp>
        <p:nvSpPr>
          <p:cNvPr id="28" name="Rectangle 18"/>
          <p:cNvSpPr>
            <a:spLocks noChangeArrowheads="1"/>
          </p:cNvSpPr>
          <p:nvPr/>
        </p:nvSpPr>
        <p:spPr bwMode="auto">
          <a:xfrm>
            <a:off x="5435600" y="1590675"/>
            <a:ext cx="914400" cy="685800"/>
          </a:xfrm>
          <a:prstGeom prst="rect">
            <a:avLst/>
          </a:prstGeom>
          <a:solidFill>
            <a:schemeClr val="hlink"/>
          </a:solidFill>
          <a:ln w="9525">
            <a:solidFill>
              <a:schemeClr val="tx1"/>
            </a:solidFill>
            <a:miter lim="800000"/>
          </a:ln>
          <a:effectLst/>
        </p:spPr>
        <p:txBody>
          <a:bodyPr wrap="none" anchor="ctr"/>
          <a:lstStyle/>
          <a:p>
            <a:pPr algn="ctr">
              <a:defRPr/>
            </a:pPr>
            <a:r>
              <a:rPr kumimoji="1" lang="zh-CN" altLang="en-US" sz="1800" b="1" dirty="0">
                <a:effectLst>
                  <a:outerShdw blurRad="38100" dist="38100" dir="2700000" algn="tl">
                    <a:srgbClr val="FFFFFF"/>
                  </a:outerShdw>
                </a:effectLst>
                <a:latin typeface="Times New Roman" panose="02020603050405020304" pitchFamily="18" charset="0"/>
                <a:sym typeface="+mn-ea"/>
              </a:rPr>
              <a:t>设备</a:t>
            </a:r>
            <a:endParaRPr kumimoji="1" lang="en-US" altLang="zh-CN" sz="1800" b="1" dirty="0">
              <a:effectLst>
                <a:outerShdw blurRad="38100" dist="38100" dir="2700000" algn="tl">
                  <a:srgbClr val="FFFFFF"/>
                </a:outerShdw>
              </a:effectLst>
              <a:latin typeface="Times New Roman" panose="02020603050405020304" pitchFamily="18" charset="0"/>
              <a:sym typeface="+mn-ea"/>
            </a:endParaRPr>
          </a:p>
          <a:p>
            <a:pPr algn="ctr">
              <a:defRPr/>
            </a:pPr>
            <a:r>
              <a:rPr kumimoji="1" lang="zh-CN" altLang="en-US" sz="1800" b="1" dirty="0">
                <a:effectLst>
                  <a:outerShdw blurRad="38100" dist="38100" dir="2700000" algn="tl">
                    <a:srgbClr val="FFFFFF"/>
                  </a:outerShdw>
                </a:effectLst>
                <a:latin typeface="Times New Roman" panose="02020603050405020304" pitchFamily="18" charset="0"/>
                <a:sym typeface="+mn-ea"/>
              </a:rPr>
              <a:t>服务器</a:t>
            </a:r>
          </a:p>
        </p:txBody>
      </p:sp>
      <p:cxnSp>
        <p:nvCxnSpPr>
          <p:cNvPr id="44" name="肘形连接符 43"/>
          <p:cNvCxnSpPr>
            <a:cxnSpLocks noChangeShapeType="1"/>
          </p:cNvCxnSpPr>
          <p:nvPr/>
        </p:nvCxnSpPr>
        <p:spPr bwMode="auto">
          <a:xfrm flipV="1">
            <a:off x="5076825" y="2276475"/>
            <a:ext cx="2159000" cy="1296988"/>
          </a:xfrm>
          <a:prstGeom prst="bentConnector3">
            <a:avLst>
              <a:gd name="adj1" fmla="val 99519"/>
            </a:avLst>
          </a:prstGeom>
          <a:noFill/>
          <a:ln w="38100">
            <a:solidFill>
              <a:srgbClr val="FF00FF"/>
            </a:solidFill>
            <a:prstDash val="dash"/>
            <a:miter lim="800000"/>
            <a:tailEnd type="triangle" w="med" len="med"/>
          </a:ln>
          <a:extLst>
            <a:ext uri="{909E8E84-426E-40DD-AFC4-6F175D3DCCD1}">
              <a14:hiddenFill xmlns:a14="http://schemas.microsoft.com/office/drawing/2010/main">
                <a:noFill/>
              </a14:hiddenFill>
            </a:ext>
          </a:extLst>
        </p:spPr>
      </p:cxnSp>
      <p:cxnSp>
        <p:nvCxnSpPr>
          <p:cNvPr id="55" name="肘形连接符 54"/>
          <p:cNvCxnSpPr>
            <a:cxnSpLocks noChangeShapeType="1"/>
          </p:cNvCxnSpPr>
          <p:nvPr/>
        </p:nvCxnSpPr>
        <p:spPr bwMode="auto">
          <a:xfrm rot="10800000" flipV="1">
            <a:off x="5076825" y="2276475"/>
            <a:ext cx="1727200" cy="936625"/>
          </a:xfrm>
          <a:prstGeom prst="bentConnector3">
            <a:avLst>
              <a:gd name="adj1" fmla="val -3907"/>
            </a:avLst>
          </a:prstGeom>
          <a:noFill/>
          <a:ln w="38100">
            <a:solidFill>
              <a:srgbClr val="0000FF"/>
            </a:solidFill>
            <a:prstDash val="dash"/>
            <a:miter lim="800000"/>
            <a:tailEnd type="triangle" w="med" len="med"/>
          </a:ln>
          <a:extLst>
            <a:ext uri="{909E8E84-426E-40DD-AFC4-6F175D3DCCD1}">
              <a14:hiddenFill xmlns:a14="http://schemas.microsoft.com/office/drawing/2010/main">
                <a:noFill/>
              </a14:hiddenFill>
            </a:ext>
          </a:extLst>
        </p:spPr>
      </p:cxnSp>
      <p:cxnSp>
        <p:nvCxnSpPr>
          <p:cNvPr id="60" name="肘形连接符 59"/>
          <p:cNvCxnSpPr>
            <a:cxnSpLocks noChangeShapeType="1"/>
          </p:cNvCxnSpPr>
          <p:nvPr/>
        </p:nvCxnSpPr>
        <p:spPr bwMode="auto">
          <a:xfrm rot="10800000">
            <a:off x="1042988" y="2349500"/>
            <a:ext cx="2808287" cy="792163"/>
          </a:xfrm>
          <a:prstGeom prst="bentConnector3">
            <a:avLst>
              <a:gd name="adj1" fmla="val 99764"/>
            </a:avLst>
          </a:prstGeom>
          <a:noFill/>
          <a:ln w="38100">
            <a:solidFill>
              <a:srgbClr val="0000FF"/>
            </a:solidFill>
            <a:prstDash val="dash"/>
            <a:miter lim="800000"/>
            <a:tailEnd type="triangle" w="med" len="med"/>
          </a:ln>
          <a:extLst>
            <a:ext uri="{909E8E84-426E-40DD-AFC4-6F175D3DCCD1}">
              <a14:hiddenFill xmlns:a14="http://schemas.microsoft.com/office/drawing/2010/main">
                <a:noFill/>
              </a14:hiddenFill>
            </a:ext>
          </a:extLst>
        </p:spPr>
      </p:cxnSp>
      <p:sp>
        <p:nvSpPr>
          <p:cNvPr id="69" name="Text Box 27"/>
          <p:cNvSpPr txBox="1">
            <a:spLocks noChangeArrowheads="1"/>
          </p:cNvSpPr>
          <p:nvPr/>
        </p:nvSpPr>
        <p:spPr bwMode="auto">
          <a:xfrm>
            <a:off x="2124075" y="278130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b="1">
                <a:latin typeface="Times New Roman" panose="02020603050405020304" pitchFamily="18" charset="0"/>
              </a:rPr>
              <a:t>应答</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5552"/>
                                        </p:tgtEl>
                                        <p:attrNameLst>
                                          <p:attrName>style.visibility</p:attrName>
                                        </p:attrNameLst>
                                      </p:cBhvr>
                                      <p:to>
                                        <p:strVal val="visible"/>
                                      </p:to>
                                    </p:set>
                                    <p:animEffect transition="in" filter="box(in)">
                                      <p:cBhvr>
                                        <p:cTn id="12" dur="500"/>
                                        <p:tgtEl>
                                          <p:spTgt spid="65552"/>
                                        </p:tgtEl>
                                      </p:cBhvr>
                                    </p:animEffect>
                                  </p:childTnLst>
                                </p:cTn>
                              </p:par>
                              <p:par>
                                <p:cTn id="13" presetID="4" presetClass="entr" presetSubtype="16" fill="hold" nodeType="withEffect">
                                  <p:stCondLst>
                                    <p:cond delay="0"/>
                                  </p:stCondLst>
                                  <p:childTnLst>
                                    <p:set>
                                      <p:cBhvr>
                                        <p:cTn id="14" dur="1" fill="hold">
                                          <p:stCondLst>
                                            <p:cond delay="0"/>
                                          </p:stCondLst>
                                        </p:cTn>
                                        <p:tgtEl>
                                          <p:spTgt spid="65548"/>
                                        </p:tgtEl>
                                        <p:attrNameLst>
                                          <p:attrName>style.visibility</p:attrName>
                                        </p:attrNameLst>
                                      </p:cBhvr>
                                      <p:to>
                                        <p:strVal val="visible"/>
                                      </p:to>
                                    </p:set>
                                    <p:animEffect transition="in" filter="box(in)">
                                      <p:cBhvr>
                                        <p:cTn id="15" dur="500"/>
                                        <p:tgtEl>
                                          <p:spTgt spid="65548"/>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box(in)">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65553"/>
                                        </p:tgtEl>
                                        <p:attrNameLst>
                                          <p:attrName>style.visibility</p:attrName>
                                        </p:attrNameLst>
                                      </p:cBhvr>
                                      <p:to>
                                        <p:strVal val="visible"/>
                                      </p:to>
                                    </p:set>
                                    <p:animEffect transition="in" filter="box(in)">
                                      <p:cBhvr>
                                        <p:cTn id="25" dur="500"/>
                                        <p:tgtEl>
                                          <p:spTgt spid="65553"/>
                                        </p:tgtEl>
                                      </p:cBhvr>
                                    </p:animEffect>
                                  </p:childTnLst>
                                </p:cTn>
                              </p:par>
                              <p:par>
                                <p:cTn id="26" presetID="4" presetClass="entr" presetSubtype="16" fill="hold"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box(in)">
                                      <p:cBhvr>
                                        <p:cTn id="28" dur="50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box(in)">
                                      <p:cBhvr>
                                        <p:cTn id="33" dur="500"/>
                                        <p:tgtEl>
                                          <p:spTgt spid="69"/>
                                        </p:tgtEl>
                                      </p:cBhvr>
                                    </p:animEffect>
                                  </p:childTnLst>
                                </p:cTn>
                              </p:par>
                              <p:par>
                                <p:cTn id="34" presetID="4" presetClass="entr" presetSubtype="16"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box(in)">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ox(in)">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ox(in)">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2" grpId="0"/>
      <p:bldP spid="65553" grpId="0"/>
      <p:bldP spid="23" grpId="0"/>
      <p:bldP spid="24" grpId="0"/>
      <p:bldP spid="25" grpId="0" animBg="1"/>
      <p:bldP spid="69" grpId="0"/>
    </p:bldLst>
  </p:timing>
</p:sld>
</file>

<file path=ppt/theme/theme1.xml><?xml version="1.0" encoding="utf-8"?>
<a:theme xmlns:a="http://schemas.openxmlformats.org/drawingml/2006/main" name="577TGp_fruit_light_ani">
  <a:themeElements>
    <a:clrScheme name="577TGp_fruit_light_ani 1">
      <a:dk1>
        <a:srgbClr val="000000"/>
      </a:dk1>
      <a:lt1>
        <a:srgbClr val="FFFFFF"/>
      </a:lt1>
      <a:dk2>
        <a:srgbClr val="CC3300"/>
      </a:dk2>
      <a:lt2>
        <a:srgbClr val="808080"/>
      </a:lt2>
      <a:accent1>
        <a:srgbClr val="FF6161"/>
      </a:accent1>
      <a:accent2>
        <a:srgbClr val="FFC319"/>
      </a:accent2>
      <a:accent3>
        <a:srgbClr val="FFFFFF"/>
      </a:accent3>
      <a:accent4>
        <a:srgbClr val="000000"/>
      </a:accent4>
      <a:accent5>
        <a:srgbClr val="FFB7B7"/>
      </a:accent5>
      <a:accent6>
        <a:srgbClr val="E7B016"/>
      </a:accent6>
      <a:hlink>
        <a:srgbClr val="A8D02A"/>
      </a:hlink>
      <a:folHlink>
        <a:srgbClr val="5CB1FE"/>
      </a:folHlink>
    </a:clrScheme>
    <a:fontScheme name="577TGp_fruit_light_ani">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742950" marR="0" indent="-285750" algn="ctr" defTabSz="914400" rtl="0" eaLnBrk="0" fontAlgn="base" latinLnBrk="0" hangingPunct="0">
          <a:lnSpc>
            <a:spcPct val="115000"/>
          </a:lnSpc>
          <a:spcBef>
            <a:spcPct val="20000"/>
          </a:spcBef>
          <a:spcAft>
            <a:spcPct val="0"/>
          </a:spcAft>
          <a:buClrTx/>
          <a:buSzTx/>
          <a:buFontTx/>
          <a:buNone/>
          <a:defRPr kumimoji="0" 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742950" marR="0" indent="-285750" algn="ctr" defTabSz="914400" rtl="0" eaLnBrk="0" fontAlgn="base" latinLnBrk="0" hangingPunct="0">
          <a:lnSpc>
            <a:spcPct val="115000"/>
          </a:lnSpc>
          <a:spcBef>
            <a:spcPct val="20000"/>
          </a:spcBef>
          <a:spcAft>
            <a:spcPct val="0"/>
          </a:spcAft>
          <a:buClrTx/>
          <a:buSzTx/>
          <a:buFontTx/>
          <a:buNone/>
          <a:defRPr kumimoji="0" 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77TGp_fruit_light_ani 1">
        <a:dk1>
          <a:srgbClr val="000000"/>
        </a:dk1>
        <a:lt1>
          <a:srgbClr val="FFFFFF"/>
        </a:lt1>
        <a:dk2>
          <a:srgbClr val="CC3300"/>
        </a:dk2>
        <a:lt2>
          <a:srgbClr val="808080"/>
        </a:lt2>
        <a:accent1>
          <a:srgbClr val="FF6161"/>
        </a:accent1>
        <a:accent2>
          <a:srgbClr val="FFC319"/>
        </a:accent2>
        <a:accent3>
          <a:srgbClr val="FFFFFF"/>
        </a:accent3>
        <a:accent4>
          <a:srgbClr val="000000"/>
        </a:accent4>
        <a:accent5>
          <a:srgbClr val="FFB7B7"/>
        </a:accent5>
        <a:accent6>
          <a:srgbClr val="E7B016"/>
        </a:accent6>
        <a:hlink>
          <a:srgbClr val="A8D02A"/>
        </a:hlink>
        <a:folHlink>
          <a:srgbClr val="5CB1FE"/>
        </a:folHlink>
      </a:clrScheme>
      <a:clrMap bg1="lt1" tx1="dk1" bg2="lt2" tx2="dk2" accent1="accent1" accent2="accent2" accent3="accent3" accent4="accent4" accent5="accent5" accent6="accent6" hlink="hlink" folHlink="folHlink"/>
    </a:extraClrScheme>
    <a:extraClrScheme>
      <a:clrScheme name="577TGp_fruit_light_ani 2">
        <a:dk1>
          <a:srgbClr val="000000"/>
        </a:dk1>
        <a:lt1>
          <a:srgbClr val="FFFFFF"/>
        </a:lt1>
        <a:dk2>
          <a:srgbClr val="006666"/>
        </a:dk2>
        <a:lt2>
          <a:srgbClr val="808080"/>
        </a:lt2>
        <a:accent1>
          <a:srgbClr val="F8A230"/>
        </a:accent1>
        <a:accent2>
          <a:srgbClr val="5CACE2"/>
        </a:accent2>
        <a:accent3>
          <a:srgbClr val="FFFFFF"/>
        </a:accent3>
        <a:accent4>
          <a:srgbClr val="000000"/>
        </a:accent4>
        <a:accent5>
          <a:srgbClr val="FBCEAD"/>
        </a:accent5>
        <a:accent6>
          <a:srgbClr val="539BCD"/>
        </a:accent6>
        <a:hlink>
          <a:srgbClr val="E569A7"/>
        </a:hlink>
        <a:folHlink>
          <a:srgbClr val="95D844"/>
        </a:folHlink>
      </a:clrScheme>
      <a:clrMap bg1="lt1" tx1="dk1" bg2="lt2" tx2="dk2" accent1="accent1" accent2="accent2" accent3="accent3" accent4="accent4" accent5="accent5" accent6="accent6" hlink="hlink" folHlink="folHlink"/>
    </a:extraClrScheme>
    <a:extraClrScheme>
      <a:clrScheme name="577TGp_fruit_light_ani 3">
        <a:dk1>
          <a:srgbClr val="000000"/>
        </a:dk1>
        <a:lt1>
          <a:srgbClr val="FFFFFF"/>
        </a:lt1>
        <a:dk2>
          <a:srgbClr val="000066"/>
        </a:dk2>
        <a:lt2>
          <a:srgbClr val="808080"/>
        </a:lt2>
        <a:accent1>
          <a:srgbClr val="8EEA3A"/>
        </a:accent1>
        <a:accent2>
          <a:srgbClr val="F97B90"/>
        </a:accent2>
        <a:accent3>
          <a:srgbClr val="FFFFFF"/>
        </a:accent3>
        <a:accent4>
          <a:srgbClr val="000000"/>
        </a:accent4>
        <a:accent5>
          <a:srgbClr val="C6F3AE"/>
        </a:accent5>
        <a:accent6>
          <a:srgbClr val="E26F82"/>
        </a:accent6>
        <a:hlink>
          <a:srgbClr val="5DC2F5"/>
        </a:hlink>
        <a:folHlink>
          <a:srgbClr val="FFA4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9743</Words>
  <Application>Microsoft Office PowerPoint</Application>
  <PresentationFormat>全屏显示(4:3)</PresentationFormat>
  <Paragraphs>1844</Paragraphs>
  <Slides>131</Slides>
  <Notes>43</Notes>
  <HiddenSlides>24</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131</vt:i4>
      </vt:variant>
    </vt:vector>
  </HeadingPairs>
  <TitlesOfParts>
    <vt:vector size="145" baseType="lpstr">
      <vt:lpstr>Arial Unicode MS</vt:lpstr>
      <vt:lpstr>MS PGothic</vt:lpstr>
      <vt:lpstr>黑体</vt:lpstr>
      <vt:lpstr>楷体_GB2312</vt:lpstr>
      <vt:lpstr>隶书</vt:lpstr>
      <vt:lpstr>宋体</vt:lpstr>
      <vt:lpstr>Arial</vt:lpstr>
      <vt:lpstr>MT Extra</vt:lpstr>
      <vt:lpstr>Symbol</vt:lpstr>
      <vt:lpstr>Times New Roman</vt:lpstr>
      <vt:lpstr>Wingdings</vt:lpstr>
      <vt:lpstr>577TGp_fruit_light_ani</vt:lpstr>
      <vt:lpstr>MS_ClipArt_Gallery.2</vt:lpstr>
      <vt:lpstr>MSPhotoEd.3</vt:lpstr>
      <vt:lpstr>第一章 操作系统引论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课外自学内容：</vt:lpstr>
      <vt:lpstr>操作系统课程成绩评价方法：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第一章 操作系统引论目录</vt:lpstr>
      <vt:lpstr>PowerPoint 演示文稿</vt:lpstr>
      <vt:lpstr>第一节：什么是操作系统</vt:lpstr>
      <vt:lpstr>PowerPoint 演示文稿</vt:lpstr>
      <vt:lpstr>二. 操作系统概念</vt:lpstr>
      <vt:lpstr>第一节：什么是操作系统</vt:lpstr>
      <vt:lpstr>PowerPoint 演示文稿</vt:lpstr>
      <vt:lpstr>第二节：操作系统的发展过程</vt:lpstr>
      <vt:lpstr>2.脱机输入输出技术</vt:lpstr>
      <vt:lpstr>第二节：操作系统的发展过程</vt:lpstr>
      <vt:lpstr>第二节：操作系统的发展过程</vt:lpstr>
      <vt:lpstr>二.单道批处理系统</vt:lpstr>
      <vt:lpstr>第二节：操作系统的发展过程</vt:lpstr>
      <vt:lpstr>1. 多道程序设计技术</vt:lpstr>
      <vt:lpstr>1.多道程序设计技术</vt:lpstr>
      <vt:lpstr>PowerPoint 演示文稿</vt:lpstr>
      <vt:lpstr>第二节：操作系统的发展及分类</vt:lpstr>
      <vt:lpstr>四.分时系统</vt:lpstr>
      <vt:lpstr>四.分时系统</vt:lpstr>
      <vt:lpstr>四.分时系统</vt:lpstr>
      <vt:lpstr>第二节：操作系统的发展及分类</vt:lpstr>
      <vt:lpstr>五.实时系统</vt:lpstr>
      <vt:lpstr>五.实时系统</vt:lpstr>
      <vt:lpstr>第二节：操作系统的发展及分类</vt:lpstr>
      <vt:lpstr>第二节：操作系统的发展过程</vt:lpstr>
      <vt:lpstr>第二节：操作系统的发展过程</vt:lpstr>
      <vt:lpstr>第二节：操作系统的发展过程</vt:lpstr>
      <vt:lpstr>第二节：操作系统的发展过程</vt:lpstr>
      <vt:lpstr>第二节：操作系统的发展过程</vt:lpstr>
      <vt:lpstr>第二节：操作系统的发展过程</vt:lpstr>
      <vt:lpstr>十. 嵌入式操作系统：</vt:lpstr>
      <vt:lpstr>十.  嵌入式系统：</vt:lpstr>
      <vt:lpstr>第三节：操作系统的特征和功能</vt:lpstr>
      <vt:lpstr>PowerPoint 演示文稿</vt:lpstr>
      <vt:lpstr>第三节：操作系统的特征与功能</vt:lpstr>
      <vt:lpstr>第三节：操作系统的特征与功能</vt:lpstr>
      <vt:lpstr>第三节：操作系统的特征与功能</vt:lpstr>
      <vt:lpstr>第三节：操作系统的特征与功能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第四节：操作系统的用户接口</vt:lpstr>
      <vt:lpstr>第四节：操作系统的用户接口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系统调用</vt:lpstr>
      <vt:lpstr>二. 程序接口：系统调用</vt:lpstr>
      <vt:lpstr>二. 程序接口：系统调用</vt:lpstr>
      <vt:lpstr>二. 程序接口：系统调用</vt:lpstr>
      <vt:lpstr>二. 程序接口：系统调用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第五节：操作系统内核结构</vt:lpstr>
      <vt:lpstr>第四节：操作系统结构设计及硬件支持</vt:lpstr>
      <vt:lpstr>PowerPoint 演示文稿</vt:lpstr>
      <vt:lpstr>PowerPoint 演示文稿</vt:lpstr>
      <vt:lpstr>PowerPoint 演示文稿</vt:lpstr>
      <vt:lpstr>一、操作系统结构模型</vt:lpstr>
      <vt:lpstr>PowerPoint 演示文稿</vt:lpstr>
      <vt:lpstr>PowerPoint 演示文稿</vt:lpstr>
      <vt:lpstr>PowerPoint 演示文稿</vt:lpstr>
      <vt:lpstr>本章总结</vt:lpstr>
      <vt:lpstr>补充内容</vt:lpstr>
      <vt:lpstr>运行时的组织结构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中断处理过程</vt:lpstr>
      <vt:lpstr>PowerPoint 演示文稿</vt:lpstr>
      <vt:lpstr>PowerPoint 演示文稿</vt:lpstr>
      <vt:lpstr>(3) 外部中断事件处理——时钟中断处理</vt:lpstr>
      <vt:lpstr>      </vt:lpstr>
    </vt:vector>
  </TitlesOfParts>
  <Company>HDU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ZX</dc:creator>
  <cp:lastModifiedBy>Windows 用户</cp:lastModifiedBy>
  <cp:revision>1279</cp:revision>
  <dcterms:created xsi:type="dcterms:W3CDTF">2010-06-25T14:34:00Z</dcterms:created>
  <dcterms:modified xsi:type="dcterms:W3CDTF">2022-02-21T00:27:19Z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0FFCB5DE4BB744DABC5563BB81151DB4</vt:lpwstr>
  </property>
</Properties>
</file>